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9" r:id="rId3"/>
    <p:sldId id="261" r:id="rId4"/>
    <p:sldId id="272" r:id="rId5"/>
    <p:sldId id="274" r:id="rId6"/>
    <p:sldId id="262" r:id="rId7"/>
    <p:sldId id="27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A5B1F-E8D3-44BD-BACD-510F34C37428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CA1CF-FB2E-4FE9-9CFA-46836ABE6E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C02A8-47CF-4E29-8FF1-ED46958F2B45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96238-A178-4C37-BB04-75E9D268A7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DA566-99A7-4CBD-95D4-276DE196F338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C3985-86C6-4D91-9787-2BB27957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25592-E42D-4D89-97AE-AE7B9D81073D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96808-740F-4EDA-92E5-D14AACE26A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2BB7D-A919-471A-8E6A-4FA8634EC6F2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1E881-F882-4FF6-AA76-B1C0976E50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87437-465B-4BC3-A25B-5C2603BBA70A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148BB-2856-4DD0-A8A9-67168832EB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738DC-F1FB-4175-834C-B985A063CF3F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070BF-E780-4580-8546-04028E3A49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DFA2B-6331-42EC-9D45-87D4E8CEC318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32313-094A-482C-8914-22090AB8F2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AA0D9-E446-4CE9-A9AE-D3817A6D0463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BF0B1-64D5-44F5-82CE-F8C0A937E9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2B14A-9C52-4305-9802-0D8425595436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356F7-F190-4B8A-8BE4-3188346D65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721D8-EF5A-4C8C-9F77-89F147235577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4670-0E26-4EEA-BA75-56E93264B1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09478C-5A4F-4B68-BB2F-75E9EFBABE01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E5968F0-8C4F-401E-99BF-AB93608071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Лучшие природные зеркала – снег, лед, чистый песок и водная гладь</a:t>
            </a: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561"/>
          <a:stretch>
            <a:fillRect/>
          </a:stretch>
        </p:blipFill>
        <p:spPr>
          <a:xfrm>
            <a:off x="285720" y="1500174"/>
            <a:ext cx="8643998" cy="5140420"/>
          </a:xfrm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827088" y="3284538"/>
            <a:ext cx="7561262" cy="4318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Отражательная способность подстилающей поверхности (в %)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5" name="Группа 14"/>
          <p:cNvGrpSpPr>
            <a:grpSpLocks/>
          </p:cNvGrpSpPr>
          <p:nvPr/>
        </p:nvGrpSpPr>
        <p:grpSpPr bwMode="auto">
          <a:xfrm>
            <a:off x="0" y="3716338"/>
            <a:ext cx="8839200" cy="2855912"/>
            <a:chOff x="251520" y="3717032"/>
            <a:chExt cx="8587556" cy="2469588"/>
          </a:xfrm>
        </p:grpSpPr>
        <p:pic>
          <p:nvPicPr>
            <p:cNvPr id="18437" name="Picture 7" descr="D:\Климат\подст.jp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1520" y="4725144"/>
              <a:ext cx="8587556" cy="1461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Пятиугольник 16"/>
            <p:cNvSpPr/>
            <p:nvPr/>
          </p:nvSpPr>
          <p:spPr>
            <a:xfrm rot="16200000">
              <a:off x="1116515" y="3644782"/>
              <a:ext cx="1007603" cy="1152103"/>
            </a:xfrm>
            <a:prstGeom prst="homePlate">
              <a:avLst/>
            </a:prstGeom>
            <a:solidFill>
              <a:srgbClr val="FFFFBD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chemeClr val="tx1"/>
                  </a:solidFill>
                </a:rPr>
                <a:t>90%</a:t>
              </a:r>
              <a:endParaRPr lang="ru-RU" sz="2000" dirty="0">
                <a:solidFill>
                  <a:schemeClr val="tx1"/>
                </a:solidFill>
              </a:endParaRPr>
            </a:p>
          </p:txBody>
        </p:sp>
        <p:sp>
          <p:nvSpPr>
            <p:cNvPr id="18" name="Пятиугольник 17"/>
            <p:cNvSpPr/>
            <p:nvPr/>
          </p:nvSpPr>
          <p:spPr>
            <a:xfrm rot="16200000">
              <a:off x="2627974" y="3644782"/>
              <a:ext cx="1007603" cy="1152103"/>
            </a:xfrm>
            <a:prstGeom prst="homePlate">
              <a:avLst/>
            </a:prstGeom>
            <a:solidFill>
              <a:srgbClr val="FFFFBD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chemeClr val="tx1"/>
                  </a:solidFill>
                </a:rPr>
                <a:t>40%</a:t>
              </a:r>
              <a:endParaRPr lang="ru-RU" sz="2000" dirty="0">
                <a:solidFill>
                  <a:schemeClr val="tx1"/>
                </a:solidFill>
              </a:endParaRPr>
            </a:p>
          </p:txBody>
        </p:sp>
        <p:sp>
          <p:nvSpPr>
            <p:cNvPr id="19" name="Пятиугольник 18"/>
            <p:cNvSpPr/>
            <p:nvPr/>
          </p:nvSpPr>
          <p:spPr>
            <a:xfrm rot="16200000">
              <a:off x="4211921" y="3644783"/>
              <a:ext cx="1007603" cy="1152102"/>
            </a:xfrm>
            <a:prstGeom prst="homePlate">
              <a:avLst/>
            </a:prstGeom>
            <a:solidFill>
              <a:srgbClr val="FFFFBD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chemeClr val="tx1"/>
                  </a:solidFill>
                </a:rPr>
                <a:t>10-25%</a:t>
              </a:r>
              <a:endParaRPr lang="ru-RU" sz="2000" dirty="0">
                <a:solidFill>
                  <a:schemeClr val="tx1"/>
                </a:solidFill>
              </a:endParaRPr>
            </a:p>
          </p:txBody>
        </p:sp>
        <p:sp>
          <p:nvSpPr>
            <p:cNvPr id="20" name="Пятиугольник 19"/>
            <p:cNvSpPr/>
            <p:nvPr/>
          </p:nvSpPr>
          <p:spPr>
            <a:xfrm rot="16200000">
              <a:off x="5652434" y="3644783"/>
              <a:ext cx="1007603" cy="1152102"/>
            </a:xfrm>
            <a:prstGeom prst="homePlate">
              <a:avLst/>
            </a:prstGeom>
            <a:solidFill>
              <a:srgbClr val="FFFFBD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chemeClr val="tx1"/>
                  </a:solidFill>
                </a:rPr>
                <a:t>5%</a:t>
              </a:r>
              <a:endParaRPr lang="ru-RU" sz="2000" dirty="0">
                <a:solidFill>
                  <a:schemeClr val="tx1"/>
                </a:solidFill>
              </a:endParaRPr>
            </a:p>
          </p:txBody>
        </p:sp>
        <p:sp>
          <p:nvSpPr>
            <p:cNvPr id="21" name="Пятиугольник 20"/>
            <p:cNvSpPr/>
            <p:nvPr/>
          </p:nvSpPr>
          <p:spPr>
            <a:xfrm rot="16200000">
              <a:off x="7163893" y="3644783"/>
              <a:ext cx="1007603" cy="1152102"/>
            </a:xfrm>
            <a:prstGeom prst="homePlate">
              <a:avLst/>
            </a:prstGeom>
            <a:solidFill>
              <a:srgbClr val="FFFFBD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chemeClr val="tx1"/>
                  </a:solidFill>
                </a:rPr>
                <a:t>5%</a:t>
              </a:r>
              <a:endParaRPr lang="ru-RU" sz="20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Умеренные широты</a:t>
            </a:r>
          </a:p>
        </p:txBody>
      </p:sp>
      <p:pic>
        <p:nvPicPr>
          <p:cNvPr id="27650" name="Picture 2" descr="E:\38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5000628" cy="4019550"/>
          </a:xfrm>
          <a:prstGeom prst="ellipse">
            <a:avLst/>
          </a:prstGeom>
          <a:effectLst>
            <a:softEdge rad="112500"/>
          </a:effec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86124"/>
            <a:ext cx="4572032" cy="35718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2" y="0"/>
            <a:ext cx="5214973" cy="4410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/>
          <a:srcRect l="18333" t="26667" b="21666"/>
          <a:stretch>
            <a:fillRect/>
          </a:stretch>
        </p:blipFill>
        <p:spPr bwMode="auto">
          <a:xfrm>
            <a:off x="4357686" y="3500438"/>
            <a:ext cx="4643470" cy="33575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017713" y="714375"/>
            <a:ext cx="7126287" cy="5348288"/>
          </a:xfrm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0"/>
            <a:ext cx="4572000" cy="6858000"/>
          </a:xfrm>
        </p:spPr>
        <p:txBody>
          <a:bodyPr/>
          <a:lstStyle/>
          <a:p>
            <a:r>
              <a:rPr lang="ru-RU" smtClean="0"/>
              <a:t>Заквакало, застрекотало. Вот ярко вспыхнуло оконце – Над горизонтом встало</a:t>
            </a:r>
          </a:p>
          <a:p>
            <a:pPr>
              <a:buFont typeface="Arial" charset="0"/>
              <a:buNone/>
            </a:pPr>
            <a:r>
              <a:rPr lang="ru-RU" smtClean="0"/>
              <a:t>  </a:t>
            </a:r>
            <a:r>
              <a:rPr lang="ru-RU" b="1" smtClean="0"/>
              <a:t>СОЛНЦЕ</a:t>
            </a:r>
            <a:endParaRPr lang="ru-RU" smtClean="0"/>
          </a:p>
          <a:p>
            <a:r>
              <a:rPr lang="ru-RU" smtClean="0"/>
              <a:t>Что видим мы, взглянув в оконце?</a:t>
            </a:r>
            <a:br>
              <a:rPr lang="ru-RU" smtClean="0"/>
            </a:br>
            <a:r>
              <a:rPr lang="ru-RU" smtClean="0"/>
              <a:t>Нам ярким светом светит </a:t>
            </a:r>
            <a:br>
              <a:rPr lang="ru-RU" smtClean="0"/>
            </a:br>
            <a:endParaRPr lang="ru-RU" b="1" smtClean="0"/>
          </a:p>
          <a:p>
            <a:r>
              <a:rPr lang="ru-RU" smtClean="0"/>
              <a:t>Золотое яблоко по небу катается.</a:t>
            </a:r>
            <a:br>
              <a:rPr lang="ru-RU" smtClean="0"/>
            </a:br>
            <a:r>
              <a:rPr lang="ru-RU" smtClean="0"/>
              <a:t>С утра улыбается, а улыбка – лучи</a:t>
            </a:r>
            <a:br>
              <a:rPr lang="ru-RU" smtClean="0"/>
            </a:br>
            <a:r>
              <a:rPr lang="ru-RU" smtClean="0"/>
              <a:t>Очень даже горячи.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143125"/>
          </a:xfrm>
        </p:spPr>
        <p:txBody>
          <a:bodyPr/>
          <a:lstStyle/>
          <a:p>
            <a:r>
              <a:rPr lang="ru-RU" smtClean="0"/>
              <a:t>Почему в разных местах земного шара поверхность планеты нагревается по-разному?</a:t>
            </a:r>
          </a:p>
        </p:txBody>
      </p:sp>
      <p:pic>
        <p:nvPicPr>
          <p:cNvPr id="3074" name="Picture 2" descr="E:\мамины документы\картинки с диска\{0D2F839B-07AC-475C-9C8C-DE3A76C4E383}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143125"/>
            <a:ext cx="7113588" cy="4714875"/>
          </a:xfrm>
        </p:spPr>
      </p:pic>
      <p:pic>
        <p:nvPicPr>
          <p:cNvPr id="3075" name="Picture 3" descr="E:\мамины документы\картинки с диска\{9277D1AA-A978-47F1-A612-6C861BE58E20}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3" y="711200"/>
            <a:ext cx="8318500" cy="597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E:\мамины документы\картинки с диска\{44784639-7109-4DD7-A129-4E6C92184D89}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896938"/>
            <a:ext cx="8358188" cy="55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28625" y="2286000"/>
            <a:ext cx="7929563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 чем главная причина изображенных природных различий на разных широтах земного шара?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3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/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815975"/>
            <a:ext cx="8643937" cy="5713413"/>
          </a:xfrm>
        </p:spPr>
      </p:pic>
      <p:sp>
        <p:nvSpPr>
          <p:cNvPr id="5" name="Блок-схема: узел 4"/>
          <p:cNvSpPr/>
          <p:nvPr/>
        </p:nvSpPr>
        <p:spPr>
          <a:xfrm>
            <a:off x="7572375" y="1143000"/>
            <a:ext cx="1071563" cy="92868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V="1">
            <a:off x="571500" y="2071688"/>
            <a:ext cx="7500938" cy="39227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571500" y="5929313"/>
            <a:ext cx="7786688" cy="714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1500188" y="5357813"/>
            <a:ext cx="2143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Calibri" pitchFamily="34" charset="0"/>
              </a:rPr>
              <a:t>)35°</a:t>
            </a:r>
            <a:endParaRPr lang="ru-RU" sz="36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" y="0"/>
            <a:ext cx="91440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Мыс Челюскин . Высота Солнца над горизонтом 22 июня в день летнего солнцестояния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428625"/>
            <a:ext cx="8643937" cy="6215063"/>
          </a:xfrm>
        </p:spPr>
      </p:pic>
      <p:sp>
        <p:nvSpPr>
          <p:cNvPr id="5" name="Блок-схема: узел 4"/>
          <p:cNvSpPr/>
          <p:nvPr/>
        </p:nvSpPr>
        <p:spPr>
          <a:xfrm>
            <a:off x="3929063" y="500063"/>
            <a:ext cx="1071562" cy="928687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-457199" y="2028825"/>
            <a:ext cx="5200650" cy="38576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14313" y="6500813"/>
            <a:ext cx="7786687" cy="714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14375" y="5500688"/>
            <a:ext cx="178593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>
                <a:solidFill>
                  <a:schemeClr val="bg1"/>
                </a:solidFill>
                <a:latin typeface="Calibri" pitchFamily="34" charset="0"/>
              </a:rPr>
              <a:t>)68°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282" y="428604"/>
            <a:ext cx="315740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Краснодар 22 июня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3554" name="Picture 2" descr="E:\мама\картинки\{C5605A30-D971-4662-9D40-1BBA2711D913}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85750"/>
            <a:ext cx="9170988" cy="6134100"/>
          </a:xfrm>
        </p:spPr>
      </p:pic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2071688" y="500063"/>
            <a:ext cx="49863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Поступление тепла по сезонам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428625"/>
            <a:ext cx="8643937" cy="6215063"/>
          </a:xfrm>
        </p:spPr>
      </p:pic>
      <p:sp>
        <p:nvSpPr>
          <p:cNvPr id="5" name="Блок-схема: узел 4"/>
          <p:cNvSpPr/>
          <p:nvPr/>
        </p:nvSpPr>
        <p:spPr>
          <a:xfrm>
            <a:off x="3929063" y="500063"/>
            <a:ext cx="1071562" cy="928687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-457199" y="2028825"/>
            <a:ext cx="5200650" cy="38576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14313" y="6500813"/>
            <a:ext cx="7786687" cy="714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14375" y="5500688"/>
            <a:ext cx="178593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>
                <a:solidFill>
                  <a:schemeClr val="bg1"/>
                </a:solidFill>
                <a:latin typeface="Calibri" pitchFamily="34" charset="0"/>
              </a:rPr>
              <a:t>)68°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282" y="428604"/>
            <a:ext cx="315740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Краснодар 22 июня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На экваторе угол падения солнечных лучей меняется мало</a:t>
            </a:r>
            <a:endParaRPr lang="ru-RU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38250" y="1687513"/>
            <a:ext cx="6667500" cy="43529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Тропики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1563" y="1643063"/>
            <a:ext cx="7100887" cy="4673600"/>
          </a:xfrm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357313" y="0"/>
            <a:ext cx="6084887" cy="6278563"/>
          </a:xfr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0963" y="500063"/>
            <a:ext cx="6599237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25" y="571500"/>
            <a:ext cx="7429500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3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94</Words>
  <PresentationFormat>Экран (4:3)</PresentationFormat>
  <Paragraphs>20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Calibri</vt:lpstr>
      <vt:lpstr>Arial</vt:lpstr>
      <vt:lpstr>Тема Office</vt:lpstr>
      <vt:lpstr>Лучшие природные зеркала – снег, лед, чистый песок и водная гладь</vt:lpstr>
      <vt:lpstr>Слайд 2</vt:lpstr>
      <vt:lpstr>Почему в разных местах земного шара поверхность планеты нагревается по-разному?</vt:lpstr>
      <vt:lpstr>Слайд 4</vt:lpstr>
      <vt:lpstr>Слайд 5</vt:lpstr>
      <vt:lpstr>Слайд 6</vt:lpstr>
      <vt:lpstr>Слайд 7</vt:lpstr>
      <vt:lpstr>На экваторе угол падения солнечных лучей меняется мало</vt:lpstr>
      <vt:lpstr>Тропики</vt:lpstr>
      <vt:lpstr>Умеренные широты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ТЕПЛЕ И ХОЛОДЕ</dc:title>
  <cp:lastModifiedBy>Дмитрий</cp:lastModifiedBy>
  <cp:revision>73</cp:revision>
  <dcterms:modified xsi:type="dcterms:W3CDTF">2012-01-13T02:34:51Z</dcterms:modified>
</cp:coreProperties>
</file>