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38" r:id="rId7"/>
    <p:sldMasterId id="2147483751" r:id="rId8"/>
    <p:sldMasterId id="2147483764" r:id="rId9"/>
    <p:sldMasterId id="2147483777" r:id="rId10"/>
  </p:sldMasterIdLst>
  <p:notesMasterIdLst>
    <p:notesMasterId r:id="rId30"/>
  </p:notesMasterIdLst>
  <p:sldIdLst>
    <p:sldId id="256" r:id="rId11"/>
    <p:sldId id="257" r:id="rId12"/>
    <p:sldId id="269" r:id="rId13"/>
    <p:sldId id="268" r:id="rId14"/>
    <p:sldId id="267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82" r:id="rId23"/>
    <p:sldId id="283" r:id="rId24"/>
    <p:sldId id="278" r:id="rId25"/>
    <p:sldId id="279" r:id="rId26"/>
    <p:sldId id="281" r:id="rId27"/>
    <p:sldId id="262" r:id="rId28"/>
    <p:sldId id="26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EE3BF-A56A-4985-8779-8678BC71DA9B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53108-99D9-49ED-A404-513FD116B7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173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53108-99D9-49ED-A404-513FD116B7D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39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53108-99D9-49ED-A404-513FD116B7D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43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41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49091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251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700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5670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2605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34099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2864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0737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678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9058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6386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95254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8176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2292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92277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1602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32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6710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598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562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03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79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73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08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35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31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33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49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920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658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15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54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098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0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55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22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974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570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98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4700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37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9950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263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800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76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51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12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297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4519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11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920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9488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340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50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29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22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629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165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351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154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7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9030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2508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173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80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4058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3176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169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8100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664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6202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8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1361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8648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83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3286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206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22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085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3474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381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362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4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0000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797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7861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7962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696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25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9463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1220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234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4344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35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1278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811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371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0839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854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1488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752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586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59111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FED9A-509C-4422-B8CD-616AE552BE6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1DDFD-2244-4876-A459-D6F93509A4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1323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2A8D0-20AB-4680-B02B-EF34449B39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6C45-22BD-4149-BF0E-E8624434FF2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12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14011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DB2AC-35C9-4E57-A7F1-795E65DA170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1158-1F8D-4DD0-AC4F-FB9A85335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753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C24D1-0999-4887-A09D-7D1F15BDB5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8C73-AD38-493C-A7A3-A29504EB87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9747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5FE7F-89D8-421D-9B4B-7E78C00EE9C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AB879-19A6-4E12-A20A-74D67E3743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1768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3A352-768D-4B73-A332-A61BE2D7141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5A0C2-8027-4A65-8098-F603FCD9E4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230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DF78C-8C9C-407E-92B3-68559068380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925A3-C661-4307-86AC-33B1D13A78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38730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6E34-82E9-43E1-B095-0D0F598E805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56D02-9091-43E1-BE69-D832DA117CD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692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D7FFF-B305-4ED1-A71A-FCDC95EFFAB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FFA51-79D3-4601-889F-797AFA1323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927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F5EA2-A33E-447D-BB83-D712BF9F7B6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EBE6-1368-4AC8-BC3A-D2E3CFC19E5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2112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5D1A-9272-4C47-A484-050C3B42469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DF29D-3D02-4E33-BBC1-48D9865125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49126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0121-D55C-4BB9-BBAA-74480B6F25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8440-0825-4A9D-8559-CFA894A52EC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42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EACDF-0C2B-47A4-9886-5A953ADF465B}" type="datetimeFigureOut">
              <a:rPr lang="ru-RU" smtClean="0"/>
              <a:pPr/>
              <a:t>18.12.2014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4233D-0F92-4DAD-BFB5-8C9F8C09D2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157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2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5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64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98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3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8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ACB2C5-CC3B-449C-B1A6-A257EF62AA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18.12.2014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C90B0-EB72-4314-9CBD-0F78AFC4F1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9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5.gif"/><Relationship Id="rId3" Type="http://schemas.openxmlformats.org/officeDocument/2006/relationships/image" Target="../media/image16.jpeg"/><Relationship Id="rId7" Type="http://schemas.openxmlformats.org/officeDocument/2006/relationships/image" Target="../media/image20.wmf"/><Relationship Id="rId12" Type="http://schemas.openxmlformats.org/officeDocument/2006/relationships/slide" Target="slide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19.wmf"/><Relationship Id="rId11" Type="http://schemas.openxmlformats.org/officeDocument/2006/relationships/image" Target="../media/image24.gif"/><Relationship Id="rId5" Type="http://schemas.openxmlformats.org/officeDocument/2006/relationships/image" Target="../media/image18.gi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Сложение и вычитание чисел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Автор : Куликова Галина Степановна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Учитель начальных классов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6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Сообщество "ИКТ в начальной школе". 2007 год</a:t>
            </a:r>
          </a:p>
        </p:txBody>
      </p:sp>
      <p:pic>
        <p:nvPicPr>
          <p:cNvPr id="7171" name="Picture 4" descr="j01785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15438" cy="691197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 descr="j01986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429000"/>
            <a:ext cx="2427287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6" descr="j028372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5157788"/>
            <a:ext cx="811212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Tree"/>
          <p:cNvSpPr>
            <a:spLocks noEditPoints="1" noChangeArrowheads="1"/>
          </p:cNvSpPr>
          <p:nvPr/>
        </p:nvSpPr>
        <p:spPr bwMode="auto">
          <a:xfrm>
            <a:off x="2555875" y="2205038"/>
            <a:ext cx="3816350" cy="446405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6568" name="Picture 8" descr="j028372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4900"/>
            <a:ext cx="9366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9" name="Picture 9" descr="j025084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60779">
            <a:off x="4284663" y="2349500"/>
            <a:ext cx="8890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0" name="Picture 10" descr="j025085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8204">
            <a:off x="5003800" y="5516563"/>
            <a:ext cx="13081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1" name="Picture 11" descr="j025085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0" y="5648325"/>
            <a:ext cx="1217613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2" name="Picture 12" descr="j028033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860800"/>
            <a:ext cx="12477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3" name="Picture 13" descr="j030545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341438"/>
            <a:ext cx="10541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4" name="Picture 14" descr="j0283729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221163"/>
            <a:ext cx="9080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5" name="Picture 15" descr="j0283729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5506">
            <a:off x="2627313" y="5084763"/>
            <a:ext cx="112395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6" name="Picture 16" descr="j028372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652963"/>
            <a:ext cx="108108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7" name="Picture 17" descr="j028372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924175"/>
            <a:ext cx="9350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8" name="WordArt 18"/>
          <p:cNvSpPr>
            <a:spLocks noChangeArrowheads="1" noChangeShapeType="1" noTextEdit="1"/>
          </p:cNvSpPr>
          <p:nvPr/>
        </p:nvSpPr>
        <p:spPr bwMode="auto">
          <a:xfrm rot="-962213">
            <a:off x="-1588" y="614363"/>
            <a:ext cx="5148263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582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96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Наряди  ёлку</a:t>
            </a:r>
          </a:p>
        </p:txBody>
      </p:sp>
      <p:sp>
        <p:nvSpPr>
          <p:cNvPr id="66581" name="WordArt 21"/>
          <p:cNvSpPr>
            <a:spLocks noChangeArrowheads="1" noChangeShapeType="1" noTextEdit="1"/>
          </p:cNvSpPr>
          <p:nvPr/>
        </p:nvSpPr>
        <p:spPr bwMode="auto">
          <a:xfrm>
            <a:off x="1476375" y="549275"/>
            <a:ext cx="6191250" cy="32019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С Новым годом!</a:t>
            </a:r>
          </a:p>
        </p:txBody>
      </p:sp>
      <p:sp>
        <p:nvSpPr>
          <p:cNvPr id="66582" name="Rectangle 22"/>
          <p:cNvSpPr>
            <a:spLocks noChangeArrowheads="1"/>
          </p:cNvSpPr>
          <p:nvPr/>
        </p:nvSpPr>
        <p:spPr bwMode="auto">
          <a:xfrm>
            <a:off x="6659563" y="0"/>
            <a:ext cx="180022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16 - 7     </a:t>
            </a:r>
          </a:p>
        </p:txBody>
      </p:sp>
      <p:sp>
        <p:nvSpPr>
          <p:cNvPr id="66583" name="Rectangle 23"/>
          <p:cNvSpPr>
            <a:spLocks noChangeArrowheads="1"/>
          </p:cNvSpPr>
          <p:nvPr/>
        </p:nvSpPr>
        <p:spPr bwMode="auto">
          <a:xfrm>
            <a:off x="6732588" y="3240088"/>
            <a:ext cx="1728787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12 - 5     </a:t>
            </a:r>
          </a:p>
        </p:txBody>
      </p:sp>
      <p:sp>
        <p:nvSpPr>
          <p:cNvPr id="66584" name="Rectangle 24"/>
          <p:cNvSpPr>
            <a:spLocks noChangeArrowheads="1"/>
          </p:cNvSpPr>
          <p:nvPr/>
        </p:nvSpPr>
        <p:spPr bwMode="auto">
          <a:xfrm>
            <a:off x="7164388" y="863600"/>
            <a:ext cx="180022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17 - 9</a:t>
            </a:r>
          </a:p>
        </p:txBody>
      </p:sp>
      <p:sp>
        <p:nvSpPr>
          <p:cNvPr id="66585" name="Rectangle 25"/>
          <p:cNvSpPr>
            <a:spLocks noChangeArrowheads="1"/>
          </p:cNvSpPr>
          <p:nvPr/>
        </p:nvSpPr>
        <p:spPr bwMode="auto">
          <a:xfrm>
            <a:off x="6588125" y="1655763"/>
            <a:ext cx="17287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15 - 6      </a:t>
            </a:r>
          </a:p>
        </p:txBody>
      </p:sp>
      <p:sp>
        <p:nvSpPr>
          <p:cNvPr id="66586" name="Rectangle 26"/>
          <p:cNvSpPr>
            <a:spLocks noChangeArrowheads="1"/>
          </p:cNvSpPr>
          <p:nvPr/>
        </p:nvSpPr>
        <p:spPr bwMode="auto">
          <a:xfrm>
            <a:off x="7164388" y="2376488"/>
            <a:ext cx="17272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11 - 2</a:t>
            </a:r>
          </a:p>
        </p:txBody>
      </p:sp>
      <p:sp>
        <p:nvSpPr>
          <p:cNvPr id="66587" name="Rectangle 27"/>
          <p:cNvSpPr>
            <a:spLocks noChangeArrowheads="1"/>
          </p:cNvSpPr>
          <p:nvPr/>
        </p:nvSpPr>
        <p:spPr bwMode="auto">
          <a:xfrm>
            <a:off x="7235825" y="5688013"/>
            <a:ext cx="17272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11 - 3</a:t>
            </a:r>
          </a:p>
        </p:txBody>
      </p:sp>
      <p:sp>
        <p:nvSpPr>
          <p:cNvPr id="66588" name="Rectangle 28"/>
          <p:cNvSpPr>
            <a:spLocks noChangeArrowheads="1"/>
          </p:cNvSpPr>
          <p:nvPr/>
        </p:nvSpPr>
        <p:spPr bwMode="auto">
          <a:xfrm>
            <a:off x="7235825" y="4032250"/>
            <a:ext cx="1728788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13 - 4  </a:t>
            </a:r>
          </a:p>
        </p:txBody>
      </p:sp>
      <p:sp>
        <p:nvSpPr>
          <p:cNvPr id="66589" name="Rectangle 29"/>
          <p:cNvSpPr>
            <a:spLocks noChangeArrowheads="1"/>
          </p:cNvSpPr>
          <p:nvPr/>
        </p:nvSpPr>
        <p:spPr bwMode="auto">
          <a:xfrm>
            <a:off x="6804025" y="4824413"/>
            <a:ext cx="179863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600" b="1" smtClean="0">
                <a:solidFill>
                  <a:srgbClr val="1F497D"/>
                </a:solidFill>
                <a:latin typeface="Arial" charset="0"/>
              </a:rPr>
              <a:t>12 - 8</a:t>
            </a:r>
          </a:p>
        </p:txBody>
      </p:sp>
      <p:sp>
        <p:nvSpPr>
          <p:cNvPr id="7195" name="AutoShape 30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6381750"/>
            <a:ext cx="576263" cy="476250"/>
          </a:xfrm>
          <a:prstGeom prst="actionButtonHome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850" y="2685951"/>
            <a:ext cx="3390709" cy="423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580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6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6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2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0" dur="500"/>
                                        <p:tgtEl>
                                          <p:spTgt spid="66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665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2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6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 build="p"/>
      <p:bldP spid="66578" grpId="0" animBg="1"/>
      <p:bldP spid="66578" grpId="1" animBg="1"/>
      <p:bldP spid="66581" grpId="0" animBg="1"/>
      <p:bldP spid="66582" grpId="0"/>
      <p:bldP spid="66582" grpId="1"/>
      <p:bldP spid="66583" grpId="0"/>
      <p:bldP spid="66583" grpId="1"/>
      <p:bldP spid="66584" grpId="0"/>
      <p:bldP spid="66584" grpId="1"/>
      <p:bldP spid="66585" grpId="0"/>
      <p:bldP spid="66585" grpId="1"/>
      <p:bldP spid="66586" grpId="0"/>
      <p:bldP spid="66586" grpId="1"/>
      <p:bldP spid="66587" grpId="0"/>
      <p:bldP spid="66587" grpId="1"/>
      <p:bldP spid="66588" grpId="0"/>
      <p:bldP spid="66588" grpId="1"/>
      <p:bldP spid="66589" grpId="0"/>
      <p:bldP spid="6658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FF0000"/>
                </a:solidFill>
                <a:latin typeface="Arial" charset="0"/>
              </a:rPr>
              <a:t>Р Е Ш И       С А М</a:t>
            </a:r>
          </a:p>
        </p:txBody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4400" dirty="0" smtClean="0">
                <a:latin typeface="Arial" charset="0"/>
              </a:rPr>
              <a:t>25+9</a:t>
            </a:r>
          </a:p>
          <a:p>
            <a:pPr eaLnBrk="1" hangingPunct="1">
              <a:buFont typeface="Arial" charset="0"/>
              <a:buNone/>
            </a:pPr>
            <a:r>
              <a:rPr lang="ru-RU" sz="4400" dirty="0" smtClean="0">
                <a:latin typeface="Arial" charset="0"/>
              </a:rPr>
              <a:t>             84-22 </a:t>
            </a:r>
          </a:p>
          <a:p>
            <a:pPr eaLnBrk="1" hangingPunct="1">
              <a:buFont typeface="Arial" charset="0"/>
              <a:buNone/>
            </a:pPr>
            <a:r>
              <a:rPr lang="en-US" sz="4400" dirty="0" smtClean="0">
                <a:latin typeface="Arial" charset="0"/>
              </a:rPr>
              <a:t>                          </a:t>
            </a:r>
            <a:r>
              <a:rPr lang="ru-RU" sz="4400" dirty="0" smtClean="0">
                <a:latin typeface="Arial" charset="0"/>
              </a:rPr>
              <a:t>34+12</a:t>
            </a:r>
            <a:endParaRPr lang="en-US" sz="4400" dirty="0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4400" dirty="0" smtClean="0">
                <a:latin typeface="Arial" charset="0"/>
              </a:rPr>
              <a:t>                                       </a:t>
            </a:r>
            <a:r>
              <a:rPr lang="ru-RU" sz="4400" dirty="0" smtClean="0">
                <a:latin typeface="Arial" charset="0"/>
              </a:rPr>
              <a:t>33-7</a:t>
            </a:r>
          </a:p>
          <a:p>
            <a:pPr eaLnBrk="1" hangingPunct="1">
              <a:buFont typeface="Arial" charset="0"/>
              <a:buNone/>
            </a:pPr>
            <a:r>
              <a:rPr lang="ru-RU" sz="4400" dirty="0" smtClean="0">
                <a:latin typeface="Arial" charset="0"/>
              </a:rPr>
              <a:t>                              </a:t>
            </a:r>
          </a:p>
          <a:p>
            <a:pPr eaLnBrk="1" hangingPunct="1">
              <a:buFont typeface="Arial" charset="0"/>
              <a:buNone/>
            </a:pPr>
            <a:endParaRPr lang="ru-RU" sz="4400" dirty="0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4400" dirty="0" smtClean="0">
                <a:latin typeface="Arial" charset="0"/>
              </a:rPr>
              <a:t>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70168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 Р О Б Л Е М А !!!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z="3600" b="1" dirty="0" smtClean="0">
              <a:solidFill>
                <a:srgbClr val="002060"/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29+5</a:t>
            </a: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=34</a:t>
            </a:r>
            <a:r>
              <a:rPr lang="ru-RU" sz="3600" b="1" dirty="0" smtClean="0">
                <a:solidFill>
                  <a:srgbClr val="002060"/>
                </a:solidFill>
              </a:rPr>
              <a:t>                </a:t>
            </a:r>
            <a:endParaRPr lang="ru-RU" sz="3600" b="1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             </a:t>
            </a:r>
            <a:r>
              <a:rPr lang="ru-RU" sz="3600" b="1" dirty="0" smtClean="0">
                <a:solidFill>
                  <a:srgbClr val="002060"/>
                </a:solidFill>
              </a:rPr>
              <a:t>84-22</a:t>
            </a: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 = 62</a:t>
            </a:r>
          </a:p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                         34 + 12 = 46</a:t>
            </a:r>
          </a:p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                 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</a:rPr>
              <a:t>33-7=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</a:rPr>
              <a:t>?</a:t>
            </a:r>
            <a:r>
              <a:rPr lang="ru-RU" sz="3600" b="1" dirty="0" smtClean="0">
                <a:solidFill>
                  <a:srgbClr val="FF0000"/>
                </a:solidFill>
              </a:rPr>
              <a:t>          </a:t>
            </a:r>
            <a:endParaRPr lang="ru-RU" sz="3600" b="1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charset="0"/>
              </a:rPr>
              <a:t>                                 </a:t>
            </a:r>
            <a:r>
              <a:rPr lang="ru-RU" sz="3600" b="1" dirty="0" smtClean="0">
                <a:solidFill>
                  <a:srgbClr val="002060"/>
                </a:solidFill>
              </a:rPr>
              <a:t>         </a:t>
            </a:r>
            <a:endParaRPr lang="ru-RU" sz="3600" b="1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endParaRPr lang="ru-RU" sz="3600" b="1" dirty="0" smtClean="0">
              <a:solidFill>
                <a:srgbClr val="002060"/>
              </a:solidFill>
            </a:endParaRPr>
          </a:p>
          <a:p>
            <a:pPr eaLnBrk="1" hangingPunct="1"/>
            <a:endParaRPr lang="ru-RU" sz="3600" b="1" dirty="0" smtClean="0">
              <a:solidFill>
                <a:srgbClr val="002060"/>
              </a:solidFill>
            </a:endParaRPr>
          </a:p>
          <a:p>
            <a:pPr eaLnBrk="1" hangingPunct="1"/>
            <a:endParaRPr lang="ru-RU" sz="3600" b="1" dirty="0" smtClean="0">
              <a:solidFill>
                <a:srgbClr val="002060"/>
              </a:solidFill>
            </a:endParaRPr>
          </a:p>
          <a:p>
            <a:pPr eaLnBrk="1" hangingPunct="1"/>
            <a:endParaRPr lang="ru-RU" sz="3600" b="1" dirty="0" smtClean="0">
              <a:solidFill>
                <a:srgbClr val="00206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1F5DD7-B4A2-4C91-975C-96E10668370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222" name="Picture 52" descr="АНИМАШ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1546"/>
            <a:ext cx="88582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535"/>
            <a:ext cx="3027278" cy="2336049"/>
          </a:xfrm>
          <a:prstGeom prst="rect">
            <a:avLst/>
          </a:prstGeom>
        </p:spPr>
      </p:pic>
      <p:pic>
        <p:nvPicPr>
          <p:cNvPr id="9223" name="Picture 52" descr="АНИМАШ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5301208"/>
            <a:ext cx="8950325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500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Прочитайте и  объясните записи.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142984"/>
            <a:ext cx="3071834" cy="559534"/>
          </a:xfrm>
        </p:spPr>
        <p:txBody>
          <a:bodyPr/>
          <a:lstStyle/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33-7=26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571604" y="1785926"/>
            <a:ext cx="345869" cy="444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1214414" y="1785926"/>
            <a:ext cx="275456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0100" y="207167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3042" y="207167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3000372"/>
            <a:ext cx="19864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33 – 7 =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108" y="3000372"/>
            <a:ext cx="27430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33 – (3 + 4)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3000372"/>
            <a:ext cx="22958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=(33-3)-4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16" y="3000372"/>
            <a:ext cx="20313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 30-4 =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3643314"/>
            <a:ext cx="1164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 26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8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Прочитайте и  объясните записи.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142984"/>
            <a:ext cx="3071834" cy="559534"/>
          </a:xfrm>
        </p:spPr>
        <p:txBody>
          <a:bodyPr/>
          <a:lstStyle/>
          <a:p>
            <a:pPr marL="0" indent="0"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33-7=26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071538" y="1785926"/>
            <a:ext cx="345869" cy="444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>
            <a:off x="500034" y="1785926"/>
            <a:ext cx="275456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4282" y="2214554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20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1538" y="2214554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13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3000372"/>
            <a:ext cx="19864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33 – 7 =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108" y="3000372"/>
            <a:ext cx="241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(20+13)-7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3000372"/>
            <a:ext cx="2698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=(13-7)+20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16" y="3000372"/>
            <a:ext cx="21387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 6+20 =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3643314"/>
            <a:ext cx="1164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= 26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8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i="1" dirty="0" smtClean="0">
                <a:solidFill>
                  <a:srgbClr val="000099"/>
                </a:solidFill>
                <a:latin typeface="Arial" charset="0"/>
              </a:rPr>
              <a:t>ЕСЛИ ТЫ РЕШИТЬ НЕ</a:t>
            </a:r>
            <a:r>
              <a:rPr lang="ru-RU" sz="3600" b="1" i="1" dirty="0" smtClean="0">
                <a:latin typeface="Arial" charset="0"/>
              </a:rPr>
              <a:t> </a:t>
            </a:r>
            <a:r>
              <a:rPr lang="ru-RU" sz="3600" b="1" i="1" dirty="0" smtClean="0">
                <a:solidFill>
                  <a:srgbClr val="000099"/>
                </a:solidFill>
                <a:latin typeface="Arial" charset="0"/>
              </a:rPr>
              <a:t>МОЖЕШЬ…</a:t>
            </a:r>
          </a:p>
        </p:txBody>
      </p:sp>
      <p:sp>
        <p:nvSpPr>
          <p:cNvPr id="26628" name="Rectangle 4"/>
          <p:cNvSpPr>
            <a:spLocks noGrp="1"/>
          </p:cNvSpPr>
          <p:nvPr>
            <p:ph type="body" sz="half" idx="1"/>
          </p:nvPr>
        </p:nvSpPr>
        <p:spPr>
          <a:xfrm>
            <a:off x="323528" y="677478"/>
            <a:ext cx="4038600" cy="4525963"/>
          </a:xfrm>
        </p:spPr>
        <p:txBody>
          <a:bodyPr/>
          <a:lstStyle/>
          <a:p>
            <a:pPr eaLnBrk="1" hangingPunct="1"/>
            <a:endParaRPr lang="ru-RU" sz="4000" b="1" dirty="0" smtClean="0">
              <a:latin typeface="Arial" charset="0"/>
            </a:endParaRPr>
          </a:p>
          <a:p>
            <a:pPr eaLnBrk="1" hangingPunct="1">
              <a:buNone/>
            </a:pPr>
            <a:r>
              <a:rPr lang="ru-RU" sz="4000" b="1" dirty="0" smtClean="0">
                <a:solidFill>
                  <a:srgbClr val="3366FF"/>
                </a:solidFill>
                <a:latin typeface="Arial" charset="0"/>
              </a:rPr>
              <a:t>  Обратись за помощью к учебнику (стр.16)</a:t>
            </a:r>
          </a:p>
        </p:txBody>
      </p:sp>
      <p:sp>
        <p:nvSpPr>
          <p:cNvPr id="26629" name="Rectangle 5"/>
          <p:cNvSpPr>
            <a:spLocks noGrp="1"/>
          </p:cNvSpPr>
          <p:nvPr>
            <p:ph type="body" sz="half" idx="2"/>
          </p:nvPr>
        </p:nvSpPr>
        <p:spPr>
          <a:xfrm>
            <a:off x="4788024" y="476672"/>
            <a:ext cx="4038600" cy="4525963"/>
          </a:xfrm>
        </p:spPr>
        <p:txBody>
          <a:bodyPr/>
          <a:lstStyle/>
          <a:p>
            <a:pPr eaLnBrk="1" hangingPunct="1"/>
            <a:endParaRPr lang="ru-RU" sz="4000" b="1" dirty="0" smtClean="0">
              <a:latin typeface="Arial" charset="0"/>
            </a:endParaRPr>
          </a:p>
          <a:p>
            <a:pPr eaLnBrk="1" hangingPunct="1">
              <a:buNone/>
            </a:pPr>
            <a:r>
              <a:rPr lang="ru-RU" sz="4000" b="1" dirty="0" smtClean="0">
                <a:solidFill>
                  <a:srgbClr val="3366FF"/>
                </a:solidFill>
                <a:latin typeface="Arial" charset="0"/>
              </a:rPr>
              <a:t>Обратись за помощью к учителю</a:t>
            </a:r>
          </a:p>
        </p:txBody>
      </p:sp>
      <p:pic>
        <p:nvPicPr>
          <p:cNvPr id="31746" name="Picture 2" descr="Викторина по книге А. Толстого &quot;Приключения Буратино&quot; (провела учитель начальных классов мбоу &quot;сош 26 п. Новонежино&quot; Полищук С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1" y="3861048"/>
            <a:ext cx="2627784" cy="27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Записки Арбатского ребенка - Кино нашего детств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845502"/>
            <a:ext cx="3164384" cy="237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563642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8" grpId="0" build="p"/>
      <p:bldP spid="2662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 Р О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Е Р Ь  СЕБЯ  С А М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2958574"/>
            <a:ext cx="3786214" cy="335074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1819156" y="1824126"/>
            <a:ext cx="500066" cy="423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1357290" y="1785926"/>
            <a:ext cx="571504" cy="4286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28662" y="1214422"/>
            <a:ext cx="1617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56-9=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2857496"/>
            <a:ext cx="1494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24-5=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4810" y="1214422"/>
            <a:ext cx="14943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64-8=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2976" y="214311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71670" y="214311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28860" y="121442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47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>
            <a:off x="642910" y="3429000"/>
            <a:ext cx="428628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7158" y="378619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10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14414" y="378619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14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5918" y="2857496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19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29124" y="221455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57818" y="221455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1035819" y="3393281"/>
            <a:ext cx="357190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5179223" y="1821645"/>
            <a:ext cx="357190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4831557" y="1812121"/>
            <a:ext cx="347666" cy="2952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643570" y="128586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56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38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4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8" grpId="0"/>
      <p:bldP spid="19" grpId="0"/>
      <p:bldP spid="23" grpId="0"/>
      <p:bldP spid="29" grpId="0"/>
      <p:bldP spid="30" grpId="0"/>
      <p:bldP spid="34" grpId="0"/>
      <p:bldP spid="35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000099"/>
                </a:solidFill>
                <a:latin typeface="Arial" charset="0"/>
              </a:rPr>
              <a:t>РЕШИ 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800" dirty="0" smtClean="0">
                <a:latin typeface="Arial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800" dirty="0" smtClean="0">
                <a:latin typeface="Arial" charset="0"/>
              </a:rPr>
              <a:t>	  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.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Петя прочитал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23 рассказа о животных</a:t>
            </a:r>
            <a:r>
              <a:rPr lang="ru-RU" sz="4000" dirty="0" smtClean="0">
                <a:latin typeface="Arial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  </a:t>
            </a: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а Вова на 7 рассказов меньше.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  </a:t>
            </a:r>
            <a:r>
              <a:rPr lang="ru-RU" sz="4000" dirty="0" smtClean="0">
                <a:solidFill>
                  <a:srgbClr val="00B050"/>
                </a:solidFill>
                <a:latin typeface="Arial" charset="0"/>
              </a:rPr>
              <a:t>Сколько рассказов о животных прочитал Вова?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4000" dirty="0" smtClean="0">
                <a:latin typeface="Arial" charset="0"/>
              </a:rPr>
              <a:t>        </a:t>
            </a:r>
            <a:r>
              <a:rPr lang="ru-RU" sz="4000" dirty="0" smtClean="0">
                <a:solidFill>
                  <a:srgbClr val="FF0000"/>
                </a:solidFill>
                <a:latin typeface="Arial" charset="0"/>
              </a:rPr>
              <a:t>2.</a:t>
            </a:r>
            <a:r>
              <a:rPr lang="ru-RU" sz="4000" dirty="0" smtClean="0">
                <a:latin typeface="Arial" charset="0"/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Arial" charset="0"/>
              </a:rPr>
              <a:t>а + 5 = 73  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4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800" dirty="0" smtClean="0">
                <a:latin typeface="Arial" charset="0"/>
              </a:rPr>
              <a:t>       </a:t>
            </a:r>
            <a:endParaRPr lang="ru-RU" sz="16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16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93725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002060"/>
                </a:solidFill>
              </a:rPr>
              <a:t>Домашнее задание</a:t>
            </a:r>
            <a:endParaRPr lang="ru-RU" sz="60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24" y="2071678"/>
            <a:ext cx="7215238" cy="12572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70C0"/>
                </a:solidFill>
              </a:rPr>
              <a:t>Стр.17  задача 7 , 8.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01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еревод имен известных литературных и киногеро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500042"/>
            <a:ext cx="4619625" cy="60960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1000108"/>
            <a:ext cx="3571900" cy="313932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Спасибо </a:t>
            </a:r>
          </a:p>
          <a:p>
            <a:pPr algn="ctr"/>
            <a:r>
              <a:rPr lang="ru-RU" sz="6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</a:t>
            </a:r>
          </a:p>
          <a:p>
            <a:pPr algn="ctr"/>
            <a:r>
              <a:rPr lang="ru-RU" sz="6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Урок!</a:t>
            </a:r>
            <a:endParaRPr lang="ru-RU" sz="6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525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20608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8" name="Выноска-облако 7"/>
          <p:cNvSpPr/>
          <p:nvPr/>
        </p:nvSpPr>
        <p:spPr>
          <a:xfrm flipH="1">
            <a:off x="2500298" y="0"/>
            <a:ext cx="6000792" cy="2500306"/>
          </a:xfrm>
          <a:prstGeom prst="cloud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 сядьте, положите руки перед собой. Не горбитесь, Мы займёмся арифметикой...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26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573016"/>
            <a:ext cx="4173811" cy="32197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51480"/>
            <a:ext cx="4858125" cy="48581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4" y="951069"/>
            <a:ext cx="1297472" cy="141413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51069"/>
            <a:ext cx="1299768" cy="141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4860032" y="764704"/>
            <a:ext cx="3024336" cy="1978835"/>
          </a:xfrm>
          <a:prstGeom prst="cloud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80"/>
                </a:solidFill>
                <a:latin typeface="Times New Roman"/>
                <a:ea typeface="JournalSansC"/>
                <a:cs typeface="JournalSansC"/>
              </a:rPr>
              <a:t>У вас в кармане два яблока...</a:t>
            </a:r>
            <a:endParaRPr lang="ru-RU" sz="1600" b="1" i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24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-облако 6"/>
          <p:cNvSpPr/>
          <p:nvPr/>
        </p:nvSpPr>
        <p:spPr>
          <a:xfrm>
            <a:off x="214282" y="1214422"/>
            <a:ext cx="3528392" cy="1584176"/>
          </a:xfrm>
          <a:prstGeom prst="cloudCallou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так влип!</a:t>
            </a:r>
          </a:p>
        </p:txBody>
      </p:sp>
    </p:spTree>
    <p:extLst>
      <p:ext uri="{BB962C8B-B14F-4D97-AF65-F5344CB8AC3E}">
        <p14:creationId xmlns:p14="http://schemas.microsoft.com/office/powerpoint/2010/main" val="149060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декабря.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7"/>
            <a:ext cx="8229600" cy="7200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Классная работа.</a:t>
            </a:r>
            <a:endParaRPr lang="ru-RU" sz="4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206084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6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685800" y="11430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5" name="Line 4"/>
          <p:cNvSpPr>
            <a:spLocks noChangeShapeType="1"/>
          </p:cNvSpPr>
          <p:nvPr/>
        </p:nvSpPr>
        <p:spPr bwMode="auto">
          <a:xfrm flipV="1">
            <a:off x="2971800" y="1143000"/>
            <a:ext cx="2438400" cy="2133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6" name="Line 5"/>
          <p:cNvSpPr>
            <a:spLocks noChangeShapeType="1"/>
          </p:cNvSpPr>
          <p:nvPr/>
        </p:nvSpPr>
        <p:spPr bwMode="auto">
          <a:xfrm flipH="1">
            <a:off x="2895600" y="1143000"/>
            <a:ext cx="2514600" cy="4724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7" name="Oval 7"/>
          <p:cNvSpPr>
            <a:spLocks noChangeArrowheads="1"/>
          </p:cNvSpPr>
          <p:nvPr/>
        </p:nvSpPr>
        <p:spPr bwMode="auto">
          <a:xfrm>
            <a:off x="2895600" y="32004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8" name="Oval 8"/>
          <p:cNvSpPr>
            <a:spLocks noChangeArrowheads="1"/>
          </p:cNvSpPr>
          <p:nvPr/>
        </p:nvSpPr>
        <p:spPr bwMode="auto">
          <a:xfrm>
            <a:off x="2819400" y="57150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079" name="Oval 9"/>
          <p:cNvSpPr>
            <a:spLocks noChangeArrowheads="1"/>
          </p:cNvSpPr>
          <p:nvPr/>
        </p:nvSpPr>
        <p:spPr bwMode="auto">
          <a:xfrm>
            <a:off x="5334000" y="10668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1466">
            <a:off x="2187575" y="2003425"/>
            <a:ext cx="3873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25410">
            <a:off x="5401469" y="2143919"/>
            <a:ext cx="3705225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69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5578E-6 L 0.26458 -0.31683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00" y="-1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458 -0.31683 L -0.01042 0.38252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0" y="3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609600" y="10668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099" name="Arc 12"/>
          <p:cNvSpPr>
            <a:spLocks/>
          </p:cNvSpPr>
          <p:nvPr/>
        </p:nvSpPr>
        <p:spPr bwMode="auto">
          <a:xfrm rot="876523" flipH="1">
            <a:off x="3276600" y="1066800"/>
            <a:ext cx="2055813" cy="2092325"/>
          </a:xfrm>
          <a:custGeom>
            <a:avLst/>
            <a:gdLst>
              <a:gd name="T0" fmla="*/ 46796441 w 42175"/>
              <a:gd name="T1" fmla="*/ 101535935 h 43116"/>
              <a:gd name="T2" fmla="*/ 100210232 w 42175"/>
              <a:gd name="T3" fmla="*/ 35383080 h 43116"/>
              <a:gd name="T4" fmla="*/ 51322847 w 42175"/>
              <a:gd name="T5" fmla="*/ 50866891 h 43116"/>
              <a:gd name="T6" fmla="*/ 0 60000 65536"/>
              <a:gd name="T7" fmla="*/ 0 60000 65536"/>
              <a:gd name="T8" fmla="*/ 0 60000 65536"/>
              <a:gd name="T9" fmla="*/ 0 w 42175"/>
              <a:gd name="T10" fmla="*/ 0 h 43116"/>
              <a:gd name="T11" fmla="*/ 42175 w 42175"/>
              <a:gd name="T12" fmla="*/ 43116 h 431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175" h="43116" fill="none" extrusionOk="0">
                <a:moveTo>
                  <a:pt x="19695" y="43115"/>
                </a:moveTo>
                <a:cubicBezTo>
                  <a:pt x="8547" y="42128"/>
                  <a:pt x="0" y="327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0996" y="-1"/>
                  <a:pt x="39314" y="6074"/>
                  <a:pt x="42174" y="15025"/>
                </a:cubicBezTo>
              </a:path>
              <a:path w="42175" h="43116" stroke="0" extrusionOk="0">
                <a:moveTo>
                  <a:pt x="19695" y="43115"/>
                </a:moveTo>
                <a:cubicBezTo>
                  <a:pt x="8547" y="42128"/>
                  <a:pt x="0" y="3279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0996" y="-1"/>
                  <a:pt x="39314" y="6074"/>
                  <a:pt x="42174" y="15025"/>
                </a:cubicBezTo>
                <a:lnTo>
                  <a:pt x="2160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00" name="Arc 13"/>
          <p:cNvSpPr>
            <a:spLocks/>
          </p:cNvSpPr>
          <p:nvPr/>
        </p:nvSpPr>
        <p:spPr bwMode="auto">
          <a:xfrm>
            <a:off x="2895600" y="3200400"/>
            <a:ext cx="2438400" cy="2590800"/>
          </a:xfrm>
          <a:custGeom>
            <a:avLst/>
            <a:gdLst>
              <a:gd name="T0" fmla="*/ 68663764 w 41211"/>
              <a:gd name="T1" fmla="*/ 0 h 43200"/>
              <a:gd name="T2" fmla="*/ 0 w 41211"/>
              <a:gd name="T3" fmla="*/ 110248605 h 43200"/>
              <a:gd name="T4" fmla="*/ 68656782 w 41211"/>
              <a:gd name="T5" fmla="*/ 77688019 h 43200"/>
              <a:gd name="T6" fmla="*/ 0 60000 65536"/>
              <a:gd name="T7" fmla="*/ 0 60000 65536"/>
              <a:gd name="T8" fmla="*/ 0 60000 65536"/>
              <a:gd name="T9" fmla="*/ 0 w 41211"/>
              <a:gd name="T10" fmla="*/ 0 h 43200"/>
              <a:gd name="T11" fmla="*/ 41211 w 41211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11" h="43200" fill="none" extrusionOk="0">
                <a:moveTo>
                  <a:pt x="19612" y="0"/>
                </a:moveTo>
                <a:cubicBezTo>
                  <a:pt x="31541" y="1"/>
                  <a:pt x="41211" y="9671"/>
                  <a:pt x="41211" y="21600"/>
                </a:cubicBezTo>
                <a:cubicBezTo>
                  <a:pt x="41211" y="33529"/>
                  <a:pt x="31540" y="43200"/>
                  <a:pt x="19611" y="43200"/>
                </a:cubicBezTo>
                <a:cubicBezTo>
                  <a:pt x="11186" y="43200"/>
                  <a:pt x="3530" y="38301"/>
                  <a:pt x="-1" y="30653"/>
                </a:cubicBezTo>
              </a:path>
              <a:path w="41211" h="43200" stroke="0" extrusionOk="0">
                <a:moveTo>
                  <a:pt x="19612" y="0"/>
                </a:moveTo>
                <a:cubicBezTo>
                  <a:pt x="31541" y="1"/>
                  <a:pt x="41211" y="9671"/>
                  <a:pt x="41211" y="21600"/>
                </a:cubicBezTo>
                <a:cubicBezTo>
                  <a:pt x="41211" y="33529"/>
                  <a:pt x="31540" y="43200"/>
                  <a:pt x="19611" y="43200"/>
                </a:cubicBezTo>
                <a:cubicBezTo>
                  <a:pt x="11186" y="43200"/>
                  <a:pt x="3530" y="38301"/>
                  <a:pt x="-1" y="30653"/>
                </a:cubicBezTo>
                <a:lnTo>
                  <a:pt x="19611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01" name="Oval 3"/>
          <p:cNvSpPr>
            <a:spLocks noChangeArrowheads="1"/>
          </p:cNvSpPr>
          <p:nvPr/>
        </p:nvSpPr>
        <p:spPr bwMode="auto">
          <a:xfrm>
            <a:off x="3276600" y="14478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1466">
            <a:off x="2492375" y="250825"/>
            <a:ext cx="3873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8600"/>
            <a:ext cx="27051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38400"/>
            <a:ext cx="27051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72000"/>
            <a:ext cx="27051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Oval 24"/>
          <p:cNvSpPr>
            <a:spLocks noChangeArrowheads="1"/>
          </p:cNvSpPr>
          <p:nvPr/>
        </p:nvSpPr>
        <p:spPr bwMode="auto">
          <a:xfrm>
            <a:off x="4038600" y="31242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34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4 -0.01133 C 0.01649 -0.02613 0.02882 -0.04093 0.04375 -0.05087 C 0.05868 -0.06082 0.07622 -0.0703 0.09444 -0.07146 C 0.11267 -0.07261 0.13681 -0.06914 0.15365 -0.05827 C 0.17049 -0.04741 0.18628 -0.02451 0.19583 -0.00578 C 0.20538 0.01296 0.20868 0.03331 0.21128 0.05435 C 0.21389 0.0754 0.2151 0.09968 0.21128 0.12003 C 0.20747 0.14038 0.19809 0.16097 0.18872 0.17623 C 0.17934 0.19149 0.16979 0.20236 0.15503 0.21185 C 0.14028 0.22133 0.1125 0.2278 0.1 0.23243 C 0.0875 0.23705 0.08056 0.23844 0.08038 0.24006 C 0.08021 0.24168 0.08924 0.23867 0.09861 0.24191 C 0.10799 0.24515 0.12188 0.24654 0.13663 0.25879 C 0.15139 0.27105 0.17517 0.29556 0.18733 0.31499 C 0.19948 0.33442 0.20521 0.3513 0.2099 0.37512 C 0.21458 0.39894 0.21771 0.43201 0.21563 0.45768 C 0.21354 0.48335 0.20538 0.50879 0.19722 0.52891 C 0.18906 0.54903 0.18351 0.56245 0.16632 0.57771 C 0.14913 0.59297 0.1191 0.61633 0.09444 0.62096 C 0.06979 0.62558 0.03767 0.61541 0.0184 0.60593 C -0.00087 0.59644 -0.0092 0.58118 -0.02101 0.56453 C -0.03281 0.54788 -0.04687 0.51619 -0.05208 0.50648 " pathEditMode="relative" rAng="0" ptsTypes="aaaaaaaaaaaaaaaaaaaaaA">
                                      <p:cBhvr>
                                        <p:cTn id="6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00" y="2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85800" y="1143000"/>
            <a:ext cx="4724400" cy="4724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3" name="Line 5"/>
          <p:cNvSpPr>
            <a:spLocks noChangeShapeType="1"/>
          </p:cNvSpPr>
          <p:nvPr/>
        </p:nvSpPr>
        <p:spPr bwMode="auto">
          <a:xfrm flipH="1">
            <a:off x="3581400" y="1143000"/>
            <a:ext cx="304800" cy="15240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4" name="Arc 6"/>
          <p:cNvSpPr>
            <a:spLocks/>
          </p:cNvSpPr>
          <p:nvPr/>
        </p:nvSpPr>
        <p:spPr bwMode="auto">
          <a:xfrm rot="6839051">
            <a:off x="4185445" y="424656"/>
            <a:ext cx="989012" cy="1368425"/>
          </a:xfrm>
          <a:custGeom>
            <a:avLst/>
            <a:gdLst>
              <a:gd name="T0" fmla="*/ 13346352 w 21600"/>
              <a:gd name="T1" fmla="*/ 0 h 31221"/>
              <a:gd name="T2" fmla="*/ 39481356 w 21600"/>
              <a:gd name="T3" fmla="*/ 59978450 h 31221"/>
              <a:gd name="T4" fmla="*/ 0 w 21600"/>
              <a:gd name="T5" fmla="*/ 39653294 h 31221"/>
              <a:gd name="T6" fmla="*/ 0 60000 65536"/>
              <a:gd name="T7" fmla="*/ 0 60000 65536"/>
              <a:gd name="T8" fmla="*/ 0 60000 65536"/>
              <a:gd name="T9" fmla="*/ 0 w 21600"/>
              <a:gd name="T10" fmla="*/ 0 h 31221"/>
              <a:gd name="T11" fmla="*/ 21600 w 21600"/>
              <a:gd name="T12" fmla="*/ 31221 h 312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1221" fill="none" extrusionOk="0">
                <a:moveTo>
                  <a:pt x="6365" y="0"/>
                </a:moveTo>
                <a:cubicBezTo>
                  <a:pt x="15422" y="2793"/>
                  <a:pt x="21600" y="11163"/>
                  <a:pt x="21600" y="20641"/>
                </a:cubicBezTo>
                <a:cubicBezTo>
                  <a:pt x="21600" y="24346"/>
                  <a:pt x="20646" y="27990"/>
                  <a:pt x="18831" y="31220"/>
                </a:cubicBezTo>
              </a:path>
              <a:path w="21600" h="31221" stroke="0" extrusionOk="0">
                <a:moveTo>
                  <a:pt x="6365" y="0"/>
                </a:moveTo>
                <a:cubicBezTo>
                  <a:pt x="15422" y="2793"/>
                  <a:pt x="21600" y="11163"/>
                  <a:pt x="21600" y="20641"/>
                </a:cubicBezTo>
                <a:cubicBezTo>
                  <a:pt x="21600" y="24346"/>
                  <a:pt x="20646" y="27990"/>
                  <a:pt x="18831" y="31220"/>
                </a:cubicBezTo>
                <a:lnTo>
                  <a:pt x="0" y="20641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5" name="Arc 7"/>
          <p:cNvSpPr>
            <a:spLocks/>
          </p:cNvSpPr>
          <p:nvPr/>
        </p:nvSpPr>
        <p:spPr bwMode="auto">
          <a:xfrm rot="615963">
            <a:off x="2994025" y="2525713"/>
            <a:ext cx="2338388" cy="3340100"/>
          </a:xfrm>
          <a:custGeom>
            <a:avLst/>
            <a:gdLst>
              <a:gd name="T0" fmla="*/ 18898756 w 39056"/>
              <a:gd name="T1" fmla="*/ 22500987 h 43200"/>
              <a:gd name="T2" fmla="*/ 0 w 39056"/>
              <a:gd name="T3" fmla="*/ 205168738 h 43200"/>
              <a:gd name="T4" fmla="*/ 62575219 w 39056"/>
              <a:gd name="T5" fmla="*/ 129123464 h 43200"/>
              <a:gd name="T6" fmla="*/ 0 60000 65536"/>
              <a:gd name="T7" fmla="*/ 0 60000 65536"/>
              <a:gd name="T8" fmla="*/ 0 60000 65536"/>
              <a:gd name="T9" fmla="*/ 0 w 39056"/>
              <a:gd name="T10" fmla="*/ 0 h 43200"/>
              <a:gd name="T11" fmla="*/ 39056 w 39056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056" h="43200" fill="none" extrusionOk="0">
                <a:moveTo>
                  <a:pt x="5272" y="3764"/>
                </a:moveTo>
                <a:cubicBezTo>
                  <a:pt x="8862" y="1311"/>
                  <a:pt x="13108" y="-1"/>
                  <a:pt x="17456" y="0"/>
                </a:cubicBezTo>
                <a:cubicBezTo>
                  <a:pt x="29385" y="0"/>
                  <a:pt x="39056" y="9670"/>
                  <a:pt x="39056" y="21600"/>
                </a:cubicBezTo>
                <a:cubicBezTo>
                  <a:pt x="39056" y="33529"/>
                  <a:pt x="29385" y="43200"/>
                  <a:pt x="17456" y="43200"/>
                </a:cubicBezTo>
                <a:cubicBezTo>
                  <a:pt x="10552" y="43200"/>
                  <a:pt x="4065" y="39900"/>
                  <a:pt x="-1" y="34321"/>
                </a:cubicBezTo>
              </a:path>
              <a:path w="39056" h="43200" stroke="0" extrusionOk="0">
                <a:moveTo>
                  <a:pt x="5272" y="3764"/>
                </a:moveTo>
                <a:cubicBezTo>
                  <a:pt x="8862" y="1311"/>
                  <a:pt x="13108" y="-1"/>
                  <a:pt x="17456" y="0"/>
                </a:cubicBezTo>
                <a:cubicBezTo>
                  <a:pt x="29385" y="0"/>
                  <a:pt x="39056" y="9670"/>
                  <a:pt x="39056" y="21600"/>
                </a:cubicBezTo>
                <a:cubicBezTo>
                  <a:pt x="39056" y="33529"/>
                  <a:pt x="29385" y="43200"/>
                  <a:pt x="17456" y="43200"/>
                </a:cubicBezTo>
                <a:cubicBezTo>
                  <a:pt x="10552" y="43200"/>
                  <a:pt x="4065" y="39900"/>
                  <a:pt x="-1" y="34321"/>
                </a:cubicBezTo>
                <a:lnTo>
                  <a:pt x="17456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Oval 8"/>
          <p:cNvSpPr>
            <a:spLocks noChangeArrowheads="1"/>
          </p:cNvSpPr>
          <p:nvPr/>
        </p:nvSpPr>
        <p:spPr bwMode="auto">
          <a:xfrm>
            <a:off x="3810000" y="1066800"/>
            <a:ext cx="152400" cy="152400"/>
          </a:xfrm>
          <a:prstGeom prst="ellipse">
            <a:avLst/>
          </a:prstGeom>
          <a:solidFill>
            <a:srgbClr val="F3151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1466">
            <a:off x="3025775" y="-130175"/>
            <a:ext cx="3873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447800"/>
            <a:ext cx="1524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71800"/>
            <a:ext cx="1524000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48000"/>
            <a:ext cx="144780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651375"/>
            <a:ext cx="14478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648200"/>
            <a:ext cx="14478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64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3334 0.2220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4 0.22202 C -0.02483 0.21624 -0.01615 0.21069 -0.00799 0.20699 C 0.00017 0.20329 0.00642 0.20028 0.01597 0.19959 C 0.02552 0.19889 0.04045 0.2012 0.04982 0.20329 C 0.0592 0.20537 0.06493 0.2086 0.07239 0.21277 C 0.07986 0.21693 0.08715 0.21994 0.09496 0.2278 C 0.10277 0.23566 0.11128 0.24723 0.11892 0.25971 C 0.12656 0.2722 0.13524 0.28307 0.14132 0.30273 C 0.14739 0.32239 0.15277 0.35384 0.15555 0.37789 C 0.15833 0.40194 0.16076 0.42114 0.15833 0.44727 C 0.1559 0.47341 0.15 0.50763 0.14132 0.53539 C 0.13264 0.56314 0.12152 0.59181 0.10625 0.61425 C 0.09097 0.63668 0.06632 0.65911 0.04982 0.67045 C 0.03333 0.68178 0.02187 0.68085 0.00764 0.68178 C -0.0066 0.6827 -0.02275 0.68247 -0.03611 0.67623 C -0.04948 0.66998 -0.06268 0.65611 -0.07275 0.64431 C -0.08282 0.63252 -0.08941 0.6191 -0.09671 0.60477 C -0.104 0.59043 -0.11302 0.56568 -0.11632 0.55782 " pathEditMode="relative" rAng="0" ptsTypes="aaaaaaaaaaaaaaaaaA">
                                      <p:cBhvr>
                                        <p:cTn id="9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0" y="2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1.10083E-6 C 0.00226 0.00647 0.00469 0.01318 0.01268 0.02058 C 0.02066 0.02798 0.03299 0.03978 0.04792 0.04486 C 0.06285 0.04995 0.08681 0.05435 0.10278 0.05065 C 0.11875 0.04695 0.13299 0.03307 0.14375 0.02243 C 0.15452 0.01179 0.16372 -0.00717 0.16771 -0.01318 " pathEditMode="relative" rAng="0" ptsTypes="aaaaaA">
                                      <p:cBhvr>
                                        <p:cTn id="12" dur="5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ПРОВЕРЬ СЕБЯ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>
          <a:xfrm>
            <a:off x="428596" y="1628775"/>
            <a:ext cx="8269317" cy="2085977"/>
          </a:xfrm>
        </p:spPr>
        <p:txBody>
          <a:bodyPr/>
          <a:lstStyle/>
          <a:p>
            <a:pPr marL="609600" indent="-609600" eaLnBrk="1" hangingPunct="1">
              <a:buFont typeface="Arial" charset="0"/>
              <a:buNone/>
            </a:pPr>
            <a:r>
              <a:rPr lang="ru-RU" sz="4800" dirty="0" smtClean="0">
                <a:latin typeface="Arial" charset="0"/>
              </a:rPr>
              <a:t>    </a:t>
            </a:r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>+2   +2    +2   +2</a:t>
            </a:r>
          </a:p>
          <a:p>
            <a:pPr marL="609600" indent="-609600" eaLnBrk="1" hangingPunct="1">
              <a:buFont typeface="Arial" charset="0"/>
              <a:buAutoNum type="arabicPlain"/>
            </a:pPr>
            <a:r>
              <a:rPr lang="ru-RU" sz="7200" dirty="0" smtClean="0">
                <a:latin typeface="Arial" charset="0"/>
              </a:rPr>
              <a:t>   3   5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501" y="2780928"/>
            <a:ext cx="3185499" cy="37330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9124" y="2571744"/>
            <a:ext cx="6976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7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6446" y="2643182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6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42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Снежинки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260</Words>
  <Application>Microsoft Office PowerPoint</Application>
  <PresentationFormat>Экран (4:3)</PresentationFormat>
  <Paragraphs>102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Тема Office</vt:lpstr>
      <vt:lpstr>Снежинки 1</vt:lpstr>
      <vt:lpstr>1_Снежинки 1</vt:lpstr>
      <vt:lpstr>2_Снежинки 1</vt:lpstr>
      <vt:lpstr>3_Снежинки 1</vt:lpstr>
      <vt:lpstr>4_Снежинки 1</vt:lpstr>
      <vt:lpstr>6_Снежинки 1</vt:lpstr>
      <vt:lpstr>7_Снежинки 1</vt:lpstr>
      <vt:lpstr>8_Снежинки 1</vt:lpstr>
      <vt:lpstr>9_Снежинки 1</vt:lpstr>
      <vt:lpstr>Сложение и вычитание чисел</vt:lpstr>
      <vt:lpstr>Презентация PowerPoint</vt:lpstr>
      <vt:lpstr>Презентация PowerPoint</vt:lpstr>
      <vt:lpstr>Презентация PowerPoint</vt:lpstr>
      <vt:lpstr>10 декабря.</vt:lpstr>
      <vt:lpstr>Презентация PowerPoint</vt:lpstr>
      <vt:lpstr>Презентация PowerPoint</vt:lpstr>
      <vt:lpstr>Презентация PowerPoint</vt:lpstr>
      <vt:lpstr>ПРОВЕРЬ СЕБЯ</vt:lpstr>
      <vt:lpstr>Презентация PowerPoint</vt:lpstr>
      <vt:lpstr>Р Е Ш И       С А М</vt:lpstr>
      <vt:lpstr>П Р О Б Л Е М А !!!</vt:lpstr>
      <vt:lpstr>Прочитайте и  объясните записи.</vt:lpstr>
      <vt:lpstr>Прочитайте и  объясните записи.</vt:lpstr>
      <vt:lpstr>ЕСЛИ ТЫ РЕШИТЬ НЕ МОЖЕШЬ…</vt:lpstr>
      <vt:lpstr>П Р О В Е Р Ь  СЕБЯ  С А М </vt:lpstr>
      <vt:lpstr>РЕШИ 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Сложение и вычитание чисел</dc:title>
  <dc:creator>Куликова Галина</dc:creator>
  <cp:lastModifiedBy>Ольга</cp:lastModifiedBy>
  <cp:revision>34</cp:revision>
  <dcterms:created xsi:type="dcterms:W3CDTF">2014-12-08T08:31:50Z</dcterms:created>
  <dcterms:modified xsi:type="dcterms:W3CDTF">2014-12-17T21:18:35Z</dcterms:modified>
</cp:coreProperties>
</file>