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501" r:id="rId3"/>
    <p:sldId id="511" r:id="rId4"/>
    <p:sldId id="504" r:id="rId5"/>
    <p:sldId id="505" r:id="rId6"/>
    <p:sldId id="506" r:id="rId7"/>
    <p:sldId id="507" r:id="rId8"/>
    <p:sldId id="494" r:id="rId9"/>
    <p:sldId id="514" r:id="rId10"/>
    <p:sldId id="512" r:id="rId11"/>
    <p:sldId id="503" r:id="rId12"/>
    <p:sldId id="500" r:id="rId13"/>
    <p:sldId id="510" r:id="rId14"/>
    <p:sldId id="491" r:id="rId15"/>
    <p:sldId id="492" r:id="rId16"/>
    <p:sldId id="513" r:id="rId17"/>
    <p:sldId id="508" r:id="rId18"/>
    <p:sldId id="499" r:id="rId19"/>
    <p:sldId id="509" r:id="rId20"/>
    <p:sldId id="51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00"/>
    <a:srgbClr val="0000FF"/>
    <a:srgbClr val="FFFF99"/>
    <a:srgbClr val="CCFFFF"/>
    <a:srgbClr val="00CC00"/>
    <a:srgbClr val="003300"/>
    <a:srgbClr val="66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57F4118-BBE9-4846-9E91-AB8366EE61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Е.В. представляет всех авторов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45F7EE-5F67-4AD1-8665-CE69F3103335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Здесь можно провести практикум по УУД. На шаге №2 – можно проиграть как метод.объединение читает Схему анализа по УУД (3-4 или 5-6 класса). Например: укажите какие УУД вы часто развиваете, а какие – редко. 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5F05D5-A256-41C6-B846-697980B4A80A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B514DAB-4348-418E-B5D1-565F111DF1F2}" type="slidenum">
              <a:rPr lang="ru-RU" sz="1200"/>
              <a:pPr algn="r"/>
              <a:t>14</a:t>
            </a:fld>
            <a:endParaRPr lang="ru-RU" sz="12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Знакомим кратко с кажд.технологией приводя конкретные примеры, пересказыая эпиозоды конкретных уроков </a:t>
            </a:r>
          </a:p>
          <a:p>
            <a:pPr eaLnBrk="1" hangingPunct="1"/>
            <a:r>
              <a:rPr lang="ru-RU" smtClean="0"/>
              <a:t>После знакомства с каждой технологией задаем вопрос - какие действия развивает эта технология?  В схеме анализа урока  Находим и ставим галочку на формулировке (чтобы потом делать также на уроке) ВЫВОД – КОМПЛЕКС ТЕХНОЛОГИЙ ТЕОРЕТИЧЕСКИ ОБЕСПЕЧИВАЕТ ДЕЯТ.ПОДХОД?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861C723-4E47-44F7-8621-EA47BD1DB018}" type="slidenum">
              <a:rPr lang="ru-RU" sz="1200"/>
              <a:pPr algn="r"/>
              <a:t>15</a:t>
            </a:fld>
            <a:endParaRPr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Определите, какие этапы, каких технологий развивают – регулятивные УУД, познавательные и т.д.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Этот слайд образно представляет памятку «Процедура внедрения технологии»</a:t>
            </a:r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B781F4-5B69-41D1-AEFC-7F66D65A521B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Территориальные сети нужны для регулярного общения педагогов друг с другом, чтобы по большинству возникающих вопросов, можно было найти внутри сети человека, который мог бы оказать помощь другим. </a:t>
            </a:r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B970F2-4D6A-47DA-9CEF-2487438E2585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Это примерный понедельный план. Оно может существенно отличаться</a:t>
            </a:r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AD5576-FD60-4CA0-9339-D2CEBE79F426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642AC-D4A3-4FB3-ABED-6AB05673B863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90C04-64C4-4CFF-9464-34212160BCAB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1CE808-0BB1-4389-92D4-9A313678EA44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Можно подумать, что ничего нового! Все эти красивые слова говорились и раньше. НО ТЕПЕРЬ ЭТО БУДУТ ПРОВЕРЯТЬ! СМ.ДАЛЬШЕ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956A9F0-C0D6-4B12-9882-F291577FD2F1}" type="slidenum">
              <a:rPr lang="ru-RU" sz="1200"/>
              <a:pPr algn="r"/>
              <a:t>6</a:t>
            </a:fld>
            <a:endParaRPr lang="ru-RU" sz="1200"/>
          </a:p>
        </p:txBody>
      </p:sp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1429" tIns="45714" rIns="91429" bIns="45714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50C5A2-60C8-427E-BEF1-B3349388417F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Основная идея решения проблемы – УЧЕБНИКИ ЛИШЬ ЧАСТЬ ОБРАЗОВАТЕЛЬНОЙ СИСТЕМЫ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Комментарии по шагам (появление элементов на слайде)? </a:t>
            </a:r>
          </a:p>
          <a:p>
            <a:r>
              <a:rPr lang="ru-RU" smtClean="0"/>
              <a:t>0. Учебник – это инструмент. Если инструмент меняется, должно измениться и навыки, иначе начнем «шуроповертом закалачивать гвозди» </a:t>
            </a:r>
          </a:p>
          <a:p>
            <a:r>
              <a:rPr lang="ru-RU" smtClean="0"/>
              <a:t>1.Согласны, что традиционный учебник выглядит так? Предположите – чем должен отличаться Новый учебник по каждой позиции (цель, текст, методика)? </a:t>
            </a:r>
          </a:p>
          <a:p>
            <a:r>
              <a:rPr lang="ru-RU" smtClean="0"/>
              <a:t>2.Сравните – как у авторов слайда</a:t>
            </a:r>
          </a:p>
          <a:p>
            <a:r>
              <a:rPr lang="ru-RU" smtClean="0"/>
              <a:t>3.Таким образом смена инструментов (учебников) – должна сопровождаться сменой технологии. А когда люди первый раз знакомятся, то обычно два типа реакции (красная и зеленые реплики). И все, кто реально пытается использовать технологии, проходит три этапа, только время между ними у всех разное. У кого месяц, к кого – год.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Сравните два факта (зеленый и красный) – какое возникает затруднение? Какую проблемы перед нами ставят. 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1CA6A6-A3FB-4504-9788-0BDB09044259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B43260-08DD-4D92-A0E5-02AA5D32AEA0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Все наши технологии и инновационные разработки прошли экспериментальную апробацию в двух экспериментах.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6F8F45-FD02-485A-8C6F-6C494A89C7B1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E039C-6C60-4C0B-B591-6015579E2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CDC01-7B23-4E42-AE96-1E3BA5BA9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FBFF9-40AA-42F1-B6D3-5E3870EA0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BC246-4C9A-4A94-9F52-5AB62170CD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EA4F5-C310-45EC-B5F0-7AB244BDC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85A4E-B97B-499B-8FAE-FED4871E40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1778-CB80-4C38-B7D4-09E0CBFBA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5DBB4-31B4-405B-8576-16B5F5B792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0C116-B507-4484-8587-90ECF5A74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47C39-1072-42EE-A848-3E84FC1BDE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E6416-534C-4F85-8B37-A04ABFAECA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25109-1FA6-4588-9A3A-458B7CBDB4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191F1-CA0D-43FD-921E-C7DB9F68C9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EC21D90-91CA-40A8-A097-7E4F0674F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jpeg"/><Relationship Id="rId18" Type="http://schemas.openxmlformats.org/officeDocument/2006/relationships/image" Target="../media/image52.png"/><Relationship Id="rId3" Type="http://schemas.openxmlformats.org/officeDocument/2006/relationships/hyperlink" Target="http://ruprom-image.s3.amazonaws.com/140181_w640_h640_1111111111111.jpg" TargetMode="External"/><Relationship Id="rId7" Type="http://schemas.openxmlformats.org/officeDocument/2006/relationships/image" Target="../media/image41.png"/><Relationship Id="rId12" Type="http://schemas.openxmlformats.org/officeDocument/2006/relationships/image" Target="../media/image46.jpe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0.jpe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jpeg"/><Relationship Id="rId5" Type="http://schemas.openxmlformats.org/officeDocument/2006/relationships/image" Target="../media/image39.png"/><Relationship Id="rId15" Type="http://schemas.openxmlformats.org/officeDocument/2006/relationships/image" Target="../media/image49.jpeg"/><Relationship Id="rId10" Type="http://schemas.openxmlformats.org/officeDocument/2006/relationships/image" Target="../media/image44.jpeg"/><Relationship Id="rId19" Type="http://schemas.openxmlformats.org/officeDocument/2006/relationships/image" Target="../media/image53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Relationship Id="rId1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wmf"/><Relationship Id="rId5" Type="http://schemas.openxmlformats.org/officeDocument/2006/relationships/image" Target="../media/image56.png"/><Relationship Id="rId10" Type="http://schemas.openxmlformats.org/officeDocument/2006/relationships/image" Target="../media/image61.jpeg"/><Relationship Id="rId4" Type="http://schemas.openxmlformats.org/officeDocument/2006/relationships/image" Target="../media/image37.wmf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64.wmf"/><Relationship Id="rId4" Type="http://schemas.openxmlformats.org/officeDocument/2006/relationships/image" Target="../media/image7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2100.ru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18" Type="http://schemas.openxmlformats.org/officeDocument/2006/relationships/image" Target="../media/image26.jpe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4.png"/><Relationship Id="rId20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24" Type="http://schemas.openxmlformats.org/officeDocument/2006/relationships/image" Target="../media/image32.pn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8.jpeg"/><Relationship Id="rId19" Type="http://schemas.openxmlformats.org/officeDocument/2006/relationships/image" Target="../media/image27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Relationship Id="rId22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219200"/>
            <a:ext cx="8458200" cy="36576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tx1"/>
                </a:solidFill>
              </a:rPr>
              <a:t>Федеральный инновационный проект:</a:t>
            </a:r>
            <a:r>
              <a:rPr lang="ru-RU" sz="3200" b="1" smtClean="0">
                <a:solidFill>
                  <a:srgbClr val="0000FF"/>
                </a:solidFill>
              </a:rPr>
              <a:t/>
            </a:r>
            <a:br>
              <a:rPr lang="ru-RU" sz="3200" b="1" smtClean="0">
                <a:solidFill>
                  <a:srgbClr val="0000FF"/>
                </a:solidFill>
              </a:rPr>
            </a:br>
            <a:r>
              <a:rPr lang="ru-RU" sz="3600" b="1" smtClean="0">
                <a:solidFill>
                  <a:srgbClr val="0000FF"/>
                </a:solidFill>
              </a:rPr>
              <a:t>Реализация ФГОС и достижение нового образовательного результата через внедрение комплекса технологий деятельностного типа Образовательной системы </a:t>
            </a:r>
            <a:br>
              <a:rPr lang="ru-RU" sz="3600" b="1" smtClean="0">
                <a:solidFill>
                  <a:srgbClr val="0000FF"/>
                </a:solidFill>
              </a:rPr>
            </a:br>
            <a:r>
              <a:rPr lang="ru-RU" sz="3600" b="1" smtClean="0">
                <a:solidFill>
                  <a:srgbClr val="0000FF"/>
                </a:solidFill>
              </a:rPr>
              <a:t>„Школа 2100“ в массовую практику начальной и основной школы</a:t>
            </a:r>
            <a:r>
              <a:rPr lang="ru-RU" sz="3600" smtClean="0">
                <a:solidFill>
                  <a:srgbClr val="0000FF"/>
                </a:solidFill>
              </a:rPr>
              <a:t/>
            </a:r>
            <a:br>
              <a:rPr lang="ru-RU" sz="3600" smtClean="0">
                <a:solidFill>
                  <a:srgbClr val="0000FF"/>
                </a:solidFill>
              </a:rPr>
            </a:br>
            <a:r>
              <a:rPr lang="ru-RU" sz="3600" b="1" smtClean="0">
                <a:solidFill>
                  <a:srgbClr val="0000FF"/>
                </a:solidFill>
              </a:rPr>
              <a:t/>
            </a:r>
            <a:br>
              <a:rPr lang="ru-RU" sz="3600" b="1" smtClean="0">
                <a:solidFill>
                  <a:srgbClr val="0000FF"/>
                </a:solidFill>
              </a:rPr>
            </a:br>
            <a:endParaRPr lang="ru-RU" sz="3600" b="1" smtClean="0">
              <a:solidFill>
                <a:srgbClr val="0000FF"/>
              </a:solidFill>
            </a:endParaRPr>
          </a:p>
        </p:txBody>
      </p:sp>
      <p:pic>
        <p:nvPicPr>
          <p:cNvPr id="16386" name="Picture 1028" descr="b1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8600" y="5029200"/>
            <a:ext cx="12017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1029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5176838"/>
            <a:ext cx="12954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1"/>
          <p:cNvSpPr txBox="1">
            <a:spLocks noChangeArrowheads="1"/>
          </p:cNvSpPr>
          <p:nvPr/>
        </p:nvSpPr>
        <p:spPr bwMode="auto">
          <a:xfrm>
            <a:off x="2057400" y="5321300"/>
            <a:ext cx="5029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Федеральная инновационная площадка РАО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gradFill rotWithShape="1">
            <a:gsLst>
              <a:gs pos="0">
                <a:srgbClr val="66FFFF">
                  <a:alpha val="25999"/>
                </a:srgbClr>
              </a:gs>
              <a:gs pos="100000">
                <a:srgbClr val="66FFFF">
                  <a:gamma/>
                  <a:shade val="46275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ru-RU" sz="54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Средства достижения цели проекта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3"/>
          <p:cNvSpPr txBox="1">
            <a:spLocks noChangeArrowheads="1"/>
          </p:cNvSpPr>
          <p:nvPr/>
        </p:nvSpPr>
        <p:spPr bwMode="auto">
          <a:xfrm>
            <a:off x="152400" y="609600"/>
            <a:ext cx="3271838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i="1"/>
              <a:t>Эксперимент РАО   </a:t>
            </a:r>
            <a:r>
              <a:rPr lang="ru-RU" sz="2000" i="1"/>
              <a:t>2008-2011</a:t>
            </a:r>
          </a:p>
        </p:txBody>
      </p:sp>
      <p:pic>
        <p:nvPicPr>
          <p:cNvPr id="33794" name="Picture 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562475" y="3854450"/>
            <a:ext cx="676275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13"/>
          <p:cNvSpPr txBox="1">
            <a:spLocks noChangeArrowheads="1"/>
          </p:cNvSpPr>
          <p:nvPr/>
        </p:nvSpPr>
        <p:spPr bwMode="auto">
          <a:xfrm>
            <a:off x="3368675" y="533400"/>
            <a:ext cx="2574925" cy="400050"/>
          </a:xfrm>
          <a:prstGeom prst="rect">
            <a:avLst/>
          </a:prstGeom>
          <a:solidFill>
            <a:schemeClr val="bg1"/>
          </a:solidFill>
          <a:ln w="38100">
            <a:solidFill>
              <a:srgbClr val="00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2B03F5"/>
                </a:solidFill>
              </a:rPr>
              <a:t>УМЦ «Школа 2100»</a:t>
            </a:r>
          </a:p>
        </p:txBody>
      </p:sp>
      <p:sp>
        <p:nvSpPr>
          <p:cNvPr id="33796" name="Text Box 15"/>
          <p:cNvSpPr txBox="1">
            <a:spLocks noChangeArrowheads="1"/>
          </p:cNvSpPr>
          <p:nvPr/>
        </p:nvSpPr>
        <p:spPr bwMode="auto">
          <a:xfrm>
            <a:off x="5916613" y="609600"/>
            <a:ext cx="3124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i="1"/>
              <a:t>ГЭП г. </a:t>
            </a:r>
            <a:r>
              <a:rPr lang="ru-RU" sz="2000">
                <a:solidFill>
                  <a:srgbClr val="0000FF"/>
                </a:solidFill>
              </a:rPr>
              <a:t>Москвы         </a:t>
            </a:r>
            <a:r>
              <a:rPr lang="ru-RU" sz="2000" i="1"/>
              <a:t>2009-2012</a:t>
            </a:r>
          </a:p>
        </p:txBody>
      </p:sp>
      <p:sp>
        <p:nvSpPr>
          <p:cNvPr id="33797" name="Rectangle 25"/>
          <p:cNvSpPr>
            <a:spLocks noGrp="1" noChangeArrowheads="1"/>
          </p:cNvSpPr>
          <p:nvPr>
            <p:ph type="body" idx="1"/>
          </p:nvPr>
        </p:nvSpPr>
        <p:spPr>
          <a:xfrm>
            <a:off x="3429000" y="5791200"/>
            <a:ext cx="2743200" cy="106680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000" b="1" smtClean="0">
                <a:solidFill>
                  <a:srgbClr val="FF0000"/>
                </a:solidFill>
              </a:rPr>
              <a:t>Цели</a:t>
            </a:r>
          </a:p>
          <a:p>
            <a:pPr eaLnBrk="1" hangingPunct="1">
              <a:buFontTx/>
              <a:buNone/>
            </a:pPr>
            <a:r>
              <a:rPr lang="ru-RU" sz="2000" b="1" smtClean="0">
                <a:solidFill>
                  <a:srgbClr val="0000FF"/>
                </a:solidFill>
              </a:rPr>
              <a:t>Содержание</a:t>
            </a:r>
            <a:r>
              <a:rPr lang="ru-RU" sz="2000" b="1" smtClean="0"/>
              <a:t> </a:t>
            </a:r>
          </a:p>
          <a:p>
            <a:pPr eaLnBrk="1" hangingPunct="1">
              <a:buFontTx/>
              <a:buNone/>
            </a:pPr>
            <a:r>
              <a:rPr lang="ru-RU" sz="2000" b="1" smtClean="0">
                <a:solidFill>
                  <a:srgbClr val="009900"/>
                </a:solidFill>
              </a:rPr>
              <a:t>Технологии</a:t>
            </a:r>
          </a:p>
        </p:txBody>
      </p:sp>
      <p:sp>
        <p:nvSpPr>
          <p:cNvPr id="33798" name="Oval 26"/>
          <p:cNvSpPr>
            <a:spLocks noChangeArrowheads="1"/>
          </p:cNvSpPr>
          <p:nvPr/>
        </p:nvSpPr>
        <p:spPr bwMode="auto">
          <a:xfrm>
            <a:off x="4818063" y="5638800"/>
            <a:ext cx="287337" cy="28892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9" name="Line 28"/>
          <p:cNvSpPr>
            <a:spLocks noChangeShapeType="1"/>
          </p:cNvSpPr>
          <p:nvPr/>
        </p:nvSpPr>
        <p:spPr bwMode="auto">
          <a:xfrm flipV="1">
            <a:off x="5087938" y="5354638"/>
            <a:ext cx="647700" cy="360362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00" name="Oval 29"/>
          <p:cNvSpPr>
            <a:spLocks noChangeArrowheads="1"/>
          </p:cNvSpPr>
          <p:nvPr/>
        </p:nvSpPr>
        <p:spPr bwMode="auto">
          <a:xfrm>
            <a:off x="5016500" y="6049963"/>
            <a:ext cx="287338" cy="288925"/>
          </a:xfrm>
          <a:prstGeom prst="ellipse">
            <a:avLst/>
          </a:prstGeom>
          <a:solidFill>
            <a:srgbClr val="2B03F5"/>
          </a:solidFill>
          <a:ln w="9525">
            <a:solidFill>
              <a:srgbClr val="2B03F5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1" name="Line 31"/>
          <p:cNvSpPr>
            <a:spLocks noChangeShapeType="1"/>
          </p:cNvSpPr>
          <p:nvPr/>
        </p:nvSpPr>
        <p:spPr bwMode="auto">
          <a:xfrm flipV="1">
            <a:off x="5303838" y="5761038"/>
            <a:ext cx="647700" cy="360362"/>
          </a:xfrm>
          <a:prstGeom prst="line">
            <a:avLst/>
          </a:prstGeom>
          <a:noFill/>
          <a:ln w="57150">
            <a:solidFill>
              <a:srgbClr val="2B03F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02" name="Oval 32"/>
          <p:cNvSpPr>
            <a:spLocks noChangeArrowheads="1"/>
          </p:cNvSpPr>
          <p:nvPr/>
        </p:nvSpPr>
        <p:spPr bwMode="auto">
          <a:xfrm>
            <a:off x="5257800" y="6477000"/>
            <a:ext cx="287338" cy="288925"/>
          </a:xfrm>
          <a:prstGeom prst="ellipse">
            <a:avLst/>
          </a:prstGeom>
          <a:solidFill>
            <a:srgbClr val="299410"/>
          </a:solidFill>
          <a:ln w="9525">
            <a:solidFill>
              <a:srgbClr val="29941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3" name="Line 34"/>
          <p:cNvSpPr>
            <a:spLocks noChangeShapeType="1"/>
          </p:cNvSpPr>
          <p:nvPr/>
        </p:nvSpPr>
        <p:spPr bwMode="auto">
          <a:xfrm flipV="1">
            <a:off x="5486400" y="6194425"/>
            <a:ext cx="714375" cy="434975"/>
          </a:xfrm>
          <a:prstGeom prst="line">
            <a:avLst/>
          </a:prstGeom>
          <a:noFill/>
          <a:ln w="57150">
            <a:solidFill>
              <a:srgbClr val="29941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04" name="Text Box 43"/>
          <p:cNvSpPr txBox="1">
            <a:spLocks noChangeArrowheads="1"/>
          </p:cNvSpPr>
          <p:nvPr/>
        </p:nvSpPr>
        <p:spPr bwMode="auto">
          <a:xfrm>
            <a:off x="5257800" y="4464050"/>
            <a:ext cx="1371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основная школа</a:t>
            </a:r>
          </a:p>
        </p:txBody>
      </p:sp>
      <p:sp>
        <p:nvSpPr>
          <p:cNvPr id="33805" name="Line 46"/>
          <p:cNvSpPr>
            <a:spLocks noChangeShapeType="1"/>
          </p:cNvSpPr>
          <p:nvPr/>
        </p:nvSpPr>
        <p:spPr bwMode="auto">
          <a:xfrm>
            <a:off x="3429000" y="530225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6" name="Line 47"/>
          <p:cNvSpPr>
            <a:spLocks noChangeShapeType="1"/>
          </p:cNvSpPr>
          <p:nvPr/>
        </p:nvSpPr>
        <p:spPr bwMode="auto">
          <a:xfrm flipV="1">
            <a:off x="5105400" y="4540250"/>
            <a:ext cx="228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7" name="Line 48"/>
          <p:cNvSpPr>
            <a:spLocks noChangeShapeType="1"/>
          </p:cNvSpPr>
          <p:nvPr/>
        </p:nvSpPr>
        <p:spPr bwMode="auto">
          <a:xfrm>
            <a:off x="5334000" y="454025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8" name="Text Box 58"/>
          <p:cNvSpPr txBox="1">
            <a:spLocks noChangeArrowheads="1"/>
          </p:cNvSpPr>
          <p:nvPr/>
        </p:nvSpPr>
        <p:spPr bwMode="auto">
          <a:xfrm>
            <a:off x="3429000" y="5226050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начальная школа</a:t>
            </a:r>
          </a:p>
        </p:txBody>
      </p:sp>
      <p:sp>
        <p:nvSpPr>
          <p:cNvPr id="33809" name="Text Box 64"/>
          <p:cNvSpPr txBox="1">
            <a:spLocks noChangeArrowheads="1"/>
          </p:cNvSpPr>
          <p:nvPr/>
        </p:nvSpPr>
        <p:spPr bwMode="auto">
          <a:xfrm>
            <a:off x="166688" y="-762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Эксперименты системы «Школа 2100»</a:t>
            </a:r>
            <a:endParaRPr lang="ru-RU" sz="1600" b="1">
              <a:solidFill>
                <a:srgbClr val="0000FF"/>
              </a:solidFill>
            </a:endParaRPr>
          </a:p>
        </p:txBody>
      </p:sp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0" y="1295400"/>
            <a:ext cx="4689475" cy="1289050"/>
          </a:xfrm>
          <a:prstGeom prst="rect">
            <a:avLst/>
          </a:prstGeom>
          <a:solidFill>
            <a:schemeClr val="bg1"/>
          </a:solidFill>
          <a:ln w="38100">
            <a:solidFill>
              <a:srgbClr val="29941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11 регионов </a:t>
            </a:r>
            <a:r>
              <a:rPr lang="ru-RU" sz="2000"/>
              <a:t>(</a:t>
            </a:r>
            <a:r>
              <a:rPr lang="ru-RU">
                <a:solidFill>
                  <a:srgbClr val="0000FF"/>
                </a:solidFill>
              </a:rPr>
              <a:t>Башкортостан</a:t>
            </a:r>
            <a:r>
              <a:rPr lang="ru-RU"/>
              <a:t>, </a:t>
            </a:r>
            <a:r>
              <a:rPr lang="ru-RU">
                <a:solidFill>
                  <a:srgbClr val="0000FF"/>
                </a:solidFill>
              </a:rPr>
              <a:t>Иваново,</a:t>
            </a:r>
            <a:r>
              <a:rPr lang="ru-RU"/>
              <a:t> </a:t>
            </a:r>
            <a:r>
              <a:rPr lang="ru-RU">
                <a:solidFill>
                  <a:srgbClr val="0000FF"/>
                </a:solidFill>
              </a:rPr>
              <a:t>Кострома</a:t>
            </a:r>
            <a:r>
              <a:rPr lang="ru-RU"/>
              <a:t>, </a:t>
            </a:r>
            <a:r>
              <a:rPr lang="ru-RU">
                <a:solidFill>
                  <a:srgbClr val="0000FF"/>
                </a:solidFill>
              </a:rPr>
              <a:t>Краснодар,</a:t>
            </a:r>
            <a:r>
              <a:rPr lang="ru-RU"/>
              <a:t> </a:t>
            </a:r>
            <a:r>
              <a:rPr lang="ru-RU">
                <a:solidFill>
                  <a:srgbClr val="0000FF"/>
                </a:solidFill>
              </a:rPr>
              <a:t>Мордовия</a:t>
            </a:r>
            <a:r>
              <a:rPr lang="ru-RU"/>
              <a:t>, </a:t>
            </a:r>
            <a:r>
              <a:rPr lang="ru-RU">
                <a:solidFill>
                  <a:srgbClr val="0000FF"/>
                </a:solidFill>
              </a:rPr>
              <a:t>Псков</a:t>
            </a:r>
            <a:r>
              <a:rPr lang="ru-RU"/>
              <a:t>, </a:t>
            </a:r>
            <a:r>
              <a:rPr lang="ru-RU">
                <a:solidFill>
                  <a:srgbClr val="0000FF"/>
                </a:solidFill>
              </a:rPr>
              <a:t>Ростов</a:t>
            </a:r>
            <a:r>
              <a:rPr lang="ru-RU"/>
              <a:t>, </a:t>
            </a:r>
            <a:r>
              <a:rPr lang="ru-RU">
                <a:solidFill>
                  <a:srgbClr val="0000FF"/>
                </a:solidFill>
              </a:rPr>
              <a:t>С-Петербург</a:t>
            </a:r>
            <a:r>
              <a:rPr lang="ru-RU"/>
              <a:t>. </a:t>
            </a:r>
            <a:r>
              <a:rPr lang="ru-RU">
                <a:solidFill>
                  <a:srgbClr val="0000FF"/>
                </a:solidFill>
              </a:rPr>
              <a:t>Татарстан</a:t>
            </a:r>
            <a:r>
              <a:rPr lang="ru-RU"/>
              <a:t>. </a:t>
            </a:r>
            <a:r>
              <a:rPr lang="ru-RU">
                <a:solidFill>
                  <a:srgbClr val="0000FF"/>
                </a:solidFill>
              </a:rPr>
              <a:t>Чувашия</a:t>
            </a:r>
            <a:r>
              <a:rPr lang="ru-RU"/>
              <a:t>. </a:t>
            </a:r>
            <a:r>
              <a:rPr lang="ru-RU">
                <a:solidFill>
                  <a:srgbClr val="0000FF"/>
                </a:solidFill>
              </a:rPr>
              <a:t>Ярославль</a:t>
            </a:r>
            <a:r>
              <a:rPr lang="ru-RU" sz="2000">
                <a:solidFill>
                  <a:srgbClr val="0000FF"/>
                </a:solidFill>
              </a:rPr>
              <a:t>)</a:t>
            </a:r>
            <a:endParaRPr lang="ru-RU" sz="2000" b="1"/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5829300" y="1295400"/>
            <a:ext cx="3124200" cy="400050"/>
          </a:xfrm>
          <a:prstGeom prst="rect">
            <a:avLst/>
          </a:prstGeom>
          <a:noFill/>
          <a:ln w="38100">
            <a:solidFill>
              <a:srgbClr val="FF99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4 школы, 35 педагогов</a:t>
            </a:r>
          </a:p>
        </p:txBody>
      </p:sp>
      <p:sp>
        <p:nvSpPr>
          <p:cNvPr id="58" name="Text Box 15"/>
          <p:cNvSpPr txBox="1">
            <a:spLocks noChangeArrowheads="1"/>
          </p:cNvSpPr>
          <p:nvPr/>
        </p:nvSpPr>
        <p:spPr bwMode="auto">
          <a:xfrm>
            <a:off x="0" y="2895600"/>
            <a:ext cx="4422775" cy="434975"/>
          </a:xfrm>
          <a:prstGeom prst="rect">
            <a:avLst/>
          </a:prstGeom>
          <a:noFill/>
          <a:ln w="38100">
            <a:solidFill>
              <a:srgbClr val="FF99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58 школ, более 300 педагогов</a:t>
            </a:r>
            <a:endParaRPr lang="ru-RU" sz="2000"/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446213" y="933450"/>
            <a:ext cx="1979612" cy="3429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56" idx="0"/>
          </p:cNvCxnSpPr>
          <p:nvPr/>
        </p:nvCxnSpPr>
        <p:spPr>
          <a:xfrm flipH="1">
            <a:off x="2344738" y="933450"/>
            <a:ext cx="1200150" cy="3429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3048000" y="933450"/>
            <a:ext cx="401638" cy="3619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5942013" y="952500"/>
            <a:ext cx="763587" cy="3238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457200" y="2514600"/>
            <a:ext cx="0" cy="3476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1600200" y="2590800"/>
            <a:ext cx="0" cy="3476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2667000" y="2590800"/>
            <a:ext cx="0" cy="3476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4038600" y="2514600"/>
            <a:ext cx="0" cy="3476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21" name="Oval 26"/>
          <p:cNvSpPr>
            <a:spLocks noChangeArrowheads="1"/>
          </p:cNvSpPr>
          <p:nvPr/>
        </p:nvSpPr>
        <p:spPr bwMode="auto">
          <a:xfrm>
            <a:off x="5715000" y="5105400"/>
            <a:ext cx="287338" cy="28892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22" name="Oval 29"/>
          <p:cNvSpPr>
            <a:spLocks noChangeArrowheads="1"/>
          </p:cNvSpPr>
          <p:nvPr/>
        </p:nvSpPr>
        <p:spPr bwMode="auto">
          <a:xfrm>
            <a:off x="5913438" y="5516563"/>
            <a:ext cx="287337" cy="288925"/>
          </a:xfrm>
          <a:prstGeom prst="ellipse">
            <a:avLst/>
          </a:prstGeom>
          <a:solidFill>
            <a:srgbClr val="2B03F5"/>
          </a:solidFill>
          <a:ln w="9525">
            <a:solidFill>
              <a:srgbClr val="2B03F5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23" name="Oval 32"/>
          <p:cNvSpPr>
            <a:spLocks noChangeArrowheads="1"/>
          </p:cNvSpPr>
          <p:nvPr/>
        </p:nvSpPr>
        <p:spPr bwMode="auto">
          <a:xfrm>
            <a:off x="6189663" y="5976938"/>
            <a:ext cx="287337" cy="288925"/>
          </a:xfrm>
          <a:prstGeom prst="ellipse">
            <a:avLst/>
          </a:prstGeom>
          <a:solidFill>
            <a:srgbClr val="299410"/>
          </a:solidFill>
          <a:ln w="9525">
            <a:solidFill>
              <a:srgbClr val="29941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3352800"/>
            <a:ext cx="4191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Отработка алгоритма организации преемственности «8 шагов»</a:t>
            </a:r>
          </a:p>
          <a:p>
            <a:r>
              <a:rPr lang="ru-RU"/>
              <a:t>1.Метод.объединение</a:t>
            </a:r>
          </a:p>
          <a:p>
            <a:r>
              <a:rPr lang="ru-RU"/>
              <a:t>2.Портрет выпускника</a:t>
            </a:r>
          </a:p>
          <a:p>
            <a:r>
              <a:rPr lang="ru-RU"/>
              <a:t>3.Посещение уроков в 4-м кл.</a:t>
            </a:r>
          </a:p>
          <a:p>
            <a:r>
              <a:rPr lang="ru-RU"/>
              <a:t>4.Совместные уроки в 4-м кл.</a:t>
            </a:r>
          </a:p>
          <a:p>
            <a:r>
              <a:rPr lang="ru-RU"/>
              <a:t>5.Диагностика нового результата</a:t>
            </a:r>
          </a:p>
          <a:p>
            <a:r>
              <a:rPr lang="ru-RU"/>
              <a:t>6.Анализ уроков в 5-м кл.</a:t>
            </a:r>
          </a:p>
          <a:p>
            <a:r>
              <a:rPr lang="ru-RU"/>
              <a:t>7.Решение проблем адаптации</a:t>
            </a:r>
          </a:p>
          <a:p>
            <a:r>
              <a:rPr lang="ru-RU"/>
              <a:t>8.Диагностика в 5-кл.</a:t>
            </a: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5016500" y="2243138"/>
            <a:ext cx="41275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Внедрение </a:t>
            </a:r>
            <a:r>
              <a:rPr lang="ru-RU"/>
              <a:t>алгоритма организации преемственности «8 шагов»</a:t>
            </a:r>
          </a:p>
          <a:p>
            <a:r>
              <a:rPr lang="ru-RU" b="1"/>
              <a:t>Отработка механизма внедрения комплекса образовательных технологий «Школы 2100»</a:t>
            </a:r>
          </a:p>
        </p:txBody>
      </p:sp>
      <p:cxnSp>
        <p:nvCxnSpPr>
          <p:cNvPr id="82" name="Прямая со стрелкой 81"/>
          <p:cNvCxnSpPr/>
          <p:nvPr/>
        </p:nvCxnSpPr>
        <p:spPr>
          <a:xfrm>
            <a:off x="2057400" y="3081338"/>
            <a:ext cx="0" cy="3476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7315200" y="1695450"/>
            <a:ext cx="0" cy="6334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нутый угол 13"/>
          <p:cNvSpPr/>
          <p:nvPr/>
        </p:nvSpPr>
        <p:spPr>
          <a:xfrm>
            <a:off x="0" y="3733800"/>
            <a:ext cx="2514600" cy="2887663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</a:rPr>
              <a:t>Опыт внедрения </a:t>
            </a:r>
            <a:r>
              <a:rPr lang="ru-RU" i="1" dirty="0">
                <a:solidFill>
                  <a:schemeClr val="tx1"/>
                </a:solidFill>
              </a:rPr>
              <a:t>алгоритма преемственность: трудности и их преодоление </a:t>
            </a:r>
          </a:p>
        </p:txBody>
      </p:sp>
      <p:sp>
        <p:nvSpPr>
          <p:cNvPr id="85" name="Загнутый угол 84"/>
          <p:cNvSpPr/>
          <p:nvPr/>
        </p:nvSpPr>
        <p:spPr>
          <a:xfrm>
            <a:off x="6629400" y="3733800"/>
            <a:ext cx="2514600" cy="2887663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tx1"/>
                </a:solidFill>
              </a:rPr>
              <a:t>Памятки внедрения </a:t>
            </a:r>
            <a:r>
              <a:rPr lang="ru-RU" i="1" dirty="0">
                <a:solidFill>
                  <a:schemeClr val="tx1"/>
                </a:solidFill>
              </a:rPr>
              <a:t>технологий: </a:t>
            </a:r>
          </a:p>
          <a:p>
            <a:pPr algn="ctr">
              <a:defRPr/>
            </a:pPr>
            <a:r>
              <a:rPr lang="ru-RU" i="1" dirty="0">
                <a:solidFill>
                  <a:schemeClr val="tx1"/>
                </a:solidFill>
              </a:rPr>
              <a:t>проблемный диалог, </a:t>
            </a:r>
            <a:r>
              <a:rPr lang="ru-RU" i="1" dirty="0">
                <a:solidFill>
                  <a:schemeClr val="tx1"/>
                </a:solidFill>
              </a:rPr>
              <a:t>чтение</a:t>
            </a:r>
            <a:r>
              <a:rPr lang="ru-RU" i="1" dirty="0">
                <a:solidFill>
                  <a:schemeClr val="tx1"/>
                </a:solidFill>
              </a:rPr>
              <a:t>, </a:t>
            </a:r>
            <a:r>
              <a:rPr lang="ru-RU" i="1" dirty="0">
                <a:solidFill>
                  <a:schemeClr val="tx1"/>
                </a:solidFill>
              </a:rPr>
              <a:t>оценивание; Анализ УУД и др.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2667000" y="5029200"/>
            <a:ext cx="3810000" cy="71755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партнерство</a:t>
            </a:r>
          </a:p>
        </p:txBody>
      </p:sp>
      <p:sp>
        <p:nvSpPr>
          <p:cNvPr id="87" name="Стрелка вправо 86"/>
          <p:cNvSpPr/>
          <p:nvPr/>
        </p:nvSpPr>
        <p:spPr>
          <a:xfrm flipH="1">
            <a:off x="2590800" y="5988050"/>
            <a:ext cx="3886200" cy="71755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партнерство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13" grpId="0"/>
      <p:bldP spid="81" grpId="0"/>
      <p:bldP spid="14" grpId="0" animBg="1"/>
      <p:bldP spid="85" grpId="0" animBg="1"/>
      <p:bldP spid="15" grpId="0" animBg="1"/>
      <p:bldP spid="8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Скругленный прямоугольник 107"/>
          <p:cNvSpPr/>
          <p:nvPr/>
        </p:nvSpPr>
        <p:spPr>
          <a:xfrm>
            <a:off x="1047750" y="2514600"/>
            <a:ext cx="3217863" cy="52705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FF"/>
                </a:solidFill>
              </a:rPr>
              <a:t>Мы подготовили </a:t>
            </a:r>
            <a:r>
              <a:rPr lang="ru-RU" b="1" dirty="0" err="1">
                <a:solidFill>
                  <a:srgbClr val="0000FF"/>
                </a:solidFill>
              </a:rPr>
              <a:t>замеча</a:t>
            </a:r>
            <a:r>
              <a:rPr lang="ru-RU" b="1" dirty="0">
                <a:solidFill>
                  <a:srgbClr val="0000FF"/>
                </a:solidFill>
              </a:rPr>
              <a:t>-тельных детей, а вы…</a:t>
            </a:r>
            <a:r>
              <a:rPr lang="ru-RU" dirty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4859338" y="2514600"/>
            <a:ext cx="3217862" cy="52705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FF"/>
                </a:solidFill>
              </a:rPr>
              <a:t>Да ваши дети ничего не знают и не умеют</a:t>
            </a:r>
            <a:r>
              <a:rPr lang="ru-RU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98" name="Text Box 49"/>
          <p:cNvSpPr txBox="1">
            <a:spLocks noChangeArrowheads="1"/>
          </p:cNvSpPr>
          <p:nvPr/>
        </p:nvSpPr>
        <p:spPr bwMode="auto">
          <a:xfrm>
            <a:off x="-76200" y="990600"/>
            <a:ext cx="1976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3.</a:t>
            </a:r>
            <a:r>
              <a:rPr lang="ru-RU" sz="2000" b="1"/>
              <a:t> Уроки 4 кл.</a:t>
            </a:r>
          </a:p>
        </p:txBody>
      </p:sp>
      <p:sp>
        <p:nvSpPr>
          <p:cNvPr id="104" name="Text Box 49"/>
          <p:cNvSpPr txBox="1">
            <a:spLocks noChangeArrowheads="1"/>
          </p:cNvSpPr>
          <p:nvPr/>
        </p:nvSpPr>
        <p:spPr bwMode="auto">
          <a:xfrm>
            <a:off x="-76200" y="76200"/>
            <a:ext cx="210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5.</a:t>
            </a:r>
            <a:r>
              <a:rPr lang="ru-RU" sz="2000" b="1"/>
              <a:t> Диагностика</a:t>
            </a:r>
          </a:p>
        </p:txBody>
      </p:sp>
      <p:sp>
        <p:nvSpPr>
          <p:cNvPr id="105" name="Text Box 49"/>
          <p:cNvSpPr txBox="1">
            <a:spLocks noChangeArrowheads="1"/>
          </p:cNvSpPr>
          <p:nvPr/>
        </p:nvSpPr>
        <p:spPr bwMode="auto">
          <a:xfrm>
            <a:off x="7740650" y="76200"/>
            <a:ext cx="1479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6.</a:t>
            </a:r>
            <a:r>
              <a:rPr lang="ru-RU" sz="2000" b="1"/>
              <a:t> Уроки в 5 кл.</a:t>
            </a:r>
          </a:p>
        </p:txBody>
      </p:sp>
      <p:sp>
        <p:nvSpPr>
          <p:cNvPr id="107" name="Text Box 49"/>
          <p:cNvSpPr txBox="1">
            <a:spLocks noChangeArrowheads="1"/>
          </p:cNvSpPr>
          <p:nvPr/>
        </p:nvSpPr>
        <p:spPr bwMode="auto">
          <a:xfrm>
            <a:off x="7696200" y="1504950"/>
            <a:ext cx="1555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8.</a:t>
            </a:r>
            <a:r>
              <a:rPr lang="ru-RU" sz="2000" b="1"/>
              <a:t>Диагнос-тика</a:t>
            </a:r>
          </a:p>
        </p:txBody>
      </p:sp>
      <p:sp>
        <p:nvSpPr>
          <p:cNvPr id="99" name="Text Box 49"/>
          <p:cNvSpPr txBox="1">
            <a:spLocks noChangeArrowheads="1"/>
          </p:cNvSpPr>
          <p:nvPr/>
        </p:nvSpPr>
        <p:spPr bwMode="auto">
          <a:xfrm>
            <a:off x="-66675" y="568325"/>
            <a:ext cx="3848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4.</a:t>
            </a:r>
            <a:r>
              <a:rPr lang="ru-RU" sz="2000" b="1"/>
              <a:t> Совместные уроки</a:t>
            </a:r>
          </a:p>
        </p:txBody>
      </p:sp>
      <p:sp>
        <p:nvSpPr>
          <p:cNvPr id="97" name="Text Box 49"/>
          <p:cNvSpPr txBox="1">
            <a:spLocks noChangeArrowheads="1"/>
          </p:cNvSpPr>
          <p:nvPr/>
        </p:nvSpPr>
        <p:spPr bwMode="auto">
          <a:xfrm>
            <a:off x="-76200" y="1504950"/>
            <a:ext cx="3208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2.</a:t>
            </a:r>
            <a:r>
              <a:rPr lang="ru-RU" sz="2000" b="1"/>
              <a:t>Портрет выпускника</a:t>
            </a:r>
          </a:p>
        </p:txBody>
      </p:sp>
      <p:sp>
        <p:nvSpPr>
          <p:cNvPr id="94" name="Text Box 49"/>
          <p:cNvSpPr txBox="1">
            <a:spLocks noChangeArrowheads="1"/>
          </p:cNvSpPr>
          <p:nvPr/>
        </p:nvSpPr>
        <p:spPr bwMode="auto">
          <a:xfrm>
            <a:off x="-76200" y="1962150"/>
            <a:ext cx="4216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1. </a:t>
            </a:r>
            <a:r>
              <a:rPr lang="ru-RU" sz="2000" b="1"/>
              <a:t>МО педагогов нач. и осн. шк.</a:t>
            </a:r>
          </a:p>
        </p:txBody>
      </p:sp>
      <p:sp>
        <p:nvSpPr>
          <p:cNvPr id="106" name="Text Box 49"/>
          <p:cNvSpPr txBox="1">
            <a:spLocks noChangeArrowheads="1"/>
          </p:cNvSpPr>
          <p:nvPr/>
        </p:nvSpPr>
        <p:spPr bwMode="auto">
          <a:xfrm>
            <a:off x="7696200" y="815975"/>
            <a:ext cx="1600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7.</a:t>
            </a:r>
            <a:r>
              <a:rPr lang="ru-RU" sz="2000" b="1"/>
              <a:t>МО адаптации</a:t>
            </a:r>
          </a:p>
        </p:txBody>
      </p:sp>
      <p:grpSp>
        <p:nvGrpSpPr>
          <p:cNvPr id="35851" name="Группа 13"/>
          <p:cNvGrpSpPr>
            <a:grpSpLocks/>
          </p:cNvGrpSpPr>
          <p:nvPr/>
        </p:nvGrpSpPr>
        <p:grpSpPr bwMode="auto">
          <a:xfrm>
            <a:off x="4140200" y="47625"/>
            <a:ext cx="517525" cy="6704013"/>
            <a:chOff x="4197803" y="47081"/>
            <a:chExt cx="518213" cy="6704719"/>
          </a:xfrm>
        </p:grpSpPr>
        <p:grpSp>
          <p:nvGrpSpPr>
            <p:cNvPr id="35904" name="Группа 12"/>
            <p:cNvGrpSpPr>
              <a:grpSpLocks/>
            </p:cNvGrpSpPr>
            <p:nvPr/>
          </p:nvGrpSpPr>
          <p:grpSpPr bwMode="auto">
            <a:xfrm>
              <a:off x="4197803" y="3773930"/>
              <a:ext cx="518213" cy="2977870"/>
              <a:chOff x="4197803" y="3773930"/>
              <a:chExt cx="518213" cy="2977870"/>
            </a:xfrm>
          </p:grpSpPr>
          <p:grpSp>
            <p:nvGrpSpPr>
              <p:cNvPr id="35927" name="Группа 55"/>
              <p:cNvGrpSpPr>
                <a:grpSpLocks/>
              </p:cNvGrpSpPr>
              <p:nvPr/>
            </p:nvGrpSpPr>
            <p:grpSpPr bwMode="auto">
              <a:xfrm>
                <a:off x="4197803" y="5256065"/>
                <a:ext cx="518213" cy="1495735"/>
                <a:chOff x="4182029" y="4981259"/>
                <a:chExt cx="518213" cy="1495735"/>
              </a:xfrm>
            </p:grpSpPr>
            <p:pic>
              <p:nvPicPr>
                <p:cNvPr id="35933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2029" y="6093296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34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709598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35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325900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36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4981259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5928" name="Группа 56"/>
              <p:cNvGrpSpPr>
                <a:grpSpLocks/>
              </p:cNvGrpSpPr>
              <p:nvPr/>
            </p:nvGrpSpPr>
            <p:grpSpPr bwMode="auto">
              <a:xfrm>
                <a:off x="4197803" y="3773930"/>
                <a:ext cx="518213" cy="1495735"/>
                <a:chOff x="4182029" y="4981259"/>
                <a:chExt cx="518213" cy="1495735"/>
              </a:xfrm>
            </p:grpSpPr>
            <p:pic>
              <p:nvPicPr>
                <p:cNvPr id="35929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2029" y="6093296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30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709598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31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325900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32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4981259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35905" name="Группа 66"/>
            <p:cNvGrpSpPr>
              <a:grpSpLocks/>
            </p:cNvGrpSpPr>
            <p:nvPr/>
          </p:nvGrpSpPr>
          <p:grpSpPr bwMode="auto">
            <a:xfrm>
              <a:off x="4197803" y="831193"/>
              <a:ext cx="518213" cy="2977870"/>
              <a:chOff x="4197803" y="3773930"/>
              <a:chExt cx="518213" cy="2977870"/>
            </a:xfrm>
          </p:grpSpPr>
          <p:grpSp>
            <p:nvGrpSpPr>
              <p:cNvPr id="35917" name="Группа 67"/>
              <p:cNvGrpSpPr>
                <a:grpSpLocks/>
              </p:cNvGrpSpPr>
              <p:nvPr/>
            </p:nvGrpSpPr>
            <p:grpSpPr bwMode="auto">
              <a:xfrm>
                <a:off x="4197803" y="5256065"/>
                <a:ext cx="518213" cy="1495735"/>
                <a:chOff x="4182029" y="4981259"/>
                <a:chExt cx="518213" cy="1495735"/>
              </a:xfrm>
            </p:grpSpPr>
            <p:pic>
              <p:nvPicPr>
                <p:cNvPr id="35923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2029" y="6093296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24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709598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25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325900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26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4981259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5918" name="Группа 68"/>
              <p:cNvGrpSpPr>
                <a:grpSpLocks/>
              </p:cNvGrpSpPr>
              <p:nvPr/>
            </p:nvGrpSpPr>
            <p:grpSpPr bwMode="auto">
              <a:xfrm>
                <a:off x="4197803" y="3773930"/>
                <a:ext cx="518213" cy="1495735"/>
                <a:chOff x="4182029" y="4981259"/>
                <a:chExt cx="518213" cy="1495735"/>
              </a:xfrm>
            </p:grpSpPr>
            <p:pic>
              <p:nvPicPr>
                <p:cNvPr id="35919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2029" y="6093296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20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709598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21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325900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22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4981259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35906" name="Группа 80"/>
            <p:cNvGrpSpPr>
              <a:grpSpLocks/>
            </p:cNvGrpSpPr>
            <p:nvPr/>
          </p:nvGrpSpPr>
          <p:grpSpPr bwMode="auto">
            <a:xfrm>
              <a:off x="4197803" y="47081"/>
              <a:ext cx="518213" cy="2977870"/>
              <a:chOff x="4197803" y="3773930"/>
              <a:chExt cx="518213" cy="2977870"/>
            </a:xfrm>
          </p:grpSpPr>
          <p:grpSp>
            <p:nvGrpSpPr>
              <p:cNvPr id="35907" name="Группа 81"/>
              <p:cNvGrpSpPr>
                <a:grpSpLocks/>
              </p:cNvGrpSpPr>
              <p:nvPr/>
            </p:nvGrpSpPr>
            <p:grpSpPr bwMode="auto">
              <a:xfrm>
                <a:off x="4197803" y="5256065"/>
                <a:ext cx="518213" cy="1495735"/>
                <a:chOff x="4182029" y="4981259"/>
                <a:chExt cx="518213" cy="1495735"/>
              </a:xfrm>
            </p:grpSpPr>
            <p:pic>
              <p:nvPicPr>
                <p:cNvPr id="35913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2029" y="6093296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14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709598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15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325900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16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4981259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5908" name="Группа 86"/>
              <p:cNvGrpSpPr>
                <a:grpSpLocks/>
              </p:cNvGrpSpPr>
              <p:nvPr/>
            </p:nvGrpSpPr>
            <p:grpSpPr bwMode="auto">
              <a:xfrm>
                <a:off x="4197803" y="3773930"/>
                <a:ext cx="518213" cy="1495735"/>
                <a:chOff x="4182029" y="4981259"/>
                <a:chExt cx="518213" cy="1495735"/>
              </a:xfrm>
            </p:grpSpPr>
            <p:pic>
              <p:nvPicPr>
                <p:cNvPr id="35909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2029" y="6093296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10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709598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11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5325900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912" name="Picture 2" descr="http://ruprom-image.s3.amazonaws.com/140181_w640_h640_1111111111111.jpg">
                  <a:hlinkClick r:id="rId3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 flipV="1">
                  <a:off x="4188645" y="4981259"/>
                  <a:ext cx="511597" cy="3836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pic>
        <p:nvPicPr>
          <p:cNvPr id="3585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07950" y="3614738"/>
            <a:ext cx="1374775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1133475" y="193675"/>
            <a:ext cx="7040563" cy="1579563"/>
            <a:chOff x="1133631" y="-27384"/>
            <a:chExt cx="6966761" cy="1080120"/>
          </a:xfrm>
        </p:grpSpPr>
        <p:sp>
          <p:nvSpPr>
            <p:cNvPr id="32" name="Стрелка вправо 31"/>
            <p:cNvSpPr/>
            <p:nvPr/>
          </p:nvSpPr>
          <p:spPr>
            <a:xfrm>
              <a:off x="1133631" y="-27384"/>
              <a:ext cx="6966761" cy="1080120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200"/>
            </a:p>
          </p:txBody>
        </p:sp>
        <p:sp>
          <p:nvSpPr>
            <p:cNvPr id="35903" name="TextBox 1"/>
            <p:cNvSpPr txBox="1">
              <a:spLocks noChangeArrowheads="1"/>
            </p:cNvSpPr>
            <p:nvPr/>
          </p:nvSpPr>
          <p:spPr bwMode="auto">
            <a:xfrm>
              <a:off x="1187624" y="188640"/>
              <a:ext cx="6768752" cy="526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200" b="1"/>
                <a:t>ЦЕЛИ </a:t>
              </a:r>
              <a:r>
                <a:rPr lang="ru-RU" sz="2200"/>
                <a:t>– действия: </a:t>
              </a:r>
              <a:r>
                <a:rPr lang="ru-RU" sz="2200" b="1">
                  <a:solidFill>
                    <a:srgbClr val="0000FF"/>
                  </a:solidFill>
                </a:rPr>
                <a:t>познавательные,</a:t>
              </a:r>
              <a:r>
                <a:rPr lang="ru-RU" sz="2200" b="1">
                  <a:solidFill>
                    <a:srgbClr val="0070C0"/>
                  </a:solidFill>
                </a:rPr>
                <a:t> </a:t>
              </a:r>
              <a:r>
                <a:rPr lang="ru-RU" sz="2200" b="1">
                  <a:solidFill>
                    <a:srgbClr val="FF6600"/>
                  </a:solidFill>
                </a:rPr>
                <a:t>регулятивные, </a:t>
              </a:r>
              <a:r>
                <a:rPr lang="ru-RU" sz="2200" b="1">
                  <a:solidFill>
                    <a:srgbClr val="009900"/>
                  </a:solidFill>
                </a:rPr>
                <a:t>коммуникативные, </a:t>
              </a:r>
              <a:r>
                <a:rPr lang="ru-RU" sz="2200" b="1">
                  <a:solidFill>
                    <a:srgbClr val="FF0000"/>
                  </a:solidFill>
                </a:rPr>
                <a:t>личностные.</a:t>
              </a:r>
              <a:endParaRPr lang="ru-RU" sz="2200" b="1">
                <a:solidFill>
                  <a:srgbClr val="009900"/>
                </a:solidFill>
              </a:endParaRPr>
            </a:p>
          </p:txBody>
        </p:sp>
      </p:grp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1063625" y="1236663"/>
            <a:ext cx="7053263" cy="1400175"/>
            <a:chOff x="1063637" y="692696"/>
            <a:chExt cx="7053530" cy="1080120"/>
          </a:xfrm>
        </p:grpSpPr>
        <p:sp>
          <p:nvSpPr>
            <p:cNvPr id="95" name="Стрелка вправо 94"/>
            <p:cNvSpPr/>
            <p:nvPr/>
          </p:nvSpPr>
          <p:spPr>
            <a:xfrm>
              <a:off x="1150953" y="692696"/>
              <a:ext cx="6966214" cy="1080120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200"/>
            </a:p>
          </p:txBody>
        </p:sp>
        <p:sp>
          <p:nvSpPr>
            <p:cNvPr id="35901" name="TextBox 3"/>
            <p:cNvSpPr txBox="1">
              <a:spLocks noChangeArrowheads="1"/>
            </p:cNvSpPr>
            <p:nvPr/>
          </p:nvSpPr>
          <p:spPr bwMode="auto">
            <a:xfrm>
              <a:off x="1063637" y="910461"/>
              <a:ext cx="7013563" cy="593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200" b="1"/>
                <a:t>ТЕХНОЛОГИИ. </a:t>
              </a:r>
              <a:r>
                <a:rPr lang="ru-RU" sz="2200"/>
                <a:t> </a:t>
              </a:r>
              <a:r>
                <a:rPr lang="ru-RU" sz="2200">
                  <a:solidFill>
                    <a:srgbClr val="FF6600"/>
                  </a:solidFill>
                </a:rPr>
                <a:t>Проб</a:t>
              </a:r>
              <a:r>
                <a:rPr lang="ru-RU" sz="2200">
                  <a:solidFill>
                    <a:srgbClr val="0000FF"/>
                  </a:solidFill>
                </a:rPr>
                <a:t>лемный</a:t>
              </a:r>
              <a:r>
                <a:rPr lang="ru-RU" sz="2200"/>
                <a:t> </a:t>
              </a:r>
              <a:r>
                <a:rPr lang="ru-RU" sz="2200">
                  <a:solidFill>
                    <a:srgbClr val="009900"/>
                  </a:solidFill>
                </a:rPr>
                <a:t>диалог</a:t>
              </a:r>
              <a:r>
                <a:rPr lang="ru-RU" sz="2200"/>
                <a:t>. </a:t>
              </a:r>
              <a:r>
                <a:rPr lang="ru-RU" sz="2200">
                  <a:solidFill>
                    <a:srgbClr val="0000FF"/>
                  </a:solidFill>
                </a:rPr>
                <a:t>Продукт</a:t>
              </a:r>
              <a:r>
                <a:rPr lang="ru-RU" sz="2200">
                  <a:solidFill>
                    <a:srgbClr val="FF0000"/>
                  </a:solidFill>
                </a:rPr>
                <a:t>ивное</a:t>
              </a:r>
              <a:r>
                <a:rPr lang="ru-RU" sz="2200"/>
                <a:t> </a:t>
              </a:r>
              <a:r>
                <a:rPr lang="ru-RU" sz="2200">
                  <a:solidFill>
                    <a:srgbClr val="009900"/>
                  </a:solidFill>
                </a:rPr>
                <a:t>чтение</a:t>
              </a:r>
              <a:r>
                <a:rPr lang="ru-RU" sz="2200"/>
                <a:t>. </a:t>
              </a:r>
              <a:r>
                <a:rPr lang="ru-RU" sz="2200">
                  <a:solidFill>
                    <a:srgbClr val="FF6600"/>
                  </a:solidFill>
                </a:rPr>
                <a:t>Оценивание</a:t>
              </a:r>
              <a:r>
                <a:rPr lang="ru-RU" sz="2200"/>
                <a:t> </a:t>
              </a:r>
              <a:r>
                <a:rPr lang="ru-RU" sz="2200">
                  <a:solidFill>
                    <a:srgbClr val="009900"/>
                  </a:solidFill>
                </a:rPr>
                <a:t>учебных</a:t>
              </a:r>
              <a:r>
                <a:rPr lang="ru-RU" sz="2200"/>
                <a:t> </a:t>
              </a:r>
              <a:r>
                <a:rPr lang="ru-RU" sz="2200">
                  <a:solidFill>
                    <a:srgbClr val="FF0000"/>
                  </a:solidFill>
                </a:rPr>
                <a:t>успехов</a:t>
              </a:r>
              <a:r>
                <a:rPr lang="ru-RU" sz="2200"/>
                <a:t>. </a:t>
              </a:r>
            </a:p>
          </p:txBody>
        </p:sp>
      </p:grpSp>
      <p:grpSp>
        <p:nvGrpSpPr>
          <p:cNvPr id="27" name="Группа 26"/>
          <p:cNvGrpSpPr>
            <a:grpSpLocks/>
          </p:cNvGrpSpPr>
          <p:nvPr/>
        </p:nvGrpSpPr>
        <p:grpSpPr bwMode="auto">
          <a:xfrm>
            <a:off x="1133475" y="2144713"/>
            <a:ext cx="6967538" cy="1284287"/>
            <a:chOff x="1133631" y="1399920"/>
            <a:chExt cx="6966761" cy="1080120"/>
          </a:xfrm>
        </p:grpSpPr>
        <p:sp>
          <p:nvSpPr>
            <p:cNvPr id="96" name="Стрелка вправо 95"/>
            <p:cNvSpPr/>
            <p:nvPr/>
          </p:nvSpPr>
          <p:spPr>
            <a:xfrm>
              <a:off x="1133631" y="1399920"/>
              <a:ext cx="6966761" cy="1080120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200"/>
            </a:p>
          </p:txBody>
        </p:sp>
        <p:sp>
          <p:nvSpPr>
            <p:cNvPr id="35899" name="TextBox 4"/>
            <p:cNvSpPr txBox="1">
              <a:spLocks noChangeArrowheads="1"/>
            </p:cNvSpPr>
            <p:nvPr/>
          </p:nvSpPr>
          <p:spPr bwMode="auto">
            <a:xfrm>
              <a:off x="1133631" y="1628800"/>
              <a:ext cx="6768752" cy="647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200" b="1"/>
                <a:t>СОДЕРЖАНИЕ.</a:t>
              </a:r>
              <a:r>
                <a:rPr lang="ru-RU" sz="2200"/>
                <a:t> </a:t>
              </a:r>
              <a:r>
                <a:rPr lang="ru-RU" sz="2200">
                  <a:solidFill>
                    <a:srgbClr val="FF0000"/>
                  </a:solidFill>
                </a:rPr>
                <a:t>воспитание</a:t>
              </a:r>
              <a:r>
                <a:rPr lang="ru-RU" sz="2200"/>
                <a:t> (программа ДНВ). </a:t>
              </a:r>
            </a:p>
            <a:p>
              <a:pPr algn="ctr"/>
              <a:r>
                <a:rPr lang="ru-RU" sz="2200"/>
                <a:t>Обучение по </a:t>
              </a:r>
              <a:r>
                <a:rPr lang="ru-RU" sz="2200">
                  <a:solidFill>
                    <a:srgbClr val="0000FF"/>
                  </a:solidFill>
                </a:rPr>
                <a:t>пред</a:t>
              </a:r>
              <a:r>
                <a:rPr lang="ru-RU" sz="2200">
                  <a:solidFill>
                    <a:srgbClr val="009900"/>
                  </a:solidFill>
                </a:rPr>
                <a:t>ме</a:t>
              </a:r>
              <a:r>
                <a:rPr lang="ru-RU" sz="2200">
                  <a:solidFill>
                    <a:srgbClr val="FF0000"/>
                  </a:solidFill>
                </a:rPr>
                <a:t>там</a:t>
              </a:r>
              <a:r>
                <a:rPr lang="ru-RU" sz="2200"/>
                <a:t>: </a:t>
              </a:r>
            </a:p>
          </p:txBody>
        </p:sp>
      </p:grpSp>
      <p:sp>
        <p:nvSpPr>
          <p:cNvPr id="35856" name="TextBox 5"/>
          <p:cNvSpPr txBox="1">
            <a:spLocks noChangeArrowheads="1"/>
          </p:cNvSpPr>
          <p:nvPr/>
        </p:nvSpPr>
        <p:spPr bwMode="auto">
          <a:xfrm rot="-2099437">
            <a:off x="839788" y="3219450"/>
            <a:ext cx="19161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Классн.рук.</a:t>
            </a:r>
          </a:p>
        </p:txBody>
      </p:sp>
      <p:sp>
        <p:nvSpPr>
          <p:cNvPr id="35857" name="TextBox 8"/>
          <p:cNvSpPr txBox="1">
            <a:spLocks noChangeArrowheads="1"/>
          </p:cNvSpPr>
          <p:nvPr/>
        </p:nvSpPr>
        <p:spPr bwMode="auto">
          <a:xfrm rot="-223664">
            <a:off x="1371600" y="3579813"/>
            <a:ext cx="2397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Литерат.чтение</a:t>
            </a:r>
          </a:p>
        </p:txBody>
      </p:sp>
      <p:sp>
        <p:nvSpPr>
          <p:cNvPr id="35858" name="TextBox 9"/>
          <p:cNvSpPr txBox="1">
            <a:spLocks noChangeArrowheads="1"/>
          </p:cNvSpPr>
          <p:nvPr/>
        </p:nvSpPr>
        <p:spPr bwMode="auto">
          <a:xfrm>
            <a:off x="1841500" y="3933825"/>
            <a:ext cx="1793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Рус.</a:t>
            </a:r>
            <a:r>
              <a:rPr lang="ru-RU" sz="2000"/>
              <a:t> </a:t>
            </a:r>
            <a:r>
              <a:rPr lang="ru-RU" sz="2000" b="1"/>
              <a:t>язык</a:t>
            </a:r>
          </a:p>
        </p:txBody>
      </p:sp>
      <p:sp>
        <p:nvSpPr>
          <p:cNvPr id="35859" name="TextBox 10"/>
          <p:cNvSpPr txBox="1">
            <a:spLocks noChangeArrowheads="1"/>
          </p:cNvSpPr>
          <p:nvPr/>
        </p:nvSpPr>
        <p:spPr bwMode="auto">
          <a:xfrm rot="603022">
            <a:off x="2001838" y="4368800"/>
            <a:ext cx="1727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Математика</a:t>
            </a:r>
          </a:p>
        </p:txBody>
      </p:sp>
      <p:sp>
        <p:nvSpPr>
          <p:cNvPr id="35860" name="TextBox 11"/>
          <p:cNvSpPr txBox="1">
            <a:spLocks noChangeArrowheads="1"/>
          </p:cNvSpPr>
          <p:nvPr/>
        </p:nvSpPr>
        <p:spPr bwMode="auto">
          <a:xfrm rot="1853281">
            <a:off x="1957388" y="4911725"/>
            <a:ext cx="1766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 b="1"/>
              <a:t>Окружаю-щий мир</a:t>
            </a:r>
          </a:p>
        </p:txBody>
      </p:sp>
      <p:sp>
        <p:nvSpPr>
          <p:cNvPr id="35861" name="TextBox 15"/>
          <p:cNvSpPr txBox="1">
            <a:spLocks noChangeArrowheads="1"/>
          </p:cNvSpPr>
          <p:nvPr/>
        </p:nvSpPr>
        <p:spPr bwMode="auto">
          <a:xfrm>
            <a:off x="5076825" y="3573463"/>
            <a:ext cx="1727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Литература</a:t>
            </a:r>
          </a:p>
        </p:txBody>
      </p:sp>
      <p:sp>
        <p:nvSpPr>
          <p:cNvPr id="35862" name="TextBox 16"/>
          <p:cNvSpPr txBox="1">
            <a:spLocks noChangeArrowheads="1"/>
          </p:cNvSpPr>
          <p:nvPr/>
        </p:nvSpPr>
        <p:spPr bwMode="auto">
          <a:xfrm>
            <a:off x="5235575" y="3933825"/>
            <a:ext cx="1851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Рус. язык</a:t>
            </a:r>
          </a:p>
        </p:txBody>
      </p:sp>
      <p:sp>
        <p:nvSpPr>
          <p:cNvPr id="35863" name="TextBox 17"/>
          <p:cNvSpPr txBox="1">
            <a:spLocks noChangeArrowheads="1"/>
          </p:cNvSpPr>
          <p:nvPr/>
        </p:nvSpPr>
        <p:spPr bwMode="auto">
          <a:xfrm>
            <a:off x="5148263" y="4365625"/>
            <a:ext cx="1727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Математика</a:t>
            </a:r>
          </a:p>
        </p:txBody>
      </p:sp>
      <p:sp>
        <p:nvSpPr>
          <p:cNvPr id="35864" name="TextBox 21"/>
          <p:cNvSpPr txBox="1">
            <a:spLocks noChangeArrowheads="1"/>
          </p:cNvSpPr>
          <p:nvPr/>
        </p:nvSpPr>
        <p:spPr bwMode="auto">
          <a:xfrm rot="-884351">
            <a:off x="4619625" y="4654550"/>
            <a:ext cx="2935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История. Обществознание</a:t>
            </a:r>
          </a:p>
        </p:txBody>
      </p:sp>
      <p:pic>
        <p:nvPicPr>
          <p:cNvPr id="3586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91525" y="3649663"/>
            <a:ext cx="788988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51725" y="3284538"/>
            <a:ext cx="792163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7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4025" y="3670300"/>
            <a:ext cx="81915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8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40650" y="4137025"/>
            <a:ext cx="741363" cy="274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8" name="Прямая со стрелкой 117"/>
          <p:cNvCxnSpPr/>
          <p:nvPr/>
        </p:nvCxnSpPr>
        <p:spPr>
          <a:xfrm flipV="1">
            <a:off x="1490663" y="2852738"/>
            <a:ext cx="1497012" cy="9779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/>
          <p:cNvCxnSpPr/>
          <p:nvPr/>
        </p:nvCxnSpPr>
        <p:spPr>
          <a:xfrm flipV="1">
            <a:off x="3132138" y="2852738"/>
            <a:ext cx="2808287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 стрелкой 122"/>
          <p:cNvCxnSpPr/>
          <p:nvPr/>
        </p:nvCxnSpPr>
        <p:spPr>
          <a:xfrm>
            <a:off x="5940425" y="2887663"/>
            <a:ext cx="1655763" cy="8858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72" name="TextBox 124"/>
          <p:cNvSpPr txBox="1">
            <a:spLocks noChangeArrowheads="1"/>
          </p:cNvSpPr>
          <p:nvPr/>
        </p:nvSpPr>
        <p:spPr bwMode="auto">
          <a:xfrm rot="1580520">
            <a:off x="6321425" y="3122613"/>
            <a:ext cx="1444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Классн. рук.</a:t>
            </a:r>
          </a:p>
        </p:txBody>
      </p:sp>
      <p:cxnSp>
        <p:nvCxnSpPr>
          <p:cNvPr id="127" name="Прямая со стрелкой 126"/>
          <p:cNvCxnSpPr/>
          <p:nvPr/>
        </p:nvCxnSpPr>
        <p:spPr>
          <a:xfrm flipV="1">
            <a:off x="1708150" y="3902075"/>
            <a:ext cx="2719388" cy="176213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>
            <a:off x="4427538" y="3925888"/>
            <a:ext cx="1682750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 стрелкой 138"/>
          <p:cNvCxnSpPr/>
          <p:nvPr/>
        </p:nvCxnSpPr>
        <p:spPr>
          <a:xfrm>
            <a:off x="4427538" y="4725988"/>
            <a:ext cx="1682750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 стрелкой 139"/>
          <p:cNvCxnSpPr/>
          <p:nvPr/>
        </p:nvCxnSpPr>
        <p:spPr>
          <a:xfrm>
            <a:off x="1708150" y="4210050"/>
            <a:ext cx="2719388" cy="5476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 стрелкой 143"/>
          <p:cNvCxnSpPr/>
          <p:nvPr/>
        </p:nvCxnSpPr>
        <p:spPr>
          <a:xfrm>
            <a:off x="1708150" y="4292600"/>
            <a:ext cx="2719388" cy="1585913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 flipV="1">
            <a:off x="4427538" y="5022850"/>
            <a:ext cx="2881312" cy="7889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>
            <a:off x="4427538" y="5878513"/>
            <a:ext cx="1557337" cy="21431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/>
          <p:cNvCxnSpPr/>
          <p:nvPr/>
        </p:nvCxnSpPr>
        <p:spPr>
          <a:xfrm>
            <a:off x="5984875" y="6092825"/>
            <a:ext cx="776288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5" name="Picture 11" descr="Учебник литературному чтению 4 кл.">
            <a:hlinkClick r:id="rId3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19500" y="3149600"/>
            <a:ext cx="669925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 descr="Учебник литературному чтению 5 кл.">
            <a:hlinkClick r:id="rId3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427538" y="3135313"/>
            <a:ext cx="688975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 descr="Учебник по математике 4 кл.">
            <a:hlinkClick r:id="rId3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563938" y="4040188"/>
            <a:ext cx="7064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6" name="TextBox 8215"/>
          <p:cNvSpPr txBox="1">
            <a:spLocks noChangeArrowheads="1"/>
          </p:cNvSpPr>
          <p:nvPr/>
        </p:nvSpPr>
        <p:spPr bwMode="auto">
          <a:xfrm>
            <a:off x="4284663" y="3286125"/>
            <a:ext cx="290512" cy="5222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=</a:t>
            </a:r>
          </a:p>
        </p:txBody>
      </p:sp>
      <p:sp>
        <p:nvSpPr>
          <p:cNvPr id="179" name="TextBox 178"/>
          <p:cNvSpPr txBox="1">
            <a:spLocks noChangeArrowheads="1"/>
          </p:cNvSpPr>
          <p:nvPr/>
        </p:nvSpPr>
        <p:spPr bwMode="auto">
          <a:xfrm>
            <a:off x="4284663" y="4130675"/>
            <a:ext cx="290512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=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890713" y="-26988"/>
            <a:ext cx="5849937" cy="554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/>
              <a:t>Технология преемственности</a:t>
            </a:r>
          </a:p>
        </p:txBody>
      </p:sp>
      <p:sp>
        <p:nvSpPr>
          <p:cNvPr id="35887" name="TextBox 7"/>
          <p:cNvSpPr txBox="1">
            <a:spLocks noChangeArrowheads="1"/>
          </p:cNvSpPr>
          <p:nvPr/>
        </p:nvSpPr>
        <p:spPr bwMode="auto">
          <a:xfrm rot="478868">
            <a:off x="5326063" y="6181725"/>
            <a:ext cx="31702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Биология. География</a:t>
            </a:r>
          </a:p>
          <a:p>
            <a:r>
              <a:rPr lang="ru-RU" sz="2000" b="1"/>
              <a:t>Физика. Химия</a:t>
            </a:r>
          </a:p>
        </p:txBody>
      </p:sp>
      <p:pic>
        <p:nvPicPr>
          <p:cNvPr id="2050" name="Picture 2" descr="Учебник Всеобщая история. История Древнего мира. 5 кл.">
            <a:hlinkClick r:id="rId3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572000" y="4916488"/>
            <a:ext cx="649288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Учебник по биологии 6 кл.">
            <a:hlinkClick r:id="rId3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72000" y="5807075"/>
            <a:ext cx="6635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Учебник по математике 5 кл.">
            <a:hlinkClick r:id="rId3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572000" y="4076700"/>
            <a:ext cx="6635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Учебник по предмету Окружающий мир 4 кл.">
            <a:hlinkClick r:id="rId3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560763" y="5256213"/>
            <a:ext cx="709612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4279900" y="5461000"/>
            <a:ext cx="2921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=</a:t>
            </a:r>
          </a:p>
        </p:txBody>
      </p:sp>
      <p:pic>
        <p:nvPicPr>
          <p:cNvPr id="2060" name="Picture 12" descr="http://www.school2100.ru/izdaniya/books/img/content/2_1/programy4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554913" y="2114550"/>
            <a:ext cx="588962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3" name="Группа 82"/>
          <p:cNvGrpSpPr>
            <a:grpSpLocks/>
          </p:cNvGrpSpPr>
          <p:nvPr/>
        </p:nvGrpSpPr>
        <p:grpSpPr bwMode="auto">
          <a:xfrm>
            <a:off x="755650" y="4456113"/>
            <a:ext cx="1555750" cy="1781175"/>
            <a:chOff x="827584" y="4603519"/>
            <a:chExt cx="726182" cy="911967"/>
          </a:xfrm>
        </p:grpSpPr>
        <p:pic>
          <p:nvPicPr>
            <p:cNvPr id="35896" name="Picture 4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827584" y="4603519"/>
              <a:ext cx="335043" cy="896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97" name="Picture 5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1115616" y="4667761"/>
              <a:ext cx="438150" cy="847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3" name="Picture 8"/>
          <p:cNvPicPr>
            <a:picLocks noChangeAspect="1" noChangeArrowheads="1"/>
          </p:cNvPicPr>
          <p:nvPr/>
        </p:nvPicPr>
        <p:blipFill>
          <a:blip r:embed="rId20"/>
          <a:srcRect l="48988" t="11348" r="19893" b="10094"/>
          <a:stretch>
            <a:fillRect/>
          </a:stretch>
        </p:blipFill>
        <p:spPr bwMode="auto">
          <a:xfrm>
            <a:off x="8197850" y="2133600"/>
            <a:ext cx="488950" cy="69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29 -0.0463 L 0.20226 -0.15394 C 0.23246 -0.17801 0.2783 -0.19074 0.32552 -0.19074 C 0.37986 -0.19074 0.42309 -0.17801 0.45347 -0.15394 L 0.59896 -0.0463 " pathEditMode="relative" rAng="0" ptsTypes="FffFF">
                                      <p:cBhvr>
                                        <p:cTn id="17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4" grpId="0"/>
      <p:bldP spid="105" grpId="0"/>
      <p:bldP spid="107" grpId="0"/>
      <p:bldP spid="99" grpId="0"/>
      <p:bldP spid="97" grpId="0"/>
      <p:bldP spid="94" grpId="0"/>
      <p:bldP spid="106" grpId="0"/>
      <p:bldP spid="8216" grpId="0" animBg="1"/>
      <p:bldP spid="179" grpId="0" animBg="1"/>
      <p:bldP spid="28" grpId="0" animBg="1"/>
      <p:bldP spid="10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171573" flipH="1">
            <a:off x="6556375" y="395288"/>
            <a:ext cx="534988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8278813" y="65088"/>
            <a:ext cx="412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AutoShape 9"/>
          <p:cNvSpPr>
            <a:spLocks noChangeArrowheads="1"/>
          </p:cNvSpPr>
          <p:nvPr/>
        </p:nvSpPr>
        <p:spPr bwMode="auto">
          <a:xfrm>
            <a:off x="8278813" y="28575"/>
            <a:ext cx="431800" cy="481013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9250" y="3429000"/>
            <a:ext cx="1389063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258888" y="4429125"/>
            <a:ext cx="617537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Содержимое 2"/>
          <p:cNvSpPr>
            <a:spLocks noGrp="1"/>
          </p:cNvSpPr>
          <p:nvPr>
            <p:ph idx="4294967295"/>
          </p:nvPr>
        </p:nvSpPr>
        <p:spPr>
          <a:xfrm>
            <a:off x="107950" y="0"/>
            <a:ext cx="6470650" cy="1196975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4400" b="1" smtClean="0">
                <a:solidFill>
                  <a:srgbClr val="0000FF"/>
                </a:solidFill>
              </a:rPr>
              <a:t>Технология организации преемственности: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4400" b="1" smtClean="0">
                <a:solidFill>
                  <a:srgbClr val="0000FF"/>
                </a:solidFill>
              </a:rPr>
              <a:t>алгоритм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4400" b="1" smtClean="0">
                <a:solidFill>
                  <a:srgbClr val="0000FF"/>
                </a:solidFill>
              </a:rPr>
              <a:t>«8 шагов»</a:t>
            </a:r>
            <a:endParaRPr lang="ru-RU" sz="4400" b="1" smtClean="0"/>
          </a:p>
        </p:txBody>
      </p:sp>
      <p:sp>
        <p:nvSpPr>
          <p:cNvPr id="37895" name="Line 44"/>
          <p:cNvSpPr>
            <a:spLocks noChangeShapeType="1"/>
          </p:cNvSpPr>
          <p:nvPr/>
        </p:nvSpPr>
        <p:spPr bwMode="auto">
          <a:xfrm>
            <a:off x="1333500" y="5724525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6" name="Text Box 49"/>
          <p:cNvSpPr txBox="1">
            <a:spLocks noChangeArrowheads="1"/>
          </p:cNvSpPr>
          <p:nvPr/>
        </p:nvSpPr>
        <p:spPr bwMode="auto">
          <a:xfrm>
            <a:off x="3175" y="6524625"/>
            <a:ext cx="9140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cs typeface="Arial" charset="0"/>
              </a:rPr>
              <a:t>1.</a:t>
            </a:r>
            <a:r>
              <a:rPr lang="ru-RU" sz="2000" b="1">
                <a:cs typeface="Arial" charset="0"/>
              </a:rPr>
              <a:t> Методическое объединение (МО) = начальная + основная школа</a:t>
            </a:r>
          </a:p>
        </p:txBody>
      </p:sp>
      <p:sp>
        <p:nvSpPr>
          <p:cNvPr id="37897" name="Line 44"/>
          <p:cNvSpPr>
            <a:spLocks noChangeShapeType="1"/>
          </p:cNvSpPr>
          <p:nvPr/>
        </p:nvSpPr>
        <p:spPr bwMode="auto">
          <a:xfrm>
            <a:off x="2289175" y="4900613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8" name="Line 44"/>
          <p:cNvSpPr>
            <a:spLocks noChangeShapeType="1"/>
          </p:cNvSpPr>
          <p:nvPr/>
        </p:nvSpPr>
        <p:spPr bwMode="auto">
          <a:xfrm>
            <a:off x="3352800" y="3998913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9" name="Line 44"/>
          <p:cNvSpPr>
            <a:spLocks noChangeShapeType="1"/>
          </p:cNvSpPr>
          <p:nvPr/>
        </p:nvSpPr>
        <p:spPr bwMode="auto">
          <a:xfrm>
            <a:off x="4495800" y="3141663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0" name="Line 44"/>
          <p:cNvSpPr>
            <a:spLocks noChangeShapeType="1"/>
          </p:cNvSpPr>
          <p:nvPr/>
        </p:nvSpPr>
        <p:spPr bwMode="auto">
          <a:xfrm>
            <a:off x="5638800" y="2276475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1" name="Line 44"/>
          <p:cNvSpPr>
            <a:spLocks noChangeShapeType="1"/>
          </p:cNvSpPr>
          <p:nvPr/>
        </p:nvSpPr>
        <p:spPr bwMode="auto">
          <a:xfrm>
            <a:off x="6781800" y="1557338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2" name="Line 44"/>
          <p:cNvSpPr>
            <a:spLocks noChangeShapeType="1"/>
          </p:cNvSpPr>
          <p:nvPr/>
        </p:nvSpPr>
        <p:spPr bwMode="auto">
          <a:xfrm>
            <a:off x="107950" y="6597650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3" name="Line 44"/>
          <p:cNvSpPr>
            <a:spLocks noChangeShapeType="1"/>
          </p:cNvSpPr>
          <p:nvPr/>
        </p:nvSpPr>
        <p:spPr bwMode="auto">
          <a:xfrm>
            <a:off x="7924800" y="836613"/>
            <a:ext cx="1143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4" name="Text Box 49"/>
          <p:cNvSpPr txBox="1">
            <a:spLocks noChangeArrowheads="1"/>
          </p:cNvSpPr>
          <p:nvPr/>
        </p:nvSpPr>
        <p:spPr bwMode="auto">
          <a:xfrm>
            <a:off x="1258888" y="5661025"/>
            <a:ext cx="78089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cs typeface="Arial" charset="0"/>
              </a:rPr>
              <a:t>2.</a:t>
            </a:r>
            <a:r>
              <a:rPr lang="ru-RU" sz="2000" b="1">
                <a:cs typeface="Arial" charset="0"/>
              </a:rPr>
              <a:t> МО: портрет выпускника (+ технологии и содержание)</a:t>
            </a:r>
          </a:p>
        </p:txBody>
      </p:sp>
      <p:sp>
        <p:nvSpPr>
          <p:cNvPr id="37905" name="Text Box 49"/>
          <p:cNvSpPr txBox="1">
            <a:spLocks noChangeArrowheads="1"/>
          </p:cNvSpPr>
          <p:nvPr/>
        </p:nvSpPr>
        <p:spPr bwMode="auto">
          <a:xfrm>
            <a:off x="2195513" y="4868863"/>
            <a:ext cx="5072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cs typeface="Arial" charset="0"/>
              </a:rPr>
              <a:t>3.</a:t>
            </a:r>
            <a:r>
              <a:rPr lang="ru-RU" sz="2000" b="1">
                <a:cs typeface="Arial" charset="0"/>
              </a:rPr>
              <a:t> Открытые уроки в 4-м кл. + МО</a:t>
            </a:r>
          </a:p>
        </p:txBody>
      </p:sp>
      <p:sp>
        <p:nvSpPr>
          <p:cNvPr id="37906" name="Text Box 49"/>
          <p:cNvSpPr txBox="1">
            <a:spLocks noChangeArrowheads="1"/>
          </p:cNvSpPr>
          <p:nvPr/>
        </p:nvSpPr>
        <p:spPr bwMode="auto">
          <a:xfrm>
            <a:off x="3276600" y="3933825"/>
            <a:ext cx="49672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cs typeface="Arial" charset="0"/>
              </a:rPr>
              <a:t>4.</a:t>
            </a:r>
            <a:r>
              <a:rPr lang="ru-RU" sz="2000" b="1">
                <a:cs typeface="Arial" charset="0"/>
              </a:rPr>
              <a:t> Совместные уроки в 4-м кл. + МО</a:t>
            </a:r>
          </a:p>
        </p:txBody>
      </p:sp>
      <p:sp>
        <p:nvSpPr>
          <p:cNvPr id="37907" name="Text Box 49"/>
          <p:cNvSpPr txBox="1">
            <a:spLocks noChangeArrowheads="1"/>
          </p:cNvSpPr>
          <p:nvPr/>
        </p:nvSpPr>
        <p:spPr bwMode="auto">
          <a:xfrm>
            <a:off x="4643438" y="3068638"/>
            <a:ext cx="44656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cs typeface="Arial" charset="0"/>
              </a:rPr>
              <a:t>5.</a:t>
            </a:r>
            <a:r>
              <a:rPr lang="ru-RU" sz="2000" b="1">
                <a:cs typeface="Arial" charset="0"/>
              </a:rPr>
              <a:t> Диагностика + род.собрание</a:t>
            </a:r>
          </a:p>
        </p:txBody>
      </p:sp>
      <p:sp>
        <p:nvSpPr>
          <p:cNvPr id="37908" name="Text Box 49"/>
          <p:cNvSpPr txBox="1">
            <a:spLocks noChangeArrowheads="1"/>
          </p:cNvSpPr>
          <p:nvPr/>
        </p:nvSpPr>
        <p:spPr bwMode="auto">
          <a:xfrm>
            <a:off x="5580063" y="2205038"/>
            <a:ext cx="3168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cs typeface="Arial" charset="0"/>
              </a:rPr>
              <a:t>6.</a:t>
            </a:r>
            <a:r>
              <a:rPr lang="ru-RU" sz="2000" b="1">
                <a:cs typeface="Arial" charset="0"/>
              </a:rPr>
              <a:t> Уроки в 5-м кл. + МО</a:t>
            </a:r>
          </a:p>
        </p:txBody>
      </p:sp>
      <p:sp>
        <p:nvSpPr>
          <p:cNvPr id="37909" name="Text Box 49"/>
          <p:cNvSpPr txBox="1">
            <a:spLocks noChangeArrowheads="1"/>
          </p:cNvSpPr>
          <p:nvPr/>
        </p:nvSpPr>
        <p:spPr bwMode="auto">
          <a:xfrm>
            <a:off x="6732588" y="1484313"/>
            <a:ext cx="24114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cs typeface="Arial" charset="0"/>
              </a:rPr>
              <a:t>7.</a:t>
            </a:r>
            <a:r>
              <a:rPr lang="ru-RU" sz="2000" b="1">
                <a:cs typeface="Arial" charset="0"/>
              </a:rPr>
              <a:t> МО: адаптация</a:t>
            </a:r>
          </a:p>
        </p:txBody>
      </p:sp>
      <p:sp>
        <p:nvSpPr>
          <p:cNvPr id="37910" name="Text Box 49"/>
          <p:cNvSpPr txBox="1">
            <a:spLocks noChangeArrowheads="1"/>
          </p:cNvSpPr>
          <p:nvPr/>
        </p:nvSpPr>
        <p:spPr bwMode="auto">
          <a:xfrm>
            <a:off x="7740650" y="765175"/>
            <a:ext cx="16875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cs typeface="Arial" charset="0"/>
              </a:rPr>
              <a:t>8.</a:t>
            </a:r>
            <a:r>
              <a:rPr lang="ru-RU" sz="2000" b="1">
                <a:cs typeface="Arial" charset="0"/>
              </a:rPr>
              <a:t> Эффект</a:t>
            </a:r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auto">
          <a:xfrm>
            <a:off x="1258888" y="4397375"/>
            <a:ext cx="646112" cy="760413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88900" y="4868863"/>
            <a:ext cx="87788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5650" y="4868863"/>
            <a:ext cx="4572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2495550"/>
            <a:ext cx="13874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14675" y="2405063"/>
            <a:ext cx="422275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16238" y="3468688"/>
            <a:ext cx="376237" cy="139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34025" y="965200"/>
            <a:ext cx="1198563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27763" y="908050"/>
            <a:ext cx="35083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43438" y="1811338"/>
            <a:ext cx="890587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019925" y="620713"/>
            <a:ext cx="398463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20254121" flipH="1">
            <a:off x="7481888" y="406400"/>
            <a:ext cx="336550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922" name="TextBox 1"/>
          <p:cNvSpPr txBox="1">
            <a:spLocks noChangeArrowheads="1"/>
          </p:cNvSpPr>
          <p:nvPr/>
        </p:nvSpPr>
        <p:spPr bwMode="auto">
          <a:xfrm>
            <a:off x="4191000" y="268288"/>
            <a:ext cx="22113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solidFill>
                  <a:srgbClr val="FF0000"/>
                </a:solidFill>
              </a:rPr>
              <a:t>Практикум по УУД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ru-RU" sz="3000" b="1" smtClean="0">
                <a:solidFill>
                  <a:schemeClr val="tx1"/>
                </a:solidFill>
              </a:rPr>
              <a:t>Традиционный урок даст новый результат?</a:t>
            </a:r>
            <a:r>
              <a:rPr lang="ru-RU" sz="3200" b="1" smtClean="0">
                <a:solidFill>
                  <a:srgbClr val="FF0000"/>
                </a:solidFill>
              </a:rPr>
              <a:t/>
            </a:r>
            <a:br>
              <a:rPr lang="ru-RU" sz="3200" b="1" smtClean="0">
                <a:solidFill>
                  <a:srgbClr val="FF0000"/>
                </a:solidFill>
              </a:rPr>
            </a:br>
            <a:endParaRPr lang="ru-RU" sz="3200" smtClean="0">
              <a:solidFill>
                <a:srgbClr val="0000FF"/>
              </a:solidFill>
            </a:endParaRPr>
          </a:p>
        </p:txBody>
      </p:sp>
      <p:sp>
        <p:nvSpPr>
          <p:cNvPr id="39938" name="TextBox 2"/>
          <p:cNvSpPr txBox="1">
            <a:spLocks noChangeArrowheads="1"/>
          </p:cNvSpPr>
          <p:nvPr/>
        </p:nvSpPr>
        <p:spPr bwMode="auto">
          <a:xfrm>
            <a:off x="152400" y="1676400"/>
            <a:ext cx="8839200" cy="2586038"/>
          </a:xfrm>
          <a:prstGeom prst="rect">
            <a:avLst/>
          </a:prstGeom>
          <a:solidFill>
            <a:srgbClr val="FFCC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СТРУКТУРА урока «Изучение НОВОЙ ТЕМЫ»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2133600"/>
            <a:ext cx="2817813" cy="17494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1.</a:t>
            </a:r>
            <a:r>
              <a:rPr lang="ru-RU" i="1"/>
              <a:t>Учитель</a:t>
            </a:r>
            <a:r>
              <a:rPr lang="ru-RU"/>
              <a:t> проверяет Д/з. </a:t>
            </a:r>
            <a:r>
              <a:rPr lang="ru-RU" i="1"/>
              <a:t>Ученики</a:t>
            </a:r>
            <a:r>
              <a:rPr lang="ru-RU"/>
              <a:t> </a:t>
            </a:r>
            <a:r>
              <a:rPr lang="ru-RU" b="1"/>
              <a:t>пересказывают </a:t>
            </a:r>
            <a:r>
              <a:rPr lang="ru-RU"/>
              <a:t>части параграфа, выполняют задания, чаще </a:t>
            </a:r>
            <a:r>
              <a:rPr lang="ru-RU" b="1"/>
              <a:t>репродуктивные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257800" y="2133600"/>
            <a:ext cx="1978025" cy="1754188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3.</a:t>
            </a:r>
            <a:r>
              <a:rPr lang="ru-RU" i="1"/>
              <a:t>Учитель</a:t>
            </a:r>
            <a:r>
              <a:rPr lang="ru-RU"/>
              <a:t> </a:t>
            </a:r>
            <a:r>
              <a:rPr lang="ru-RU" b="1"/>
              <a:t>объясняет </a:t>
            </a:r>
            <a:r>
              <a:rPr lang="ru-RU"/>
              <a:t>ученикам новую тему. Ученики слушают и записывают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380288" y="2154238"/>
            <a:ext cx="1611312" cy="17494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4.</a:t>
            </a:r>
            <a:r>
              <a:rPr lang="ru-RU" i="1"/>
              <a:t>Ученики </a:t>
            </a:r>
            <a:r>
              <a:rPr lang="ru-RU"/>
              <a:t> </a:t>
            </a:r>
            <a:r>
              <a:rPr lang="ru-RU" b="1"/>
              <a:t>повторяют, </a:t>
            </a:r>
            <a:r>
              <a:rPr lang="ru-RU"/>
              <a:t> как поняли  тему; задания по аналогии</a:t>
            </a:r>
          </a:p>
        </p:txBody>
      </p:sp>
      <p:sp>
        <p:nvSpPr>
          <p:cNvPr id="39942" name="TextBox 16"/>
          <p:cNvSpPr txBox="1">
            <a:spLocks noChangeArrowheads="1"/>
          </p:cNvSpPr>
          <p:nvPr/>
        </p:nvSpPr>
        <p:spPr bwMode="auto">
          <a:xfrm>
            <a:off x="152400" y="4419600"/>
            <a:ext cx="4267200" cy="2308225"/>
          </a:xfrm>
          <a:prstGeom prst="rect">
            <a:avLst/>
          </a:prstGeom>
          <a:solidFill>
            <a:srgbClr val="FFCC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Контроль и ОЦЕНИВАНИЕ 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39943" name="TextBox 17"/>
          <p:cNvSpPr txBox="1">
            <a:spLocks noChangeArrowheads="1"/>
          </p:cNvSpPr>
          <p:nvPr/>
        </p:nvSpPr>
        <p:spPr bwMode="auto">
          <a:xfrm>
            <a:off x="4572000" y="4425950"/>
            <a:ext cx="4398963" cy="2308225"/>
          </a:xfrm>
          <a:prstGeom prst="rect">
            <a:avLst/>
          </a:prstGeom>
          <a:solidFill>
            <a:srgbClr val="FFCC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Использование ТЕКСТА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7543800" y="3868738"/>
            <a:ext cx="206375" cy="29686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3348038" y="4165600"/>
            <a:ext cx="4195762" cy="412750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04800" y="4710113"/>
            <a:ext cx="3886200" cy="20320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1. </a:t>
            </a:r>
            <a:r>
              <a:rPr lang="ru-RU" b="1"/>
              <a:t>Учитель объявляет </a:t>
            </a:r>
            <a:r>
              <a:rPr lang="ru-RU"/>
              <a:t>отметки за пересказ и (или) задания. </a:t>
            </a:r>
          </a:p>
          <a:p>
            <a:r>
              <a:rPr lang="ru-RU" b="1">
                <a:solidFill>
                  <a:srgbClr val="0000FF"/>
                </a:solidFill>
              </a:rPr>
              <a:t>2.</a:t>
            </a:r>
            <a:r>
              <a:rPr lang="ru-RU"/>
              <a:t> В конце урока учитель по </a:t>
            </a:r>
            <a:r>
              <a:rPr lang="ru-RU" b="1"/>
              <a:t>совокупности работы </a:t>
            </a:r>
            <a:r>
              <a:rPr lang="ru-RU"/>
              <a:t>объявляет ученикам: «Тебе – 5, тебе – 3 и т.д.» Иногда с кратким комментарием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859338" y="4799013"/>
            <a:ext cx="4006850" cy="1474787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1. </a:t>
            </a:r>
            <a:r>
              <a:rPr lang="ru-RU" i="1"/>
              <a:t>Д/з </a:t>
            </a:r>
            <a:r>
              <a:rPr lang="ru-RU"/>
              <a:t>– прочитать изученный параграф для подготовки пересказа, ответа на вопросы </a:t>
            </a:r>
          </a:p>
          <a:p>
            <a:r>
              <a:rPr lang="ru-RU" b="1">
                <a:solidFill>
                  <a:srgbClr val="0000FF"/>
                </a:solidFill>
              </a:rPr>
              <a:t>2.</a:t>
            </a:r>
            <a:r>
              <a:rPr lang="ru-RU"/>
              <a:t> </a:t>
            </a:r>
            <a:r>
              <a:rPr lang="ru-RU" i="1"/>
              <a:t>Иногда</a:t>
            </a:r>
            <a:r>
              <a:rPr lang="ru-RU"/>
              <a:t> отдельные тексты читаются в классе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2428875" y="3714750"/>
            <a:ext cx="209550" cy="67310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8123238" y="3632200"/>
            <a:ext cx="409575" cy="116681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50" name="Picture 1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8775" y="2043113"/>
            <a:ext cx="2033588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989263" y="2114550"/>
            <a:ext cx="2192337" cy="17494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2.</a:t>
            </a:r>
            <a:r>
              <a:rPr lang="ru-RU" i="1"/>
              <a:t>Учитель</a:t>
            </a:r>
            <a:r>
              <a:rPr lang="ru-RU"/>
              <a:t> </a:t>
            </a:r>
            <a:r>
              <a:rPr lang="ru-RU" b="1"/>
              <a:t>объявляет</a:t>
            </a:r>
            <a:r>
              <a:rPr lang="ru-RU"/>
              <a:t> новую тему. Иногда –  план урока, редко – формулирует цель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858000" y="390525"/>
            <a:ext cx="25908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FF0000"/>
                </a:solidFill>
              </a:rPr>
              <a:t>Оценивать свои и чужие поступки, стремиться к созидательной деятельности </a:t>
            </a: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2438400" y="446088"/>
            <a:ext cx="2057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FF"/>
                </a:solidFill>
              </a:rPr>
              <a:t>Добывать, преобразовывать и представлять информацию</a:t>
            </a:r>
            <a:r>
              <a:rPr lang="ru-RU" sz="16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4419600" y="446088"/>
            <a:ext cx="2819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9900"/>
                </a:solidFill>
              </a:rPr>
              <a:t>Доносить свою позицию, понимать других, договариваться,  делать что-то сообща</a:t>
            </a:r>
            <a:endParaRPr lang="ru-RU" sz="1600" b="1">
              <a:solidFill>
                <a:srgbClr val="FF0000"/>
              </a:solidFill>
            </a:endParaRP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-76200" y="381000"/>
            <a:ext cx="2428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FF9900"/>
                </a:solidFill>
              </a:rPr>
              <a:t>Организовывать свои дела: ставить цель, планировать, получать и оценивать результат 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52400" y="573088"/>
            <a:ext cx="1905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28600" y="762000"/>
            <a:ext cx="1905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28600" y="1066800"/>
            <a:ext cx="1905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6200" y="1524000"/>
            <a:ext cx="10287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438400" y="838200"/>
            <a:ext cx="1905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898775" y="609600"/>
            <a:ext cx="11398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572000" y="609600"/>
            <a:ext cx="22907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876800" y="1143000"/>
            <a:ext cx="1905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572000" y="1371600"/>
            <a:ext cx="2362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162800" y="609600"/>
            <a:ext cx="1905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239000" y="838200"/>
            <a:ext cx="1905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315200" y="1066800"/>
            <a:ext cx="1905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9" grpId="0" animBg="1"/>
      <p:bldP spid="20" grpId="0" animBg="1"/>
      <p:bldP spid="11" grpId="0" animBg="1"/>
      <p:bldP spid="18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446088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</a:rPr>
              <a:t>Урок по комплексу технологий «Школы 2100»</a:t>
            </a:r>
            <a:endParaRPr lang="ru-RU" sz="2800" smtClean="0">
              <a:solidFill>
                <a:schemeClr val="tx1"/>
              </a:solidFill>
            </a:endParaRPr>
          </a:p>
        </p:txBody>
      </p:sp>
      <p:sp>
        <p:nvSpPr>
          <p:cNvPr id="41986" name="TextBox 2"/>
          <p:cNvSpPr txBox="1">
            <a:spLocks noChangeArrowheads="1"/>
          </p:cNvSpPr>
          <p:nvPr/>
        </p:nvSpPr>
        <p:spPr bwMode="auto">
          <a:xfrm>
            <a:off x="152400" y="1676400"/>
            <a:ext cx="8839200" cy="2586038"/>
          </a:xfrm>
          <a:prstGeom prst="rect">
            <a:avLst/>
          </a:prstGeom>
          <a:solidFill>
            <a:srgbClr val="FFCC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технология ПРОБЛЕМНОГО ДИАЛОГА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04800" y="2114550"/>
            <a:ext cx="2286000" cy="20320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1.</a:t>
            </a:r>
            <a:r>
              <a:rPr lang="ru-RU" i="1"/>
              <a:t>Учитель</a:t>
            </a:r>
            <a:r>
              <a:rPr lang="ru-RU"/>
              <a:t> создает проблемную ситуацию, а </a:t>
            </a:r>
            <a:r>
              <a:rPr lang="ru-RU" i="1"/>
              <a:t>ученики </a:t>
            </a:r>
            <a:r>
              <a:rPr lang="ru-RU"/>
              <a:t>формулируют </a:t>
            </a:r>
            <a:r>
              <a:rPr lang="ru-RU" b="1"/>
              <a:t>проблему (цель) </a:t>
            </a:r>
            <a:r>
              <a:rPr lang="ru-RU"/>
              <a:t>урока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257800" y="2133600"/>
            <a:ext cx="2160588" cy="20320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3.</a:t>
            </a:r>
            <a:r>
              <a:rPr lang="ru-RU" i="1"/>
              <a:t>Учитель</a:t>
            </a:r>
            <a:r>
              <a:rPr lang="ru-RU"/>
              <a:t> предлагает ученикам диалог, задания. Ученики </a:t>
            </a:r>
            <a:r>
              <a:rPr lang="ru-RU" b="1"/>
              <a:t>открывают новые знания</a:t>
            </a:r>
            <a:r>
              <a:rPr lang="ru-RU"/>
              <a:t>, находят решение.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391400" y="2154238"/>
            <a:ext cx="1752600" cy="2024062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4.</a:t>
            </a:r>
            <a:r>
              <a:rPr lang="ru-RU" i="1"/>
              <a:t>Ученики </a:t>
            </a:r>
            <a:r>
              <a:rPr lang="ru-RU"/>
              <a:t> </a:t>
            </a:r>
            <a:r>
              <a:rPr lang="ru-RU" b="1"/>
              <a:t>применяют</a:t>
            </a:r>
            <a:r>
              <a:rPr lang="ru-RU"/>
              <a:t> новые знания в задачах применения</a:t>
            </a:r>
          </a:p>
          <a:p>
            <a:endParaRPr lang="ru-RU"/>
          </a:p>
          <a:p>
            <a:endParaRPr lang="ru-RU"/>
          </a:p>
        </p:txBody>
      </p:sp>
      <p:sp>
        <p:nvSpPr>
          <p:cNvPr id="41990" name="TextBox 16"/>
          <p:cNvSpPr txBox="1">
            <a:spLocks noChangeArrowheads="1"/>
          </p:cNvSpPr>
          <p:nvPr/>
        </p:nvSpPr>
        <p:spPr bwMode="auto">
          <a:xfrm>
            <a:off x="152400" y="4419600"/>
            <a:ext cx="4267200" cy="2308225"/>
          </a:xfrm>
          <a:prstGeom prst="rect">
            <a:avLst/>
          </a:prstGeom>
          <a:solidFill>
            <a:srgbClr val="FFCC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техн. ОЦЕНИВАНИЯ УСПЕХОВ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41991" name="TextBox 17"/>
          <p:cNvSpPr txBox="1">
            <a:spLocks noChangeArrowheads="1"/>
          </p:cNvSpPr>
          <p:nvPr/>
        </p:nvSpPr>
        <p:spPr bwMode="auto">
          <a:xfrm>
            <a:off x="4572000" y="4425950"/>
            <a:ext cx="4398963" cy="2308225"/>
          </a:xfrm>
          <a:prstGeom prst="rect">
            <a:avLst/>
          </a:prstGeom>
          <a:solidFill>
            <a:srgbClr val="FFCC99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техн. ПРОДУКТИВНОГО ЧТЕНИЯ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7418388" y="3890963"/>
            <a:ext cx="127000" cy="371475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181600" y="3752850"/>
            <a:ext cx="228600" cy="82550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3962400" y="4262438"/>
            <a:ext cx="3519488" cy="188912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9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5638" y="4800600"/>
            <a:ext cx="1063625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4799013"/>
            <a:ext cx="2454275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50825" y="4724400"/>
            <a:ext cx="4114800" cy="2032000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dirty="0">
                <a:latin typeface="Arial" pitchFamily="34" charset="0"/>
                <a:cs typeface="Arial" pitchFamily="34" charset="0"/>
              </a:rPr>
              <a:t>Оцениваем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решение конкретных задач </a:t>
            </a:r>
            <a:r>
              <a:rPr lang="ru-RU" dirty="0">
                <a:latin typeface="Arial" pitchFamily="34" charset="0"/>
                <a:cs typeface="Arial" pitchFamily="34" charset="0"/>
              </a:rPr>
              <a:t>(заданий)</a:t>
            </a:r>
          </a:p>
          <a:p>
            <a:pPr>
              <a:defRPr/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Ученик сам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оценивает</a:t>
            </a:r>
            <a:r>
              <a:rPr lang="ru-RU" dirty="0">
                <a:latin typeface="Arial" pitchFamily="34" charset="0"/>
                <a:cs typeface="Arial" pitchFamily="34" charset="0"/>
              </a:rPr>
              <a:t> себя: 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Какая была цель? Справился? Правильно? Сам?  Отметка? </a:t>
            </a:r>
          </a:p>
          <a:p>
            <a:pPr>
              <a:defRPr/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3-7.</a:t>
            </a:r>
            <a:r>
              <a:rPr lang="ru-RU" dirty="0">
                <a:latin typeface="Arial" pitchFamily="34" charset="0"/>
                <a:cs typeface="Arial" pitchFamily="34" charset="0"/>
              </a:rPr>
              <a:t> Каждое задание по таблицам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умений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уровням</a:t>
            </a:r>
            <a:r>
              <a:rPr lang="ru-RU" dirty="0">
                <a:latin typeface="Arial" pitchFamily="34" charset="0"/>
                <a:cs typeface="Arial" pitchFamily="34" charset="0"/>
              </a:rPr>
              <a:t> успешности и пр.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495800" y="4799013"/>
            <a:ext cx="4648200" cy="17494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1. </a:t>
            </a:r>
            <a:r>
              <a:rPr lang="ru-RU" i="1"/>
              <a:t>До чтения </a:t>
            </a:r>
            <a:r>
              <a:rPr lang="ru-RU" b="1">
                <a:solidFill>
                  <a:srgbClr val="0000FF"/>
                </a:solidFill>
              </a:rPr>
              <a:t>– </a:t>
            </a:r>
            <a:r>
              <a:rPr lang="ru-RU"/>
              <a:t>предполагаем о чем? </a:t>
            </a:r>
          </a:p>
          <a:p>
            <a:r>
              <a:rPr lang="ru-RU" b="1">
                <a:solidFill>
                  <a:srgbClr val="0000FF"/>
                </a:solidFill>
              </a:rPr>
              <a:t>2.</a:t>
            </a:r>
            <a:r>
              <a:rPr lang="ru-RU"/>
              <a:t> </a:t>
            </a:r>
            <a:r>
              <a:rPr lang="ru-RU" i="1"/>
              <a:t>Во время чтения </a:t>
            </a:r>
            <a:r>
              <a:rPr lang="ru-RU"/>
              <a:t>– </a:t>
            </a:r>
            <a:r>
              <a:rPr lang="ru-RU" b="1"/>
              <a:t>задаем вопросы</a:t>
            </a:r>
            <a:r>
              <a:rPr lang="ru-RU"/>
              <a:t> к тексту, </a:t>
            </a:r>
            <a:r>
              <a:rPr lang="ru-RU" b="1"/>
              <a:t>ищем</a:t>
            </a:r>
            <a:r>
              <a:rPr lang="ru-RU"/>
              <a:t> </a:t>
            </a:r>
            <a:r>
              <a:rPr lang="ru-RU" b="1"/>
              <a:t>ответы</a:t>
            </a:r>
            <a:r>
              <a:rPr lang="ru-RU"/>
              <a:t> в нем, проникаем в смысл, подтексты.</a:t>
            </a:r>
          </a:p>
          <a:p>
            <a:r>
              <a:rPr lang="ru-RU" b="1">
                <a:solidFill>
                  <a:srgbClr val="0000FF"/>
                </a:solidFill>
              </a:rPr>
              <a:t>3. </a:t>
            </a:r>
            <a:r>
              <a:rPr lang="ru-RU" i="1"/>
              <a:t>После чтения</a:t>
            </a:r>
            <a:r>
              <a:rPr lang="ru-RU"/>
              <a:t> – преобразуем и </a:t>
            </a:r>
            <a:r>
              <a:rPr lang="ru-RU" b="1"/>
              <a:t>самостоятельно трактуем</a:t>
            </a:r>
            <a:r>
              <a:rPr lang="ru-RU"/>
              <a:t> информацию</a:t>
            </a:r>
            <a:endParaRPr lang="ru-RU" b="1"/>
          </a:p>
        </p:txBody>
      </p:sp>
      <p:pic>
        <p:nvPicPr>
          <p:cNvPr id="4199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7813" y="2057400"/>
            <a:ext cx="236378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90800" y="2114550"/>
            <a:ext cx="2590800" cy="20240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2.</a:t>
            </a:r>
            <a:r>
              <a:rPr lang="ru-RU" i="1"/>
              <a:t>Учитель</a:t>
            </a:r>
            <a:r>
              <a:rPr lang="ru-RU"/>
              <a:t> и </a:t>
            </a:r>
            <a:r>
              <a:rPr lang="ru-RU" i="1"/>
              <a:t>ученики </a:t>
            </a:r>
            <a:r>
              <a:rPr lang="ru-RU" b="1"/>
              <a:t>вспоминают</a:t>
            </a:r>
            <a:r>
              <a:rPr lang="ru-RU"/>
              <a:t> то, что уже известно по проблеме и </a:t>
            </a:r>
            <a:r>
              <a:rPr lang="ru-RU" b="1"/>
              <a:t>определяют пути </a:t>
            </a:r>
            <a:r>
              <a:rPr lang="ru-RU"/>
              <a:t>решения, поиска нового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057400" y="2968625"/>
            <a:ext cx="762000" cy="1457325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124200" y="3354388"/>
            <a:ext cx="2286000" cy="107156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6858000" y="390525"/>
            <a:ext cx="25908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FF0000"/>
                </a:solidFill>
              </a:rPr>
              <a:t>Оценивать свои и чужие поступки, стремиться к созидательной деятельности </a:t>
            </a: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2438400" y="446088"/>
            <a:ext cx="20574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FF"/>
                </a:solidFill>
              </a:rPr>
              <a:t>Добывать, преобразовывать и представлять информацию</a:t>
            </a:r>
            <a:r>
              <a:rPr lang="ru-RU" sz="16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4419600" y="446088"/>
            <a:ext cx="2667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9900"/>
                </a:solidFill>
              </a:rPr>
              <a:t>Доносить свою позицию, понимать других, договариваться,  делать что-то сообща</a:t>
            </a:r>
            <a:endParaRPr lang="ru-RU" sz="1600" b="1">
              <a:solidFill>
                <a:srgbClr val="FF0000"/>
              </a:solidFill>
            </a:endParaRP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-76200" y="381000"/>
            <a:ext cx="2428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FF9900"/>
                </a:solidFill>
              </a:rPr>
              <a:t>Организовывать свои дела: ставить цель, планировать, получать и оценивать результат </a:t>
            </a:r>
          </a:p>
        </p:txBody>
      </p:sp>
      <p:sp>
        <p:nvSpPr>
          <p:cNvPr id="34" name="Овал 33"/>
          <p:cNvSpPr/>
          <p:nvPr/>
        </p:nvSpPr>
        <p:spPr>
          <a:xfrm>
            <a:off x="250825" y="3213100"/>
            <a:ext cx="2206625" cy="647700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2667000" y="3213100"/>
            <a:ext cx="2265363" cy="825500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03225" y="4800600"/>
            <a:ext cx="2414588" cy="143668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211763" y="2990850"/>
            <a:ext cx="2206625" cy="900113"/>
          </a:xfrm>
          <a:prstGeom prst="ellipse">
            <a:avLst/>
          </a:prstGeom>
          <a:noFill/>
          <a:ln w="57150">
            <a:solidFill>
              <a:srgbClr val="2B0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148263" y="5645150"/>
            <a:ext cx="3327400" cy="376238"/>
          </a:xfrm>
          <a:prstGeom prst="ellipse">
            <a:avLst/>
          </a:prstGeom>
          <a:noFill/>
          <a:ln w="57150">
            <a:solidFill>
              <a:srgbClr val="2B0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477000" y="5927725"/>
            <a:ext cx="1998663" cy="647700"/>
          </a:xfrm>
          <a:prstGeom prst="ellipse">
            <a:avLst/>
          </a:prstGeom>
          <a:noFill/>
          <a:ln w="57150">
            <a:solidFill>
              <a:srgbClr val="2B0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295900" y="2573338"/>
            <a:ext cx="2057400" cy="417512"/>
          </a:xfrm>
          <a:prstGeom prst="ellipse">
            <a:avLst/>
          </a:prstGeom>
          <a:noFill/>
          <a:ln w="5715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4648200" y="5172075"/>
            <a:ext cx="3998913" cy="541338"/>
          </a:xfrm>
          <a:prstGeom prst="ellipse">
            <a:avLst/>
          </a:prstGeom>
          <a:noFill/>
          <a:ln w="5715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7545388" y="2420938"/>
            <a:ext cx="1328737" cy="1276350"/>
          </a:xfrm>
          <a:prstGeom prst="ellipse">
            <a:avLst/>
          </a:prstGeom>
          <a:noFill/>
          <a:ln w="57150">
            <a:solidFill>
              <a:srgbClr val="2B0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648200" y="6172200"/>
            <a:ext cx="2743200" cy="41751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1138238" y="5300663"/>
            <a:ext cx="2690812" cy="9255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5367338" y="3752850"/>
            <a:ext cx="1941512" cy="417513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725738" y="2349500"/>
            <a:ext cx="2352675" cy="641350"/>
          </a:xfrm>
          <a:prstGeom prst="ellipse">
            <a:avLst/>
          </a:prstGeom>
          <a:noFill/>
          <a:ln w="57150">
            <a:solidFill>
              <a:srgbClr val="2B0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536575" y="5573713"/>
            <a:ext cx="3425825" cy="663575"/>
          </a:xfrm>
          <a:prstGeom prst="ellipse">
            <a:avLst/>
          </a:prstGeom>
          <a:noFill/>
          <a:ln w="5715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2021" name="Picture 6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58200" y="4495800"/>
            <a:ext cx="4889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22" name="Rectangle 63"/>
          <p:cNvSpPr>
            <a:spLocks noChangeArrowheads="1"/>
          </p:cNvSpPr>
          <p:nvPr/>
        </p:nvSpPr>
        <p:spPr bwMode="auto">
          <a:xfrm>
            <a:off x="8380413" y="1757363"/>
            <a:ext cx="533400" cy="498475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600" b="1">
                <a:cs typeface="Times New Roman" pitchFamily="18" charset="0"/>
              </a:rPr>
              <a:t>?!</a:t>
            </a:r>
            <a:r>
              <a:rPr lang="ru-RU" sz="2600"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42023" name="Rectangle 64"/>
          <p:cNvSpPr>
            <a:spLocks noChangeArrowheads="1"/>
          </p:cNvSpPr>
          <p:nvPr/>
        </p:nvSpPr>
        <p:spPr bwMode="auto">
          <a:xfrm>
            <a:off x="3821113" y="4297363"/>
            <a:ext cx="5984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3200" b="1">
                <a:cs typeface="Times New Roman" pitchFamily="18" charset="0"/>
              </a:rPr>
              <a:t>☺</a:t>
            </a:r>
            <a:endParaRPr lang="ru-RU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9" grpId="0" animBg="1"/>
      <p:bldP spid="20" grpId="0" animBg="1"/>
      <p:bldP spid="11" grpId="0" animBg="1"/>
      <p:bldP spid="21" grpId="0"/>
      <p:bldP spid="22" grpId="0"/>
      <p:bldP spid="24" grpId="0"/>
      <p:bldP spid="25" grpId="0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gradFill rotWithShape="1">
            <a:gsLst>
              <a:gs pos="0">
                <a:srgbClr val="00CC00">
                  <a:alpha val="20000"/>
                </a:srgbClr>
              </a:gs>
              <a:gs pos="100000">
                <a:srgbClr val="00CC00">
                  <a:gamma/>
                  <a:shade val="46275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ru-RU" sz="5200" b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План действий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487363"/>
          </a:xfrm>
        </p:spPr>
        <p:txBody>
          <a:bodyPr/>
          <a:lstStyle/>
          <a:p>
            <a:r>
              <a:rPr lang="ru-RU" sz="4000" b="1" smtClean="0">
                <a:solidFill>
                  <a:srgbClr val="0000FF"/>
                </a:solidFill>
              </a:rPr>
              <a:t>Процедура внедрения технологии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133600" y="3657600"/>
            <a:ext cx="266700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/>
              <a:t>2) Проведение уроков с использованием технологии (ее элемента)</a:t>
            </a:r>
            <a:endParaRPr lang="ru-RU" sz="2200"/>
          </a:p>
        </p:txBody>
      </p:sp>
      <p:sp>
        <p:nvSpPr>
          <p:cNvPr id="45059" name="Прямоугольник 3"/>
          <p:cNvSpPr>
            <a:spLocks noChangeArrowheads="1"/>
          </p:cNvSpPr>
          <p:nvPr/>
        </p:nvSpPr>
        <p:spPr bwMode="auto">
          <a:xfrm>
            <a:off x="76200" y="3625850"/>
            <a:ext cx="20574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/>
              <a:t>1) Вводный семинар по внедряемой технологии</a:t>
            </a:r>
            <a:endParaRPr lang="ru-RU" sz="220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800600" y="3624263"/>
            <a:ext cx="2209800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/>
              <a:t>3) Открытые уроки для коллег по метод. </a:t>
            </a:r>
          </a:p>
          <a:p>
            <a:r>
              <a:rPr lang="ru-RU" sz="2200" b="1"/>
              <a:t>объединению </a:t>
            </a:r>
            <a:endParaRPr lang="ru-RU" sz="220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086600" y="3581400"/>
            <a:ext cx="190500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/>
              <a:t>4) Итоговый семинар по внедрению данной технологии</a:t>
            </a:r>
            <a:endParaRPr lang="ru-RU" sz="2200"/>
          </a:p>
        </p:txBody>
      </p:sp>
      <p:sp>
        <p:nvSpPr>
          <p:cNvPr id="7" name="Овал 6"/>
          <p:cNvSpPr/>
          <p:nvPr/>
        </p:nvSpPr>
        <p:spPr>
          <a:xfrm>
            <a:off x="685800" y="3119438"/>
            <a:ext cx="4191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476500" y="3119438"/>
            <a:ext cx="4191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781300" y="3119438"/>
            <a:ext cx="4191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86100" y="3119438"/>
            <a:ext cx="4191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219700" y="3119438"/>
            <a:ext cx="4191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524500" y="3119438"/>
            <a:ext cx="4191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581900" y="3119438"/>
            <a:ext cx="4191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943600" y="3348038"/>
            <a:ext cx="16383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505200" y="3309938"/>
            <a:ext cx="17145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104900" y="3322638"/>
            <a:ext cx="13716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Выгнутая вниз стрелка 26"/>
          <p:cNvSpPr/>
          <p:nvPr/>
        </p:nvSpPr>
        <p:spPr>
          <a:xfrm flipH="1">
            <a:off x="895350" y="5562600"/>
            <a:ext cx="6991350" cy="838200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295400"/>
            <a:ext cx="1762125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82700"/>
            <a:ext cx="947738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00" y="1225550"/>
            <a:ext cx="50482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54750" y="1274763"/>
            <a:ext cx="496888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0" y="1295400"/>
            <a:ext cx="525463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363663"/>
            <a:ext cx="1676400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4538" y="1285875"/>
            <a:ext cx="947737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8938" y="1230313"/>
            <a:ext cx="50482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18538" y="1300163"/>
            <a:ext cx="525462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63588" y="2286000"/>
            <a:ext cx="7632700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b="1" dirty="0"/>
              <a:t>Территориальная методическая сеть</a:t>
            </a:r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r>
              <a:rPr lang="ru-RU" sz="2200" b="1" dirty="0"/>
              <a:t>  </a:t>
            </a:r>
            <a:endParaRPr lang="ru-RU" sz="2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1188" y="2133600"/>
            <a:ext cx="7632700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b="1" dirty="0"/>
              <a:t>Территориальная методическая сеть</a:t>
            </a:r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endParaRPr lang="ru-RU" sz="2200" b="1" dirty="0"/>
          </a:p>
          <a:p>
            <a:pPr>
              <a:defRPr/>
            </a:pPr>
            <a:r>
              <a:rPr lang="ru-RU" sz="2200" b="1" dirty="0"/>
              <a:t>  </a:t>
            </a:r>
            <a:endParaRPr lang="ru-RU" sz="2200" b="1" dirty="0"/>
          </a:p>
        </p:txBody>
      </p:sp>
      <p:sp>
        <p:nvSpPr>
          <p:cNvPr id="4710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r>
              <a:rPr lang="ru-RU" sz="3600" b="1" smtClean="0">
                <a:solidFill>
                  <a:srgbClr val="0000FF"/>
                </a:solidFill>
              </a:rPr>
              <a:t>Организация работы ФИП в регионе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44538" y="2917825"/>
            <a:ext cx="2890837" cy="10160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1-2 школы – базовые (стажировочные) площадки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63588" y="692150"/>
            <a:ext cx="7985125" cy="431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200" b="1" dirty="0">
                <a:solidFill>
                  <a:prstClr val="black"/>
                </a:solidFill>
              </a:rPr>
              <a:t>УМЦ и авторский коллектив ОС «Школа 2100» (сайт)</a:t>
            </a:r>
            <a:endParaRPr lang="ru-RU" sz="2200" b="1" dirty="0"/>
          </a:p>
        </p:txBody>
      </p:sp>
      <p:sp>
        <p:nvSpPr>
          <p:cNvPr id="47110" name="Прямоугольник 12"/>
          <p:cNvSpPr>
            <a:spLocks noChangeArrowheads="1"/>
          </p:cNvSpPr>
          <p:nvPr/>
        </p:nvSpPr>
        <p:spPr bwMode="auto">
          <a:xfrm>
            <a:off x="1905000" y="1196975"/>
            <a:ext cx="7162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000000"/>
                </a:solidFill>
              </a:rPr>
              <a:t>Методисты-организаторы:</a:t>
            </a:r>
            <a:r>
              <a:rPr lang="ru-RU" sz="2000" b="1">
                <a:solidFill>
                  <a:srgbClr val="000000"/>
                </a:solidFill>
              </a:rPr>
              <a:t> Паршина С.В., Сизова Е.В.</a:t>
            </a:r>
          </a:p>
          <a:p>
            <a:pPr algn="ctr"/>
            <a:r>
              <a:rPr lang="ru-RU" sz="2000">
                <a:solidFill>
                  <a:srgbClr val="000000"/>
                </a:solidFill>
              </a:rPr>
              <a:t>Научные кураторы: </a:t>
            </a:r>
            <a:r>
              <a:rPr lang="ru-RU" sz="2000" b="1">
                <a:solidFill>
                  <a:srgbClr val="000000"/>
                </a:solidFill>
              </a:rPr>
              <a:t>Данилов Д.Д. , Козлова С.С. , Вахрушев А.А.</a:t>
            </a:r>
            <a:endParaRPr lang="ru-RU" sz="2000"/>
          </a:p>
        </p:txBody>
      </p:sp>
      <p:sp>
        <p:nvSpPr>
          <p:cNvPr id="14" name="TextBox 13"/>
          <p:cNvSpPr txBox="1"/>
          <p:nvPr/>
        </p:nvSpPr>
        <p:spPr>
          <a:xfrm>
            <a:off x="76200" y="1341438"/>
            <a:ext cx="1693863" cy="5857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Региональные структуры</a:t>
            </a:r>
            <a:endParaRPr lang="ru-RU" sz="1600" b="1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840413" y="2917825"/>
            <a:ext cx="2160587" cy="10160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4-5 школ - внедренческие площадки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752600" y="1581150"/>
            <a:ext cx="558800" cy="55245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Выгнутая вверх стрелка 22"/>
          <p:cNvSpPr/>
          <p:nvPr/>
        </p:nvSpPr>
        <p:spPr>
          <a:xfrm>
            <a:off x="3802063" y="2717800"/>
            <a:ext cx="1836737" cy="566738"/>
          </a:xfrm>
          <a:prstGeom prst="curved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верх стрелка 24"/>
          <p:cNvSpPr/>
          <p:nvPr/>
        </p:nvSpPr>
        <p:spPr>
          <a:xfrm flipH="1" flipV="1">
            <a:off x="3725863" y="3500438"/>
            <a:ext cx="1836737" cy="568325"/>
          </a:xfrm>
          <a:prstGeom prst="curved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962400" y="2781300"/>
            <a:ext cx="15128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FF"/>
                </a:solidFill>
              </a:rPr>
              <a:t>Обмен опытом, взаимо-обучение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44538" y="2555875"/>
            <a:ext cx="32559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FF"/>
                </a:solidFill>
              </a:rPr>
              <a:t>Комплекс технологий 2100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843213" y="4005263"/>
            <a:ext cx="5330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FF"/>
                </a:solidFill>
              </a:rPr>
              <a:t>Другие инновации развивающего, личностно ориентированного образования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5902325" y="1123950"/>
            <a:ext cx="0" cy="27622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ая прямоугольная выноска 28"/>
          <p:cNvSpPr>
            <a:spLocks noChangeArrowheads="1"/>
          </p:cNvSpPr>
          <p:nvPr/>
        </p:nvSpPr>
        <p:spPr bwMode="auto">
          <a:xfrm>
            <a:off x="0" y="4724400"/>
            <a:ext cx="8748713" cy="2047875"/>
          </a:xfrm>
          <a:prstGeom prst="wedgeRoundRectCallout">
            <a:avLst>
              <a:gd name="adj1" fmla="val -36208"/>
              <a:gd name="adj2" fmla="val -86435"/>
              <a:gd name="adj3" fmla="val 16667"/>
            </a:avLst>
          </a:prstGeom>
          <a:solidFill>
            <a:srgbClr val="FFFF99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000" dirty="0">
                <a:latin typeface="+mn-lt"/>
              </a:rPr>
              <a:t>Подготовка педагогов-</a:t>
            </a:r>
            <a:r>
              <a:rPr lang="ru-RU" sz="2000" dirty="0" err="1">
                <a:latin typeface="+mn-lt"/>
              </a:rPr>
              <a:t>тьюторов</a:t>
            </a:r>
            <a:r>
              <a:rPr lang="ru-RU" sz="2000" dirty="0">
                <a:latin typeface="+mn-lt"/>
              </a:rPr>
              <a:t>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000" dirty="0">
                <a:latin typeface="+mn-lt"/>
              </a:rPr>
              <a:t>Регулярное проведение: обучающих </a:t>
            </a:r>
            <a:r>
              <a:rPr lang="ru-RU" sz="2000" b="1" dirty="0">
                <a:latin typeface="+mn-lt"/>
              </a:rPr>
              <a:t>семинаров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>
                <a:latin typeface="+mn-lt"/>
              </a:rPr>
              <a:t>с </a:t>
            </a:r>
            <a:r>
              <a:rPr lang="ru-RU" sz="2000" dirty="0">
                <a:latin typeface="+mn-lt"/>
              </a:rPr>
              <a:t>открытыми уроками, </a:t>
            </a:r>
            <a:r>
              <a:rPr lang="ru-RU" sz="2000" b="1" dirty="0">
                <a:latin typeface="+mn-lt"/>
              </a:rPr>
              <a:t>мастер-классов</a:t>
            </a:r>
            <a:r>
              <a:rPr lang="ru-RU" sz="2000" dirty="0">
                <a:latin typeface="+mn-lt"/>
              </a:rPr>
              <a:t>, обучающих </a:t>
            </a:r>
            <a:r>
              <a:rPr lang="ru-RU" sz="2000" b="1" dirty="0">
                <a:latin typeface="+mn-lt"/>
              </a:rPr>
              <a:t>практикумов</a:t>
            </a:r>
            <a:r>
              <a:rPr lang="ru-RU" sz="2000" dirty="0">
                <a:latin typeface="+mn-lt"/>
              </a:rPr>
              <a:t>, </a:t>
            </a:r>
            <a:r>
              <a:rPr lang="ru-RU" sz="2000" b="1" dirty="0">
                <a:latin typeface="+mn-lt"/>
              </a:rPr>
              <a:t>открытых заседаний МО </a:t>
            </a:r>
            <a:r>
              <a:rPr lang="ru-RU" sz="2000" dirty="0">
                <a:latin typeface="+mn-lt"/>
              </a:rPr>
              <a:t>«Преемственность» и </a:t>
            </a:r>
            <a:r>
              <a:rPr lang="ru-RU" sz="2000" dirty="0">
                <a:latin typeface="+mn-lt"/>
              </a:rPr>
              <a:t>т.п. </a:t>
            </a:r>
            <a:endParaRPr lang="ru-RU" sz="2000" dirty="0">
              <a:latin typeface="+mn-lt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000" dirty="0">
                <a:latin typeface="+mn-lt"/>
              </a:rPr>
              <a:t>Постепенный </a:t>
            </a:r>
            <a:r>
              <a:rPr lang="ru-RU" sz="2000" b="1" dirty="0">
                <a:latin typeface="+mn-lt"/>
              </a:rPr>
              <a:t>рост участников </a:t>
            </a:r>
            <a:r>
              <a:rPr lang="ru-RU" sz="2000" b="1" dirty="0">
                <a:latin typeface="+mn-lt"/>
              </a:rPr>
              <a:t>ИП </a:t>
            </a:r>
            <a:r>
              <a:rPr lang="ru-RU" sz="2000" b="1" dirty="0">
                <a:latin typeface="+mn-lt"/>
              </a:rPr>
              <a:t>до 50-70% </a:t>
            </a:r>
            <a:r>
              <a:rPr lang="ru-RU" sz="2000" dirty="0" err="1">
                <a:latin typeface="+mn-lt"/>
              </a:rPr>
              <a:t>пед.коллектива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" grpId="0" animBg="1"/>
      <p:bldP spid="5" grpId="0" animBg="1"/>
      <p:bldP spid="15" grpId="0" animBg="1"/>
      <p:bldP spid="23" grpId="0" animBg="1"/>
      <p:bldP spid="25" grpId="0" animBg="1"/>
      <p:bldP spid="26" grpId="0"/>
      <p:bldP spid="27" grpId="0"/>
      <p:bldP spid="28" grpId="0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5963"/>
          </a:xfrm>
        </p:spPr>
        <p:txBody>
          <a:bodyPr/>
          <a:lstStyle/>
          <a:p>
            <a:r>
              <a:rPr lang="ru-RU" sz="4000" b="1" smtClean="0">
                <a:solidFill>
                  <a:srgbClr val="0000FF"/>
                </a:solidFill>
              </a:rPr>
              <a:t>Сводный план работы на полгода</a:t>
            </a:r>
            <a:endParaRPr lang="ru-RU" b="1" smtClean="0">
              <a:solidFill>
                <a:srgbClr val="0000FF"/>
              </a:solidFill>
            </a:endParaRPr>
          </a:p>
        </p:txBody>
      </p:sp>
      <p:sp>
        <p:nvSpPr>
          <p:cNvPr id="49154" name="TextBox 2"/>
          <p:cNvSpPr txBox="1">
            <a:spLocks noChangeArrowheads="1"/>
          </p:cNvSpPr>
          <p:nvPr/>
        </p:nvSpPr>
        <p:spPr bwMode="auto">
          <a:xfrm>
            <a:off x="1392238" y="762000"/>
            <a:ext cx="14271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Школа</a:t>
            </a:r>
          </a:p>
        </p:txBody>
      </p:sp>
      <p:sp>
        <p:nvSpPr>
          <p:cNvPr id="49155" name="TextBox 3"/>
          <p:cNvSpPr txBox="1">
            <a:spLocks noChangeArrowheads="1"/>
          </p:cNvSpPr>
          <p:nvPr/>
        </p:nvSpPr>
        <p:spPr bwMode="auto">
          <a:xfrm>
            <a:off x="3241675" y="762000"/>
            <a:ext cx="34639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Территориальная сеть</a:t>
            </a:r>
          </a:p>
        </p:txBody>
      </p:sp>
      <p:sp>
        <p:nvSpPr>
          <p:cNvPr id="49156" name="TextBox 4"/>
          <p:cNvSpPr txBox="1">
            <a:spLocks noChangeArrowheads="1"/>
          </p:cNvSpPr>
          <p:nvPr/>
        </p:nvSpPr>
        <p:spPr bwMode="auto">
          <a:xfrm>
            <a:off x="6462713" y="762000"/>
            <a:ext cx="2986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Вся ФИП</a:t>
            </a:r>
          </a:p>
        </p:txBody>
      </p:sp>
      <p:sp>
        <p:nvSpPr>
          <p:cNvPr id="49157" name="TextBox 5"/>
          <p:cNvSpPr txBox="1">
            <a:spLocks noChangeArrowheads="1"/>
          </p:cNvSpPr>
          <p:nvPr/>
        </p:nvSpPr>
        <p:spPr bwMode="auto">
          <a:xfrm>
            <a:off x="-76200" y="175260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B050"/>
                </a:solidFill>
              </a:rPr>
              <a:t>½ сент.</a:t>
            </a:r>
          </a:p>
        </p:txBody>
      </p:sp>
      <p:sp>
        <p:nvSpPr>
          <p:cNvPr id="49158" name="TextBox 6"/>
          <p:cNvSpPr txBox="1">
            <a:spLocks noChangeArrowheads="1"/>
          </p:cNvSpPr>
          <p:nvPr/>
        </p:nvSpPr>
        <p:spPr bwMode="auto">
          <a:xfrm>
            <a:off x="-76200" y="235743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B050"/>
                </a:solidFill>
              </a:rPr>
              <a:t>2/2   </a:t>
            </a:r>
            <a:r>
              <a:rPr lang="ru-RU" sz="2400" b="1">
                <a:solidFill>
                  <a:srgbClr val="00B050"/>
                </a:solidFill>
              </a:rPr>
              <a:t>сент.</a:t>
            </a:r>
          </a:p>
        </p:txBody>
      </p:sp>
      <p:sp>
        <p:nvSpPr>
          <p:cNvPr id="49159" name="TextBox 7"/>
          <p:cNvSpPr txBox="1">
            <a:spLocks noChangeArrowheads="1"/>
          </p:cNvSpPr>
          <p:nvPr/>
        </p:nvSpPr>
        <p:spPr bwMode="auto">
          <a:xfrm>
            <a:off x="-76200" y="304323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6600"/>
                </a:solidFill>
              </a:rPr>
              <a:t>½  окт.</a:t>
            </a:r>
          </a:p>
        </p:txBody>
      </p:sp>
      <p:sp>
        <p:nvSpPr>
          <p:cNvPr id="49160" name="TextBox 8"/>
          <p:cNvSpPr txBox="1">
            <a:spLocks noChangeArrowheads="1"/>
          </p:cNvSpPr>
          <p:nvPr/>
        </p:nvSpPr>
        <p:spPr bwMode="auto">
          <a:xfrm>
            <a:off x="-76200" y="3729038"/>
            <a:ext cx="1295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FF6600"/>
                </a:solidFill>
              </a:rPr>
              <a:t>2/2</a:t>
            </a:r>
            <a:r>
              <a:rPr lang="ru-RU" sz="2400" b="1">
                <a:solidFill>
                  <a:srgbClr val="FF6600"/>
                </a:solidFill>
              </a:rPr>
              <a:t>  окт.</a:t>
            </a:r>
          </a:p>
        </p:txBody>
      </p:sp>
      <p:sp>
        <p:nvSpPr>
          <p:cNvPr id="49161" name="TextBox 11"/>
          <p:cNvSpPr txBox="1">
            <a:spLocks noChangeArrowheads="1"/>
          </p:cNvSpPr>
          <p:nvPr/>
        </p:nvSpPr>
        <p:spPr bwMode="auto">
          <a:xfrm>
            <a:off x="-76200" y="441960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B0F0"/>
                </a:solidFill>
              </a:rPr>
              <a:t>½нояб.</a:t>
            </a:r>
          </a:p>
        </p:txBody>
      </p:sp>
      <p:sp>
        <p:nvSpPr>
          <p:cNvPr id="49162" name="TextBox 12"/>
          <p:cNvSpPr txBox="1">
            <a:spLocks noChangeArrowheads="1"/>
          </p:cNvSpPr>
          <p:nvPr/>
        </p:nvSpPr>
        <p:spPr bwMode="auto">
          <a:xfrm>
            <a:off x="-76200" y="510540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B0F0"/>
                </a:solidFill>
              </a:rPr>
              <a:t>2/2</a:t>
            </a:r>
            <a:r>
              <a:rPr lang="ru-RU" sz="2400" b="1">
                <a:solidFill>
                  <a:srgbClr val="00B0F0"/>
                </a:solidFill>
              </a:rPr>
              <a:t>нояб.</a:t>
            </a:r>
          </a:p>
        </p:txBody>
      </p:sp>
      <p:sp>
        <p:nvSpPr>
          <p:cNvPr id="49163" name="TextBox 13"/>
          <p:cNvSpPr txBox="1">
            <a:spLocks noChangeArrowheads="1"/>
          </p:cNvSpPr>
          <p:nvPr/>
        </p:nvSpPr>
        <p:spPr bwMode="auto">
          <a:xfrm>
            <a:off x="-76200" y="579120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70C0"/>
                </a:solidFill>
              </a:rPr>
              <a:t>½ дек.</a:t>
            </a:r>
          </a:p>
        </p:txBody>
      </p:sp>
      <p:sp>
        <p:nvSpPr>
          <p:cNvPr id="49164" name="TextBox 14"/>
          <p:cNvSpPr txBox="1">
            <a:spLocks noChangeArrowheads="1"/>
          </p:cNvSpPr>
          <p:nvPr/>
        </p:nvSpPr>
        <p:spPr bwMode="auto">
          <a:xfrm>
            <a:off x="-76200" y="6472238"/>
            <a:ext cx="1295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70C0"/>
                </a:solidFill>
              </a:rPr>
              <a:t>2/2</a:t>
            </a:r>
            <a:r>
              <a:rPr lang="ru-RU" sz="2400" b="1">
                <a:solidFill>
                  <a:srgbClr val="0070C0"/>
                </a:solidFill>
              </a:rPr>
              <a:t> дек.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04800" y="1600200"/>
            <a:ext cx="9067800" cy="381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0" y="2324100"/>
            <a:ext cx="9067800" cy="381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0" y="2933700"/>
            <a:ext cx="9067800" cy="381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0" y="3581400"/>
            <a:ext cx="9067800" cy="381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0" y="4305300"/>
            <a:ext cx="9067800" cy="381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0" y="5029200"/>
            <a:ext cx="9067800" cy="381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0" y="5676900"/>
            <a:ext cx="9067800" cy="381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0" y="6324600"/>
            <a:ext cx="9067800" cy="381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66800" y="1068388"/>
            <a:ext cx="0" cy="578961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429000" y="1066800"/>
            <a:ext cx="0" cy="578961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553200" y="1066800"/>
            <a:ext cx="0" cy="578961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990600" y="1639888"/>
            <a:ext cx="243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Вводный семинар по 1-й техн.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990600" y="2935288"/>
            <a:ext cx="2355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Открытые уроки</a:t>
            </a:r>
          </a:p>
          <a:p>
            <a:r>
              <a:rPr lang="ru-RU"/>
              <a:t>Итоговый семинар</a:t>
            </a: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990600" y="2249488"/>
            <a:ext cx="2209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Применение на уроках</a:t>
            </a:r>
          </a:p>
        </p:txBody>
      </p:sp>
      <p:sp>
        <p:nvSpPr>
          <p:cNvPr id="34" name="Выгнутая вниз стрелка 33"/>
          <p:cNvSpPr/>
          <p:nvPr/>
        </p:nvSpPr>
        <p:spPr>
          <a:xfrm rot="16200000" flipH="1">
            <a:off x="2541587" y="2487613"/>
            <a:ext cx="1546225" cy="228600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990600" y="4267200"/>
            <a:ext cx="243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Вводный семинар  </a:t>
            </a:r>
          </a:p>
          <a:p>
            <a:r>
              <a:rPr lang="ru-RU"/>
              <a:t>2-й (прод.1-й) техн.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990600" y="5705475"/>
            <a:ext cx="23558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Открытые уроки</a:t>
            </a:r>
          </a:p>
          <a:p>
            <a:endParaRPr lang="ru-RU"/>
          </a:p>
          <a:p>
            <a:r>
              <a:rPr lang="ru-RU"/>
              <a:t>Итоговый семинар</a:t>
            </a:r>
          </a:p>
        </p:txBody>
      </p:sp>
      <p:sp>
        <p:nvSpPr>
          <p:cNvPr id="37" name="Прямоугольник 36"/>
          <p:cNvSpPr>
            <a:spLocks noChangeArrowheads="1"/>
          </p:cNvSpPr>
          <p:nvPr/>
        </p:nvSpPr>
        <p:spPr bwMode="auto">
          <a:xfrm>
            <a:off x="990600" y="50292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Применение на уроках</a:t>
            </a:r>
          </a:p>
        </p:txBody>
      </p:sp>
      <p:sp>
        <p:nvSpPr>
          <p:cNvPr id="38" name="Выгнутая вниз стрелка 37"/>
          <p:cNvSpPr/>
          <p:nvPr/>
        </p:nvSpPr>
        <p:spPr>
          <a:xfrm rot="16200000" flipH="1">
            <a:off x="2353468" y="5396707"/>
            <a:ext cx="1922463" cy="228600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740150" y="1716088"/>
            <a:ext cx="2355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Формирование сети.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733800" y="2325688"/>
            <a:ext cx="27289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Круглый стол </a:t>
            </a:r>
          </a:p>
          <a:p>
            <a:r>
              <a:rPr lang="ru-RU"/>
              <a:t>и планирование</a:t>
            </a:r>
          </a:p>
        </p:txBody>
      </p: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3740150" y="2971800"/>
            <a:ext cx="27225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Взаимопосещения мероприятий.</a:t>
            </a:r>
            <a:endParaRPr lang="ru-RU"/>
          </a:p>
        </p:txBody>
      </p:sp>
      <p:sp>
        <p:nvSpPr>
          <p:cNvPr id="49187" name="Прямоугольник 41"/>
          <p:cNvSpPr>
            <a:spLocks noChangeArrowheads="1"/>
          </p:cNvSpPr>
          <p:nvPr/>
        </p:nvSpPr>
        <p:spPr bwMode="auto">
          <a:xfrm>
            <a:off x="1676400" y="3744913"/>
            <a:ext cx="1212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(резерв)</a:t>
            </a:r>
            <a:endParaRPr lang="ru-RU"/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553200" y="1700213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Создание сетей </a:t>
            </a:r>
          </a:p>
          <a:p>
            <a:r>
              <a:rPr lang="ru-RU"/>
              <a:t>Обуч. м-лы на сайте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733800" y="3657600"/>
            <a:ext cx="27289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Круглый стол по итогам четверти и план</a:t>
            </a:r>
          </a:p>
        </p:txBody>
      </p:sp>
      <p:sp>
        <p:nvSpPr>
          <p:cNvPr id="45" name="Прямоугольник 44"/>
          <p:cNvSpPr>
            <a:spLocks noChangeArrowheads="1"/>
          </p:cNvSpPr>
          <p:nvPr/>
        </p:nvSpPr>
        <p:spPr bwMode="auto">
          <a:xfrm>
            <a:off x="3733800" y="4800600"/>
            <a:ext cx="27225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Взаимопосещения мероприятий.</a:t>
            </a:r>
            <a:endParaRPr lang="ru-RU"/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6650038" y="2590800"/>
            <a:ext cx="2493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Комплексная входная диагностика.</a:t>
            </a:r>
            <a:endParaRPr lang="ru-RU"/>
          </a:p>
        </p:txBody>
      </p:sp>
      <p:sp>
        <p:nvSpPr>
          <p:cNvPr id="47" name="Прямоугольник 46"/>
          <p:cNvSpPr>
            <a:spLocks noChangeArrowheads="1"/>
          </p:cNvSpPr>
          <p:nvPr/>
        </p:nvSpPr>
        <p:spPr bwMode="auto">
          <a:xfrm>
            <a:off x="6629400" y="3316288"/>
            <a:ext cx="2493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Начало растянутых курсов тьюторов.</a:t>
            </a:r>
            <a:endParaRPr lang="ru-RU"/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6650038" y="5791200"/>
            <a:ext cx="24939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Завершение растянутых курсов тьюторов.</a:t>
            </a:r>
            <a:endParaRPr lang="ru-RU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6650038" y="4191000"/>
            <a:ext cx="23558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XVI</a:t>
            </a:r>
            <a:r>
              <a:rPr lang="ru-RU"/>
              <a:t> Всероссийская конференция 2100</a:t>
            </a:r>
          </a:p>
          <a:p>
            <a:r>
              <a:rPr lang="ru-RU"/>
              <a:t>Сжатые курсы тьюторов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3657600" y="6059488"/>
            <a:ext cx="27289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Круглый стол по итогам четверти и план</a:t>
            </a:r>
          </a:p>
        </p:txBody>
      </p:sp>
      <p:sp>
        <p:nvSpPr>
          <p:cNvPr id="51" name="Выгнутая вниз стрелка 50"/>
          <p:cNvSpPr/>
          <p:nvPr/>
        </p:nvSpPr>
        <p:spPr>
          <a:xfrm rot="16200000" flipH="1">
            <a:off x="5644356" y="3205957"/>
            <a:ext cx="1436687" cy="228600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Выгнутая вниз стрелка 51"/>
          <p:cNvSpPr/>
          <p:nvPr/>
        </p:nvSpPr>
        <p:spPr>
          <a:xfrm rot="16200000" flipH="1">
            <a:off x="5246687" y="5170488"/>
            <a:ext cx="2079625" cy="228600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 animBg="1"/>
      <p:bldP spid="39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 animBg="1"/>
      <p:bldP spid="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87363"/>
          </a:xfrm>
          <a:solidFill>
            <a:srgbClr val="FFFF99"/>
          </a:solidFill>
        </p:spPr>
        <p:txBody>
          <a:bodyPr/>
          <a:lstStyle/>
          <a:p>
            <a:r>
              <a:rPr lang="ru-RU" b="1" smtClean="0">
                <a:solidFill>
                  <a:srgbClr val="0000FF"/>
                </a:solidFill>
              </a:rPr>
              <a:t>Наш статус</a:t>
            </a:r>
          </a:p>
        </p:txBody>
      </p:sp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762000" y="1214438"/>
            <a:ext cx="441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Всероссийский проект</a:t>
            </a:r>
          </a:p>
        </p:txBody>
      </p:sp>
      <p:sp>
        <p:nvSpPr>
          <p:cNvPr id="18435" name="Прямоугольник 4"/>
          <p:cNvSpPr>
            <a:spLocks noChangeArrowheads="1"/>
          </p:cNvSpPr>
          <p:nvPr/>
        </p:nvSpPr>
        <p:spPr bwMode="auto">
          <a:xfrm>
            <a:off x="382588" y="2433638"/>
            <a:ext cx="5219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Региональные проекты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801938" y="1738313"/>
            <a:ext cx="0" cy="776287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181600" y="1476375"/>
            <a:ext cx="1066800" cy="0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8" name="Прямоугольник 26"/>
          <p:cNvSpPr>
            <a:spLocks noChangeArrowheads="1"/>
          </p:cNvSpPr>
          <p:nvPr/>
        </p:nvSpPr>
        <p:spPr bwMode="auto">
          <a:xfrm>
            <a:off x="1828800" y="3048000"/>
            <a:ext cx="6019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Возможно оформление региональных инновационных площадок</a:t>
            </a:r>
            <a:endParaRPr lang="en-US" sz="2000"/>
          </a:p>
          <a:p>
            <a:pPr algn="ctr"/>
            <a:r>
              <a:rPr lang="ru-RU" sz="2000"/>
              <a:t> или прямое участие школы в федеральном проекте в индивидуальном порядке.</a:t>
            </a: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5943600" y="1214438"/>
            <a:ext cx="30480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/>
              <a:t>Федеральная инновационная площадка РАО</a:t>
            </a:r>
          </a:p>
        </p:txBody>
      </p:sp>
      <p:pic>
        <p:nvPicPr>
          <p:cNvPr id="1026" name="Picture 2" descr="D:\ВОРК май2011\Работа в школах Москвы\Работа по ГЭП в 2009-10 уч году\ПРОДОЛЖЕНИЕ ГЭП в ГИП\Оформление ИП май 2012\Письмо РА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839200" cy="1215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CFFFF"/>
          </a:solidFill>
        </p:spPr>
        <p:txBody>
          <a:bodyPr/>
          <a:lstStyle/>
          <a:p>
            <a:r>
              <a:rPr lang="ru-RU" sz="4800" b="1" smtClean="0">
                <a:solidFill>
                  <a:srgbClr val="0000FF"/>
                </a:solidFill>
              </a:rPr>
              <a:t>РЕФЛЕКСИЯ:</a:t>
            </a:r>
            <a:r>
              <a:rPr lang="ru-RU" b="1" smtClean="0">
                <a:solidFill>
                  <a:srgbClr val="0000FF"/>
                </a:solidFill>
              </a:rPr>
              <a:t> </a:t>
            </a:r>
            <a:br>
              <a:rPr lang="ru-RU" b="1" smtClean="0">
                <a:solidFill>
                  <a:srgbClr val="0000FF"/>
                </a:solidFill>
              </a:rPr>
            </a:br>
            <a:r>
              <a:rPr lang="ru-RU" b="1" smtClean="0">
                <a:solidFill>
                  <a:srgbClr val="0000FF"/>
                </a:solidFill>
              </a:rPr>
              <a:t/>
            </a:r>
            <a:br>
              <a:rPr lang="ru-RU" b="1" smtClean="0">
                <a:solidFill>
                  <a:srgbClr val="0000FF"/>
                </a:solidFill>
              </a:rPr>
            </a:br>
            <a:r>
              <a:rPr lang="ru-RU" b="1" smtClean="0">
                <a:solidFill>
                  <a:srgbClr val="0000FF"/>
                </a:solidFill>
              </a:rPr>
              <a:t/>
            </a:r>
            <a:br>
              <a:rPr lang="ru-RU" b="1" smtClean="0">
                <a:solidFill>
                  <a:srgbClr val="0000FF"/>
                </a:solidFill>
              </a:rPr>
            </a:br>
            <a:r>
              <a:rPr lang="ru-RU" b="1" smtClean="0">
                <a:solidFill>
                  <a:srgbClr val="0000FF"/>
                </a:solidFill>
              </a:rPr>
              <a:t>Любые вопросы </a:t>
            </a:r>
            <a:br>
              <a:rPr lang="ru-RU" b="1" smtClean="0">
                <a:solidFill>
                  <a:srgbClr val="0000FF"/>
                </a:solidFill>
              </a:rPr>
            </a:br>
            <a:r>
              <a:rPr lang="ru-RU" b="1" smtClean="0">
                <a:solidFill>
                  <a:srgbClr val="0000FF"/>
                </a:solidFill>
              </a:rPr>
              <a:t>можно задать </a:t>
            </a:r>
            <a:br>
              <a:rPr lang="ru-RU" b="1" smtClean="0">
                <a:solidFill>
                  <a:srgbClr val="0000FF"/>
                </a:solidFill>
              </a:rPr>
            </a:br>
            <a:r>
              <a:rPr lang="ru-RU" b="1" smtClean="0">
                <a:solidFill>
                  <a:srgbClr val="0000FF"/>
                </a:solidFill>
              </a:rPr>
              <a:t>организаторам проекта </a:t>
            </a:r>
            <a:br>
              <a:rPr lang="ru-RU" b="1" smtClean="0">
                <a:solidFill>
                  <a:srgbClr val="0000FF"/>
                </a:solidFill>
              </a:rPr>
            </a:br>
            <a:r>
              <a:rPr lang="ru-RU" b="1" smtClean="0">
                <a:solidFill>
                  <a:srgbClr val="0000FF"/>
                </a:solidFill>
              </a:rPr>
              <a:t>через сайт </a:t>
            </a:r>
            <a:br>
              <a:rPr lang="ru-RU" b="1" smtClean="0">
                <a:solidFill>
                  <a:srgbClr val="0000FF"/>
                </a:solidFill>
              </a:rPr>
            </a:br>
            <a:r>
              <a:rPr lang="en-US" b="1" smtClean="0">
                <a:solidFill>
                  <a:srgbClr val="0000FF"/>
                </a:solidFill>
                <a:hlinkClick r:id="rId3"/>
              </a:rPr>
              <a:t>www.school2100.ru</a:t>
            </a:r>
            <a:r>
              <a:rPr lang="en-US" b="1" smtClean="0">
                <a:solidFill>
                  <a:srgbClr val="0000FF"/>
                </a:solidFill>
              </a:rPr>
              <a:t> </a:t>
            </a:r>
            <a:r>
              <a:rPr lang="ru-RU" b="1" smtClean="0">
                <a:solidFill>
                  <a:srgbClr val="0000FF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gradFill rotWithShape="1">
            <a:gsLst>
              <a:gs pos="0">
                <a:srgbClr val="FF0000">
                  <a:alpha val="32001"/>
                </a:srgbClr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r>
              <a:rPr lang="ru-RU" sz="5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Цель нашего проекта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1225"/>
            <a:ext cx="59436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4"/>
          <a:srcRect b="17239"/>
          <a:stretch>
            <a:fillRect/>
          </a:stretch>
        </p:blipFill>
        <p:spPr bwMode="auto">
          <a:xfrm>
            <a:off x="5583238" y="914400"/>
            <a:ext cx="356076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Заголовок 1"/>
          <p:cNvSpPr>
            <a:spLocks noGrp="1"/>
          </p:cNvSpPr>
          <p:nvPr>
            <p:ph type="title"/>
          </p:nvPr>
        </p:nvSpPr>
        <p:spPr>
          <a:xfrm>
            <a:off x="-990600" y="5432425"/>
            <a:ext cx="10439400" cy="1425575"/>
          </a:xfrm>
        </p:spPr>
        <p:txBody>
          <a:bodyPr>
            <a:normAutofit/>
          </a:bodyPr>
          <a:lstStyle/>
          <a:p>
            <a:pPr marL="838200" indent="-838200" algn="ctr" eaLnBrk="1" hangingPunct="1"/>
            <a:r>
              <a:rPr lang="ru-RU" cap="none" smtClean="0">
                <a:solidFill>
                  <a:srgbClr val="0000FF"/>
                </a:solidFill>
              </a:rPr>
              <a:t>СТИХИЙНОЕ БЕДСТВИЕ</a:t>
            </a:r>
            <a:br>
              <a:rPr lang="ru-RU" cap="none" smtClean="0">
                <a:solidFill>
                  <a:srgbClr val="0000FF"/>
                </a:solidFill>
              </a:rPr>
            </a:br>
            <a:r>
              <a:rPr lang="ru-RU" cap="none" smtClean="0">
                <a:solidFill>
                  <a:srgbClr val="0000FF"/>
                </a:solidFill>
              </a:rPr>
              <a:t>ИЛИ ОСУЩЕСТВЛЕНИЕ МЕЧТЫ?</a:t>
            </a:r>
          </a:p>
        </p:txBody>
      </p:sp>
      <p:sp>
        <p:nvSpPr>
          <p:cNvPr id="20484" name="Заголовок 1"/>
          <p:cNvSpPr>
            <a:spLocks/>
          </p:cNvSpPr>
          <p:nvPr/>
        </p:nvSpPr>
        <p:spPr bwMode="auto">
          <a:xfrm>
            <a:off x="420688" y="0"/>
            <a:ext cx="82661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4400" b="1">
                <a:solidFill>
                  <a:srgbClr val="0000FF"/>
                </a:solidFill>
              </a:rPr>
              <a:t>НОВЫЕ СТАНДАРТЫ:  </a:t>
            </a:r>
            <a:br>
              <a:rPr lang="ru-RU" sz="4400" b="1">
                <a:solidFill>
                  <a:srgbClr val="0000FF"/>
                </a:solidFill>
              </a:rPr>
            </a:br>
            <a:endParaRPr lang="ru-RU" sz="44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 txBox="1">
            <a:spLocks noChangeArrowheads="1"/>
          </p:cNvSpPr>
          <p:nvPr/>
        </p:nvSpPr>
        <p:spPr bwMode="auto">
          <a:xfrm>
            <a:off x="1066800" y="2841625"/>
            <a:ext cx="7392988" cy="403225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/>
              <a:t> </a:t>
            </a:r>
            <a:r>
              <a:rPr lang="ru-RU" sz="3200" b="1"/>
              <a:t>ЧТО ДОЛЖНЫ ИЗМЕНИТЬ НОВЫЕ СТАНДАРТЫ? </a:t>
            </a:r>
          </a:p>
          <a:p>
            <a:pPr algn="ctr"/>
            <a:endParaRPr lang="ru-RU" sz="3200" b="1"/>
          </a:p>
          <a:p>
            <a:pPr algn="ctr"/>
            <a:r>
              <a:rPr lang="ru-RU" sz="3200" b="1"/>
              <a:t>Главная задача школы – дать хорошие, прочные…</a:t>
            </a:r>
          </a:p>
          <a:p>
            <a:pPr algn="ctr"/>
            <a:endParaRPr lang="ru-RU" sz="3200" b="1"/>
          </a:p>
          <a:p>
            <a:pPr algn="ctr"/>
            <a:r>
              <a:rPr lang="ru-RU" sz="3200" b="1"/>
              <a:t>ЗНАНИЯ ?</a:t>
            </a:r>
          </a:p>
          <a:p>
            <a:pPr algn="ctr"/>
            <a:endParaRPr lang="ru-RU" sz="3200" b="1"/>
          </a:p>
        </p:txBody>
      </p:sp>
      <p:sp>
        <p:nvSpPr>
          <p:cNvPr id="2253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AD435B-FF0E-48F8-8563-5E213DFF7FA8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2531" name="AutoShape 2"/>
          <p:cNvSpPr>
            <a:spLocks noChangeArrowheads="1"/>
          </p:cNvSpPr>
          <p:nvPr/>
        </p:nvSpPr>
        <p:spPr bwMode="auto">
          <a:xfrm>
            <a:off x="611188" y="404813"/>
            <a:ext cx="7848600" cy="98107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3200">
              <a:latin typeface="Times New Roman" pitchFamily="18" charset="0"/>
            </a:endParaRPr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539750" y="2438400"/>
            <a:ext cx="8280400" cy="101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ОБРАЗОВАТЕЛЬНЫЕ РЕЗУЛЬТАТЫ</a:t>
            </a:r>
          </a:p>
          <a:p>
            <a:pPr algn="ctr">
              <a:spcBef>
                <a:spcPct val="50000"/>
              </a:spcBef>
            </a:pPr>
            <a:endParaRPr lang="ru-RU" sz="2400" b="1"/>
          </a:p>
        </p:txBody>
      </p:sp>
      <p:sp>
        <p:nvSpPr>
          <p:cNvPr id="2" name="Прямоугольник 1"/>
          <p:cNvSpPr/>
          <p:nvPr/>
        </p:nvSpPr>
        <p:spPr>
          <a:xfrm>
            <a:off x="0" y="2795588"/>
            <a:ext cx="9144000" cy="299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553200" y="3124200"/>
            <a:ext cx="27717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u="sng">
                <a:solidFill>
                  <a:srgbClr val="000A10"/>
                </a:solidFill>
              </a:rPr>
              <a:t>Предметные </a:t>
            </a:r>
            <a:r>
              <a:rPr lang="ru-RU" sz="2400" i="1">
                <a:solidFill>
                  <a:srgbClr val="000A10"/>
                </a:solidFill>
              </a:rPr>
              <a:t> </a:t>
            </a:r>
          </a:p>
          <a:p>
            <a:r>
              <a:rPr lang="ru-RU" sz="2400"/>
              <a:t>опыт</a:t>
            </a:r>
          </a:p>
          <a:p>
            <a:r>
              <a:rPr lang="ru-RU" sz="2400" b="1"/>
              <a:t>получения, преобразования </a:t>
            </a:r>
            <a:r>
              <a:rPr lang="ru-RU" sz="2400"/>
              <a:t>и </a:t>
            </a:r>
            <a:r>
              <a:rPr lang="ru-RU" sz="2400" b="1"/>
              <a:t>применения</a:t>
            </a:r>
            <a:r>
              <a:rPr lang="ru-RU" sz="2400"/>
              <a:t> знаний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505200" y="3124200"/>
            <a:ext cx="309721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u="sng"/>
              <a:t>Метапредметные</a:t>
            </a:r>
          </a:p>
          <a:p>
            <a:r>
              <a:rPr lang="ru-RU" sz="2400"/>
              <a:t>универсальные учебные</a:t>
            </a:r>
            <a:r>
              <a:rPr lang="ru-RU" sz="2400" b="1"/>
              <a:t> действия</a:t>
            </a:r>
            <a:r>
              <a:rPr lang="ru-RU" sz="2400"/>
              <a:t> (</a:t>
            </a:r>
            <a:r>
              <a:rPr lang="ru-RU" sz="2400" b="1">
                <a:solidFill>
                  <a:srgbClr val="2B03F5"/>
                </a:solidFill>
              </a:rPr>
              <a:t>познавательные</a:t>
            </a:r>
            <a:r>
              <a:rPr lang="ru-RU" sz="2400" b="1"/>
              <a:t>, </a:t>
            </a:r>
            <a:r>
              <a:rPr lang="ru-RU" sz="2400" b="1">
                <a:solidFill>
                  <a:srgbClr val="FF9900"/>
                </a:solidFill>
              </a:rPr>
              <a:t>регулятивные</a:t>
            </a:r>
            <a:r>
              <a:rPr lang="ru-RU" sz="2400" b="1"/>
              <a:t> </a:t>
            </a:r>
            <a:r>
              <a:rPr lang="ru-RU" sz="2400"/>
              <a:t>и</a:t>
            </a:r>
            <a:r>
              <a:rPr lang="ru-RU" sz="2400" b="1"/>
              <a:t> </a:t>
            </a:r>
            <a:r>
              <a:rPr lang="ru-RU" sz="2400" b="1">
                <a:solidFill>
                  <a:srgbClr val="299410"/>
                </a:solidFill>
              </a:rPr>
              <a:t>коммуникативные</a:t>
            </a:r>
            <a:r>
              <a:rPr lang="ru-RU" sz="2400"/>
              <a:t>)</a:t>
            </a:r>
          </a:p>
          <a:p>
            <a:pPr>
              <a:buFontTx/>
              <a:buChar char="•"/>
            </a:pPr>
            <a:endParaRPr lang="ru-RU" sz="2400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0" y="3124200"/>
            <a:ext cx="38100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u="sng">
                <a:solidFill>
                  <a:srgbClr val="FF3300"/>
                </a:solidFill>
              </a:rPr>
              <a:t>Личностные</a:t>
            </a:r>
            <a:r>
              <a:rPr lang="ru-RU" sz="2400" b="1" u="sng">
                <a:solidFill>
                  <a:srgbClr val="000A10"/>
                </a:solidFill>
              </a:rPr>
              <a:t> </a:t>
            </a:r>
          </a:p>
          <a:p>
            <a:r>
              <a:rPr lang="ru-RU" sz="2400" b="1"/>
              <a:t>Ценностно-</a:t>
            </a:r>
          </a:p>
          <a:p>
            <a:r>
              <a:rPr lang="ru-RU" sz="2400" b="1"/>
              <a:t>смысловые установки</a:t>
            </a:r>
            <a:r>
              <a:rPr lang="ru-RU" sz="2400" b="1">
                <a:solidFill>
                  <a:srgbClr val="2B03F5"/>
                </a:solidFill>
              </a:rPr>
              <a:t> </a:t>
            </a:r>
            <a:r>
              <a:rPr lang="ru-RU" sz="2400"/>
              <a:t>личностной позиции, основы гражданской идентичности.</a:t>
            </a:r>
          </a:p>
        </p:txBody>
      </p:sp>
      <p:sp>
        <p:nvSpPr>
          <p:cNvPr id="225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2066925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/>
              <a:t>ФГОС – это требования к …</a:t>
            </a:r>
          </a:p>
          <a:p>
            <a:pPr algn="ctr">
              <a:spcBef>
                <a:spcPct val="50000"/>
              </a:spcBef>
            </a:pPr>
            <a:endParaRPr lang="ru-RU" sz="4000" b="1"/>
          </a:p>
          <a:p>
            <a:pPr algn="ctr">
              <a:spcBef>
                <a:spcPct val="50000"/>
              </a:spcBef>
            </a:pPr>
            <a:endParaRPr lang="ru-RU" b="1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429000" y="990600"/>
            <a:ext cx="22098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СТРУКТУРЕ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52400" y="990600"/>
            <a:ext cx="3124200" cy="741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РЕЗУЛЬТАТАМ</a:t>
            </a:r>
            <a:r>
              <a:rPr lang="ru-RU"/>
              <a:t> освоения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066800" y="1676400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основной образовательной программы</a:t>
            </a:r>
            <a:endParaRPr lang="ru-RU" sz="1200"/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5867400" y="990600"/>
            <a:ext cx="3124200" cy="741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УСЛОВИЯМ</a:t>
            </a:r>
            <a:r>
              <a:rPr lang="ru-RU"/>
              <a:t> реализации</a:t>
            </a:r>
          </a:p>
        </p:txBody>
      </p:sp>
      <p:grpSp>
        <p:nvGrpSpPr>
          <p:cNvPr id="487441" name="Group 17"/>
          <p:cNvGrpSpPr>
            <a:grpSpLocks/>
          </p:cNvGrpSpPr>
          <p:nvPr/>
        </p:nvGrpSpPr>
        <p:grpSpPr bwMode="auto">
          <a:xfrm>
            <a:off x="1600200" y="1752600"/>
            <a:ext cx="2895600" cy="838200"/>
            <a:chOff x="1008" y="1104"/>
            <a:chExt cx="1824" cy="528"/>
          </a:xfrm>
        </p:grpSpPr>
        <p:sp>
          <p:nvSpPr>
            <p:cNvPr id="22547" name="Line 8"/>
            <p:cNvSpPr>
              <a:spLocks noChangeShapeType="1"/>
            </p:cNvSpPr>
            <p:nvPr/>
          </p:nvSpPr>
          <p:spPr bwMode="auto">
            <a:xfrm>
              <a:off x="2832" y="1392"/>
              <a:ext cx="0" cy="24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8" name="Line 19"/>
            <p:cNvSpPr>
              <a:spLocks noChangeShapeType="1"/>
            </p:cNvSpPr>
            <p:nvPr/>
          </p:nvSpPr>
          <p:spPr bwMode="auto">
            <a:xfrm flipH="1">
              <a:off x="1008" y="1392"/>
              <a:ext cx="1824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9" name="Line 20"/>
            <p:cNvSpPr>
              <a:spLocks noChangeShapeType="1"/>
            </p:cNvSpPr>
            <p:nvPr/>
          </p:nvSpPr>
          <p:spPr bwMode="auto">
            <a:xfrm>
              <a:off x="1008" y="1104"/>
              <a:ext cx="0" cy="288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4500563" y="2795588"/>
            <a:ext cx="0" cy="40481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 flipH="1">
            <a:off x="1692275" y="2819400"/>
            <a:ext cx="746125" cy="3143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7162800" y="2819400"/>
            <a:ext cx="685800" cy="381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4" name="Прямоугольник 2"/>
          <p:cNvSpPr>
            <a:spLocks noChangeArrowheads="1"/>
          </p:cNvSpPr>
          <p:nvPr/>
        </p:nvSpPr>
        <p:spPr bwMode="auto">
          <a:xfrm>
            <a:off x="152400" y="5468938"/>
            <a:ext cx="8839200" cy="1200150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Система оценки результатов: КИМы проверяющие не знания, а умения ими пользоваться – действия! (сделано в нач.школе, меняются ГИА и ЕГЭ)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7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7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1" grpId="0" animBg="1"/>
      <p:bldP spid="2" grpId="0" animBg="1"/>
      <p:bldP spid="17414" grpId="0" animBg="1"/>
      <p:bldP spid="17415" grpId="0" animBg="1"/>
      <p:bldP spid="17416" grpId="0"/>
      <p:bldP spid="17417" grpId="0" animBg="1"/>
      <p:bldP spid="10247" grpId="0" animBg="1"/>
      <p:bldP spid="10248" grpId="0" animBg="1"/>
      <p:bldP spid="10249" grpId="0" animBg="1"/>
      <p:bldP spid="41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 descr="p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3473450"/>
            <a:ext cx="25908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Line 12"/>
          <p:cNvSpPr>
            <a:spLocks noChangeShapeType="1"/>
          </p:cNvSpPr>
          <p:nvPr/>
        </p:nvSpPr>
        <p:spPr bwMode="auto">
          <a:xfrm flipH="1" flipV="1">
            <a:off x="2286000" y="3048000"/>
            <a:ext cx="533400" cy="381000"/>
          </a:xfrm>
          <a:prstGeom prst="line">
            <a:avLst/>
          </a:prstGeom>
          <a:noFill/>
          <a:ln w="152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79" name="Rectangle 6"/>
          <p:cNvSpPr>
            <a:spLocks noChangeArrowheads="1"/>
          </p:cNvSpPr>
          <p:nvPr/>
        </p:nvSpPr>
        <p:spPr bwMode="auto">
          <a:xfrm>
            <a:off x="0" y="76200"/>
            <a:ext cx="9144000" cy="647700"/>
          </a:xfrm>
          <a:prstGeom prst="rect">
            <a:avLst/>
          </a:prstGeom>
          <a:solidFill>
            <a:srgbClr val="FFFFCC"/>
          </a:solidFill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ru-RU" sz="2900" b="1">
                <a:solidFill>
                  <a:schemeClr val="tx2"/>
                </a:solidFill>
              </a:rPr>
              <a:t>НОВЫЙ РЕЗУЛЬТАТ - …  </a:t>
            </a:r>
          </a:p>
        </p:txBody>
      </p:sp>
      <p:sp>
        <p:nvSpPr>
          <p:cNvPr id="4105" name="Text Box 16"/>
          <p:cNvSpPr txBox="1">
            <a:spLocks noChangeArrowheads="1"/>
          </p:cNvSpPr>
          <p:nvPr/>
        </p:nvSpPr>
        <p:spPr bwMode="auto">
          <a:xfrm>
            <a:off x="-165100" y="2525713"/>
            <a:ext cx="2514600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FF0000"/>
                </a:solidFill>
              </a:rPr>
              <a:t>Умение оценивать свои и чужие поступки, стремление к созидательной деятельности </a:t>
            </a:r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4495800" y="914400"/>
            <a:ext cx="2895600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FF"/>
                </a:solidFill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FF"/>
                </a:solidFill>
              </a:rPr>
              <a:t>Умение добывать, преобразовывать и представлять информацию</a:t>
            </a:r>
            <a:r>
              <a:rPr lang="ru-RU" sz="16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107" name="Text Box 18"/>
          <p:cNvSpPr txBox="1">
            <a:spLocks noChangeArrowheads="1"/>
          </p:cNvSpPr>
          <p:nvPr/>
        </p:nvSpPr>
        <p:spPr bwMode="auto">
          <a:xfrm>
            <a:off x="6019800" y="2590800"/>
            <a:ext cx="3048000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9900"/>
                </a:solidFill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9900"/>
                </a:solidFill>
              </a:rPr>
              <a:t>Умение донести свою позицию, понять других, договориться, чтобы сделать что-то сообща</a:t>
            </a:r>
            <a:endParaRPr lang="ru-RU" sz="1600" b="1">
              <a:solidFill>
                <a:srgbClr val="FF0000"/>
              </a:solidFill>
            </a:endParaRPr>
          </a:p>
        </p:txBody>
      </p:sp>
      <p:sp>
        <p:nvSpPr>
          <p:cNvPr id="4108" name="Text Box 19"/>
          <p:cNvSpPr txBox="1">
            <a:spLocks noChangeArrowheads="1"/>
          </p:cNvSpPr>
          <p:nvPr/>
        </p:nvSpPr>
        <p:spPr bwMode="auto">
          <a:xfrm>
            <a:off x="1600200" y="914400"/>
            <a:ext cx="2895600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F9900"/>
                </a:solidFill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FF9900"/>
                </a:solidFill>
              </a:rPr>
              <a:t>Умение организовывать свои дела: ставить цель, планировать, получать и оценивать результат </a:t>
            </a:r>
          </a:p>
        </p:txBody>
      </p:sp>
      <p:pic>
        <p:nvPicPr>
          <p:cNvPr id="24584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990600"/>
            <a:ext cx="1905000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738" y="4297363"/>
            <a:ext cx="1135062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6" name="Group 22"/>
          <p:cNvGrpSpPr>
            <a:grpSpLocks/>
          </p:cNvGrpSpPr>
          <p:nvPr/>
        </p:nvGrpSpPr>
        <p:grpSpPr bwMode="auto">
          <a:xfrm>
            <a:off x="6400800" y="4038600"/>
            <a:ext cx="4105275" cy="1989138"/>
            <a:chOff x="2925" y="527"/>
            <a:chExt cx="2835" cy="1588"/>
          </a:xfrm>
        </p:grpSpPr>
        <p:pic>
          <p:nvPicPr>
            <p:cNvPr id="24598" name="Picture 2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954" y="527"/>
              <a:ext cx="2806" cy="1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99" name="Rectangle 24"/>
            <p:cNvSpPr>
              <a:spLocks noChangeArrowheads="1"/>
            </p:cNvSpPr>
            <p:nvPr/>
          </p:nvSpPr>
          <p:spPr bwMode="auto">
            <a:xfrm>
              <a:off x="2925" y="527"/>
              <a:ext cx="590" cy="15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00" name="Rectangle 25"/>
            <p:cNvSpPr>
              <a:spLocks noChangeArrowheads="1"/>
            </p:cNvSpPr>
            <p:nvPr/>
          </p:nvSpPr>
          <p:spPr bwMode="auto">
            <a:xfrm>
              <a:off x="4468" y="527"/>
              <a:ext cx="1292" cy="15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4587" name="Picture 2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1800" y="914400"/>
            <a:ext cx="13208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8" name="Line 12"/>
          <p:cNvSpPr>
            <a:spLocks noChangeShapeType="1"/>
          </p:cNvSpPr>
          <p:nvPr/>
        </p:nvSpPr>
        <p:spPr bwMode="auto">
          <a:xfrm flipH="1" flipV="1">
            <a:off x="3276600" y="2362200"/>
            <a:ext cx="533400" cy="685800"/>
          </a:xfrm>
          <a:prstGeom prst="line">
            <a:avLst/>
          </a:prstGeom>
          <a:noFill/>
          <a:ln w="152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9" name="Line 12"/>
          <p:cNvSpPr>
            <a:spLocks noChangeShapeType="1"/>
          </p:cNvSpPr>
          <p:nvPr/>
        </p:nvSpPr>
        <p:spPr bwMode="auto">
          <a:xfrm flipV="1">
            <a:off x="4800600" y="2209800"/>
            <a:ext cx="304800" cy="762000"/>
          </a:xfrm>
          <a:prstGeom prst="line">
            <a:avLst/>
          </a:prstGeom>
          <a:noFill/>
          <a:ln w="152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90" name="Line 12"/>
          <p:cNvSpPr>
            <a:spLocks noChangeShapeType="1"/>
          </p:cNvSpPr>
          <p:nvPr/>
        </p:nvSpPr>
        <p:spPr bwMode="auto">
          <a:xfrm flipV="1">
            <a:off x="5791200" y="3048000"/>
            <a:ext cx="533400" cy="381000"/>
          </a:xfrm>
          <a:prstGeom prst="line">
            <a:avLst/>
          </a:prstGeom>
          <a:noFill/>
          <a:ln w="1524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6" name="Text Box 23"/>
          <p:cNvSpPr txBox="1">
            <a:spLocks noChangeArrowheads="1"/>
          </p:cNvSpPr>
          <p:nvPr/>
        </p:nvSpPr>
        <p:spPr bwMode="auto">
          <a:xfrm>
            <a:off x="2552700" y="3048000"/>
            <a:ext cx="3162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     ДЕЙСТВИЯ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900488" y="147638"/>
            <a:ext cx="57007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900" b="1">
                <a:solidFill>
                  <a:srgbClr val="000000"/>
                </a:solidFill>
              </a:rPr>
              <a:t> «деятель», а не «знайка»</a:t>
            </a:r>
          </a:p>
          <a:p>
            <a:pPr algn="ctr"/>
            <a:r>
              <a:rPr lang="ru-RU" sz="1000" b="1">
                <a:solidFill>
                  <a:srgbClr val="FF0000"/>
                </a:solidFill>
              </a:rPr>
              <a:t>Какие проблемы внедрения ФГОС?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52400" y="2505075"/>
            <a:ext cx="2057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FF0000"/>
                </a:solidFill>
              </a:rPr>
              <a:t>ЛИЧНОСТНЫЕ</a:t>
            </a:r>
            <a:endParaRPr lang="ru-RU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800225" y="920750"/>
            <a:ext cx="2547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9900"/>
                </a:solidFill>
              </a:rPr>
              <a:t>РЕГУЛЯТИВНЫЕ</a:t>
            </a:r>
            <a:endParaRPr lang="ru-RU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460875" y="985838"/>
            <a:ext cx="28400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FF"/>
                </a:solidFill>
              </a:rPr>
              <a:t>ПОЗНАВАТЕЛЬНЫЕ</a:t>
            </a:r>
            <a:endParaRPr lang="ru-RU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562600" y="2571750"/>
            <a:ext cx="3581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9900"/>
                </a:solidFill>
              </a:rPr>
              <a:t>КОММУНИКАТИВНЫЕ</a:t>
            </a:r>
            <a:endParaRPr lang="ru-RU"/>
          </a:p>
        </p:txBody>
      </p:sp>
      <p:sp>
        <p:nvSpPr>
          <p:cNvPr id="24597" name="Text Box 2"/>
          <p:cNvSpPr txBox="1">
            <a:spLocks noChangeArrowheads="1"/>
          </p:cNvSpPr>
          <p:nvPr/>
        </p:nvSpPr>
        <p:spPr bwMode="auto">
          <a:xfrm>
            <a:off x="0" y="5684838"/>
            <a:ext cx="9144000" cy="1200150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Какие качества Вы хотите видеть у своего ребенка на выходе из школы, чтобы в современной жизни он был успешен? </a:t>
            </a:r>
            <a:r>
              <a:rPr lang="ru-RU" sz="2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/>
      <p:bldP spid="4106" grpId="0"/>
      <p:bldP spid="4107" grpId="0"/>
      <p:bldP spid="4108" grpId="0"/>
      <p:bldP spid="4116" grpId="0"/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2"/>
          <p:cNvSpPr txBox="1">
            <a:spLocks noChangeArrowheads="1"/>
          </p:cNvSpPr>
          <p:nvPr/>
        </p:nvSpPr>
        <p:spPr bwMode="auto">
          <a:xfrm>
            <a:off x="5508625" y="1196975"/>
            <a:ext cx="34925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КТО будет учить?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7696200" cy="9144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sz="3700" b="1" smtClean="0">
                <a:solidFill>
                  <a:srgbClr val="FF0000"/>
                </a:solidFill>
              </a:rPr>
              <a:t>Образовательная система                        </a:t>
            </a:r>
            <a:br>
              <a:rPr lang="ru-RU" sz="3700" b="1" smtClean="0">
                <a:solidFill>
                  <a:srgbClr val="FF0000"/>
                </a:solidFill>
              </a:rPr>
            </a:br>
            <a:r>
              <a:rPr lang="ru-RU" sz="3700" b="1" smtClean="0">
                <a:solidFill>
                  <a:srgbClr val="0000FF"/>
                </a:solidFill>
              </a:rPr>
              <a:t>«Школа 2100»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482600" y="11430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ЗАЧЕМ учить? (цель)</a:t>
            </a:r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4724400" y="4149725"/>
            <a:ext cx="441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ЧТО изучать? (содержание)</a:t>
            </a: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-252413" y="4149725"/>
            <a:ext cx="518160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КАК учить? (технологии)</a:t>
            </a:r>
          </a:p>
        </p:txBody>
      </p:sp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152400" y="4581525"/>
            <a:ext cx="3698875" cy="21717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FF"/>
                </a:solidFill>
              </a:rPr>
              <a:t>Проблемный диалог     </a:t>
            </a:r>
            <a:r>
              <a:rPr lang="ru-RU" sz="1400">
                <a:solidFill>
                  <a:srgbClr val="0000FF"/>
                </a:solidFill>
              </a:rPr>
              <a:t>(самим открывать знания)     </a:t>
            </a:r>
            <a:r>
              <a:rPr lang="ru-RU" sz="2000" b="1">
                <a:solidFill>
                  <a:srgbClr val="0000FF"/>
                </a:solidFill>
              </a:rPr>
              <a:t>Продуктивное чтение </a:t>
            </a:r>
            <a:r>
              <a:rPr lang="ru-RU" sz="1400">
                <a:solidFill>
                  <a:srgbClr val="0000FF"/>
                </a:solidFill>
              </a:rPr>
              <a:t>(понимать смысл текстов)   </a:t>
            </a:r>
            <a:r>
              <a:rPr lang="ru-RU" sz="2000" b="1">
                <a:solidFill>
                  <a:srgbClr val="0000FF"/>
                </a:solidFill>
              </a:rPr>
              <a:t>Оценивание успехов </a:t>
            </a:r>
            <a:r>
              <a:rPr lang="ru-RU" sz="1400">
                <a:solidFill>
                  <a:srgbClr val="0000FF"/>
                </a:solidFill>
              </a:rPr>
              <a:t>(адекватная самооценка)  </a:t>
            </a:r>
            <a:r>
              <a:rPr lang="ru-RU" sz="2000" b="1">
                <a:solidFill>
                  <a:srgbClr val="0000FF"/>
                </a:solidFill>
              </a:rPr>
              <a:t>Проектная технология </a:t>
            </a:r>
            <a:r>
              <a:rPr lang="ru-RU" sz="1400">
                <a:solidFill>
                  <a:srgbClr val="0000FF"/>
                </a:solidFill>
              </a:rPr>
              <a:t>(самостоятельные дела)</a:t>
            </a:r>
            <a:endParaRPr lang="ru-RU" sz="2000">
              <a:solidFill>
                <a:srgbClr val="0000FF"/>
              </a:solidFill>
            </a:endParaRPr>
          </a:p>
        </p:txBody>
      </p:sp>
      <p:sp>
        <p:nvSpPr>
          <p:cNvPr id="26631" name="Line 8"/>
          <p:cNvSpPr>
            <a:spLocks noChangeShapeType="1"/>
          </p:cNvSpPr>
          <p:nvPr/>
        </p:nvSpPr>
        <p:spPr bwMode="auto">
          <a:xfrm flipH="1">
            <a:off x="2124075" y="696913"/>
            <a:ext cx="0" cy="5222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8793" name="Line 9"/>
          <p:cNvSpPr>
            <a:spLocks noChangeShapeType="1"/>
          </p:cNvSpPr>
          <p:nvPr/>
        </p:nvSpPr>
        <p:spPr bwMode="auto">
          <a:xfrm>
            <a:off x="4716463" y="1412875"/>
            <a:ext cx="8636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8794" name="Line 10"/>
          <p:cNvSpPr>
            <a:spLocks noChangeShapeType="1"/>
          </p:cNvSpPr>
          <p:nvPr/>
        </p:nvSpPr>
        <p:spPr bwMode="auto">
          <a:xfrm flipH="1">
            <a:off x="2124075" y="3284538"/>
            <a:ext cx="0" cy="10080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118795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53263" y="1700213"/>
            <a:ext cx="2198687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96" name="Text Box 12"/>
          <p:cNvSpPr txBox="1">
            <a:spLocks noChangeArrowheads="1"/>
          </p:cNvSpPr>
          <p:nvPr/>
        </p:nvSpPr>
        <p:spPr bwMode="auto">
          <a:xfrm>
            <a:off x="4895850" y="1628775"/>
            <a:ext cx="3409950" cy="1938338"/>
          </a:xfrm>
          <a:prstGeom prst="rect">
            <a:avLst/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FF"/>
                </a:solidFill>
              </a:rPr>
              <a:t>Свободный союз свободных людей, 40 тыс. педагогов; система повышения квалификации, журнал «Нач.шк.+до и после»</a:t>
            </a:r>
          </a:p>
        </p:txBody>
      </p:sp>
      <p:sp>
        <p:nvSpPr>
          <p:cNvPr id="118797" name="Text Box 13"/>
          <p:cNvSpPr txBox="1">
            <a:spLocks noChangeArrowheads="1"/>
          </p:cNvSpPr>
          <p:nvPr/>
        </p:nvSpPr>
        <p:spPr bwMode="auto">
          <a:xfrm>
            <a:off x="468313" y="1628775"/>
            <a:ext cx="3798887" cy="1631950"/>
          </a:xfrm>
          <a:prstGeom prst="rect">
            <a:avLst/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FF"/>
                </a:solidFill>
              </a:rPr>
              <a:t>Научная концепция: «Педагогика здравого смысла»                          развитие личности через культуру в деятельности</a:t>
            </a:r>
            <a:r>
              <a:rPr lang="ru-RU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118798" name="Picture 14" descr="Buneev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500" y="3124200"/>
            <a:ext cx="5461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99" name="Picture 15" descr=" Данилов Дмитрий Даимович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68538" y="3349625"/>
            <a:ext cx="5651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800" name="Picture 16" descr=" Вахрушев Александр Александрович 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90988" y="2349500"/>
            <a:ext cx="557212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801" name="Picture 17" descr=" Горячев Александр Владимирович 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0400" y="3352800"/>
            <a:ext cx="56673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802" name="Picture 18" descr=" Бунеев Рустэм Николаевич 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349500"/>
            <a:ext cx="53975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803" name="Picture 19" descr="Света для презентаций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31913" y="3367088"/>
            <a:ext cx="5461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804" name="Picture 24" descr="leontiev2[1]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038" y="1268413"/>
            <a:ext cx="523875" cy="8191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8805" name="Picture 21" descr="feldshtein[1]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117975" y="1143000"/>
            <a:ext cx="606425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806" name="Text Box 22"/>
          <p:cNvSpPr txBox="1">
            <a:spLocks noChangeArrowheads="1"/>
          </p:cNvSpPr>
          <p:nvPr/>
        </p:nvSpPr>
        <p:spPr bwMode="auto">
          <a:xfrm>
            <a:off x="4924425" y="4572000"/>
            <a:ext cx="4067175" cy="218757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FF"/>
                </a:solidFill>
              </a:rPr>
              <a:t>УМК от д/с до старшей школы</a:t>
            </a:r>
            <a:endParaRPr lang="ru-RU" sz="24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4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0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000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1400" b="1">
              <a:solidFill>
                <a:srgbClr val="FF0000"/>
              </a:solidFill>
            </a:endParaRPr>
          </a:p>
        </p:txBody>
      </p:sp>
      <p:sp>
        <p:nvSpPr>
          <p:cNvPr id="118807" name="Line 23"/>
          <p:cNvSpPr>
            <a:spLocks noChangeShapeType="1"/>
          </p:cNvSpPr>
          <p:nvPr/>
        </p:nvSpPr>
        <p:spPr bwMode="auto">
          <a:xfrm>
            <a:off x="3924300" y="5013325"/>
            <a:ext cx="935038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8808" name="Line 24"/>
          <p:cNvSpPr>
            <a:spLocks noChangeShapeType="1"/>
          </p:cNvSpPr>
          <p:nvPr/>
        </p:nvSpPr>
        <p:spPr bwMode="auto">
          <a:xfrm flipV="1">
            <a:off x="5292725" y="3429000"/>
            <a:ext cx="0" cy="7921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48" name="Text Box 25"/>
          <p:cNvSpPr txBox="1">
            <a:spLocks noChangeArrowheads="1"/>
          </p:cNvSpPr>
          <p:nvPr/>
        </p:nvSpPr>
        <p:spPr bwMode="auto">
          <a:xfrm rot="1709132">
            <a:off x="0" y="36576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>
                <a:solidFill>
                  <a:srgbClr val="FF0000"/>
                </a:solidFill>
              </a:rPr>
              <a:t>авторский</a:t>
            </a:r>
          </a:p>
        </p:txBody>
      </p:sp>
      <p:sp>
        <p:nvSpPr>
          <p:cNvPr id="26649" name="Text Box 26"/>
          <p:cNvSpPr txBox="1">
            <a:spLocks noChangeArrowheads="1"/>
          </p:cNvSpPr>
          <p:nvPr/>
        </p:nvSpPr>
        <p:spPr bwMode="auto">
          <a:xfrm rot="-1874608">
            <a:off x="2895600" y="35052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i="1">
                <a:solidFill>
                  <a:srgbClr val="FF0000"/>
                </a:solidFill>
              </a:rPr>
              <a:t>коллектив 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257800" y="4953000"/>
            <a:ext cx="3505200" cy="1828800"/>
            <a:chOff x="3312" y="3120"/>
            <a:chExt cx="2208" cy="1152"/>
          </a:xfrm>
        </p:grpSpPr>
        <p:pic>
          <p:nvPicPr>
            <p:cNvPr id="26657" name="Picture 62" descr="KS_obl_v-rekl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312" y="3539"/>
              <a:ext cx="243" cy="34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6658" name="Picture 59" descr=" Русский язык (первые уроки). Учебное пособие для 1-го класса 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919" y="3539"/>
              <a:ext cx="257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9" name="Picture 61" descr="1Mat_1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455" y="3535"/>
              <a:ext cx="249" cy="3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6660" name="Picture 57"/>
            <p:cNvPicPr>
              <a:picLocks noChangeAspect="1" noChangeArrowheads="1"/>
            </p:cNvPicPr>
            <p:nvPr/>
          </p:nvPicPr>
          <p:blipFill>
            <a:blip r:embed="rId15"/>
            <a:srcRect l="30130" t="11354" r="29713" b="8333"/>
            <a:stretch>
              <a:fillRect/>
            </a:stretch>
          </p:blipFill>
          <p:spPr bwMode="auto">
            <a:xfrm>
              <a:off x="5041" y="3539"/>
              <a:ext cx="239" cy="34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6661" name="Picture 35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986" y="3942"/>
              <a:ext cx="29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2" name="Picture 36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560" y="3888"/>
              <a:ext cx="318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3" name="Picture 37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4424" y="3930"/>
              <a:ext cx="328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4" name="Picture 38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3892" y="3120"/>
              <a:ext cx="263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6665" name="Picture 39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3312" y="3120"/>
              <a:ext cx="234" cy="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6666" name="Picture 40"/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4416" y="3120"/>
              <a:ext cx="297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7" name="Picture 41"/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4896" y="3120"/>
              <a:ext cx="281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8" name="Picture 42"/>
            <p:cNvPicPr>
              <a:picLocks noChangeAspect="1" noChangeArrowheads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 bwMode="auto">
            <a:xfrm>
              <a:off x="5232" y="3120"/>
              <a:ext cx="288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69" name="Line 43"/>
            <p:cNvSpPr>
              <a:spLocks noChangeShapeType="1"/>
            </p:cNvSpPr>
            <p:nvPr/>
          </p:nvSpPr>
          <p:spPr bwMode="auto">
            <a:xfrm flipV="1">
              <a:off x="3888" y="393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0" name="Line 44"/>
            <p:cNvSpPr>
              <a:spLocks noChangeShapeType="1"/>
            </p:cNvSpPr>
            <p:nvPr/>
          </p:nvSpPr>
          <p:spPr bwMode="auto">
            <a:xfrm flipH="1" flipV="1">
              <a:off x="3456" y="393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1" name="Line 45"/>
            <p:cNvSpPr>
              <a:spLocks noChangeShapeType="1"/>
            </p:cNvSpPr>
            <p:nvPr/>
          </p:nvSpPr>
          <p:spPr bwMode="auto">
            <a:xfrm flipV="1">
              <a:off x="3456" y="345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2" name="Line 46"/>
            <p:cNvSpPr>
              <a:spLocks noChangeShapeType="1"/>
            </p:cNvSpPr>
            <p:nvPr/>
          </p:nvSpPr>
          <p:spPr bwMode="auto">
            <a:xfrm flipV="1">
              <a:off x="4032" y="345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3" name="Line 47"/>
            <p:cNvSpPr>
              <a:spLocks noChangeShapeType="1"/>
            </p:cNvSpPr>
            <p:nvPr/>
          </p:nvSpPr>
          <p:spPr bwMode="auto">
            <a:xfrm flipV="1">
              <a:off x="4608" y="388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4" name="Line 48"/>
            <p:cNvSpPr>
              <a:spLocks noChangeShapeType="1"/>
            </p:cNvSpPr>
            <p:nvPr/>
          </p:nvSpPr>
          <p:spPr bwMode="auto">
            <a:xfrm flipV="1">
              <a:off x="5184" y="388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5" name="Line 49"/>
            <p:cNvSpPr>
              <a:spLocks noChangeShapeType="1"/>
            </p:cNvSpPr>
            <p:nvPr/>
          </p:nvSpPr>
          <p:spPr bwMode="auto">
            <a:xfrm flipV="1">
              <a:off x="4608" y="3456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6" name="Line 50"/>
            <p:cNvSpPr>
              <a:spLocks noChangeShapeType="1"/>
            </p:cNvSpPr>
            <p:nvPr/>
          </p:nvSpPr>
          <p:spPr bwMode="auto">
            <a:xfrm flipH="1" flipV="1">
              <a:off x="5088" y="3456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7" name="Line 51"/>
            <p:cNvSpPr>
              <a:spLocks noChangeShapeType="1"/>
            </p:cNvSpPr>
            <p:nvPr/>
          </p:nvSpPr>
          <p:spPr bwMode="auto">
            <a:xfrm flipV="1">
              <a:off x="5232" y="3456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8" name="Line 52"/>
            <p:cNvSpPr>
              <a:spLocks noChangeShapeType="1"/>
            </p:cNvSpPr>
            <p:nvPr/>
          </p:nvSpPr>
          <p:spPr bwMode="auto">
            <a:xfrm>
              <a:off x="3552" y="331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79" name="Line 53"/>
            <p:cNvSpPr>
              <a:spLocks noChangeShapeType="1"/>
            </p:cNvSpPr>
            <p:nvPr/>
          </p:nvSpPr>
          <p:spPr bwMode="auto">
            <a:xfrm>
              <a:off x="3552" y="369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0" name="Line 54"/>
            <p:cNvSpPr>
              <a:spLocks noChangeShapeType="1"/>
            </p:cNvSpPr>
            <p:nvPr/>
          </p:nvSpPr>
          <p:spPr bwMode="auto">
            <a:xfrm>
              <a:off x="4176" y="331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1" name="Line 55"/>
            <p:cNvSpPr>
              <a:spLocks noChangeShapeType="1"/>
            </p:cNvSpPr>
            <p:nvPr/>
          </p:nvSpPr>
          <p:spPr bwMode="auto">
            <a:xfrm>
              <a:off x="4704" y="3312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2" name="Line 56"/>
            <p:cNvSpPr>
              <a:spLocks noChangeShapeType="1"/>
            </p:cNvSpPr>
            <p:nvPr/>
          </p:nvSpPr>
          <p:spPr bwMode="auto">
            <a:xfrm>
              <a:off x="4176" y="369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3" name="Line 57"/>
            <p:cNvSpPr>
              <a:spLocks noChangeShapeType="1"/>
            </p:cNvSpPr>
            <p:nvPr/>
          </p:nvSpPr>
          <p:spPr bwMode="auto">
            <a:xfrm>
              <a:off x="4752" y="369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4" name="Line 58"/>
            <p:cNvSpPr>
              <a:spLocks noChangeShapeType="1"/>
            </p:cNvSpPr>
            <p:nvPr/>
          </p:nvSpPr>
          <p:spPr bwMode="auto">
            <a:xfrm>
              <a:off x="3888" y="4128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85" name="Line 59"/>
            <p:cNvSpPr>
              <a:spLocks noChangeShapeType="1"/>
            </p:cNvSpPr>
            <p:nvPr/>
          </p:nvSpPr>
          <p:spPr bwMode="auto">
            <a:xfrm>
              <a:off x="4752" y="412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8845" name="Rectangle 61"/>
          <p:cNvSpPr>
            <a:spLocks noChangeArrowheads="1"/>
          </p:cNvSpPr>
          <p:nvPr/>
        </p:nvSpPr>
        <p:spPr bwMode="auto">
          <a:xfrm>
            <a:off x="152400" y="6096000"/>
            <a:ext cx="4270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2600">
                <a:cs typeface="Times New Roman" pitchFamily="18" charset="0"/>
              </a:rPr>
              <a:t>©</a:t>
            </a:r>
            <a:endParaRPr lang="ru-RU"/>
          </a:p>
        </p:txBody>
      </p:sp>
      <p:pic>
        <p:nvPicPr>
          <p:cNvPr id="118846" name="Picture 62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76200" y="5105400"/>
            <a:ext cx="5143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847" name="Rectangle 63"/>
          <p:cNvSpPr>
            <a:spLocks noChangeArrowheads="1"/>
          </p:cNvSpPr>
          <p:nvPr/>
        </p:nvSpPr>
        <p:spPr bwMode="auto">
          <a:xfrm>
            <a:off x="76200" y="4535488"/>
            <a:ext cx="533400" cy="498475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600" b="1">
                <a:cs typeface="Times New Roman" pitchFamily="18" charset="0"/>
              </a:rPr>
              <a:t>?!</a:t>
            </a:r>
            <a:r>
              <a:rPr lang="ru-RU" sz="2600"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118848" name="Rectangle 64"/>
          <p:cNvSpPr>
            <a:spLocks noChangeArrowheads="1"/>
          </p:cNvSpPr>
          <p:nvPr/>
        </p:nvSpPr>
        <p:spPr bwMode="auto">
          <a:xfrm>
            <a:off x="76200" y="5486400"/>
            <a:ext cx="598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3200" b="1">
                <a:cs typeface="Times New Roman" pitchFamily="18" charset="0"/>
              </a:rPr>
              <a:t>☺</a:t>
            </a:r>
            <a:endParaRPr lang="ru-RU" sz="3200" b="1"/>
          </a:p>
        </p:txBody>
      </p:sp>
      <p:sp>
        <p:nvSpPr>
          <p:cNvPr id="64" name="Скругленная прямоугольная выноска 63"/>
          <p:cNvSpPr/>
          <p:nvPr/>
        </p:nvSpPr>
        <p:spPr>
          <a:xfrm>
            <a:off x="152400" y="1219200"/>
            <a:ext cx="7899400" cy="2536825"/>
          </a:xfrm>
          <a:prstGeom prst="wedgeRoundRectCallout">
            <a:avLst>
              <a:gd name="adj1" fmla="val 39622"/>
              <a:gd name="adj2" fmla="val 70662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rgbClr val="0000FF"/>
                </a:solidFill>
              </a:rPr>
              <a:t>Главные задачи новых «инструментов»: </a:t>
            </a:r>
          </a:p>
          <a:p>
            <a:pPr>
              <a:defRPr/>
            </a:pPr>
            <a:r>
              <a:rPr lang="ru-RU" sz="2200" b="1" dirty="0">
                <a:solidFill>
                  <a:srgbClr val="0000FF"/>
                </a:solidFill>
              </a:rPr>
              <a:t>1. </a:t>
            </a:r>
            <a:r>
              <a:rPr lang="ru-RU" sz="2200" dirty="0">
                <a:solidFill>
                  <a:schemeClr val="tx1"/>
                </a:solidFill>
              </a:rPr>
              <a:t>Помочь самостоятельной систематизации знаний учениками – построению ими своей картины мира </a:t>
            </a:r>
          </a:p>
          <a:p>
            <a:pPr>
              <a:defRPr/>
            </a:pPr>
            <a:r>
              <a:rPr lang="ru-RU" sz="2200" dirty="0">
                <a:solidFill>
                  <a:schemeClr val="tx1"/>
                </a:solidFill>
              </a:rPr>
              <a:t>в виде ответов на актуальные в каждом возрасте вопросы. </a:t>
            </a:r>
          </a:p>
          <a:p>
            <a:pPr>
              <a:defRPr/>
            </a:pPr>
            <a:r>
              <a:rPr lang="ru-RU" sz="2200" b="1" dirty="0">
                <a:solidFill>
                  <a:srgbClr val="0000FF"/>
                </a:solidFill>
              </a:rPr>
              <a:t>2.</a:t>
            </a:r>
            <a:r>
              <a:rPr lang="ru-RU" sz="2200" dirty="0">
                <a:solidFill>
                  <a:schemeClr val="tx1"/>
                </a:solidFill>
              </a:rPr>
              <a:t> Обеспечить учителя инструментарием для организации самостоятельной деятельности детей.</a:t>
            </a:r>
          </a:p>
        </p:txBody>
      </p:sp>
      <p:pic>
        <p:nvPicPr>
          <p:cNvPr id="65" name="Picture 199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7315200" y="2438400"/>
            <a:ext cx="862013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8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88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8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8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88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8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8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87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8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8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88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88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8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8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8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8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8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88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8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8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88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8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8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88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8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8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88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8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8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88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8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8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88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18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18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18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1" grpId="0" animBg="1"/>
      <p:bldP spid="118793" grpId="0" animBg="1"/>
      <p:bldP spid="118794" grpId="0" animBg="1"/>
      <p:bldP spid="118796" grpId="0" animBg="1"/>
      <p:bldP spid="118797" grpId="0" animBg="1"/>
      <p:bldP spid="118806" grpId="0" animBg="1"/>
      <p:bldP spid="118807" grpId="0" animBg="1"/>
      <p:bldP spid="118808" grpId="0" animBg="1"/>
      <p:bldP spid="118845" grpId="0"/>
      <p:bldP spid="118847" grpId="0" animBg="1"/>
      <p:bldP spid="118848" grpId="0"/>
      <p:bldP spid="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762000"/>
            <a:ext cx="12731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r>
              <a:rPr lang="ru-RU" sz="3400" b="1" smtClean="0">
                <a:solidFill>
                  <a:srgbClr val="0000FF"/>
                </a:solidFill>
              </a:rPr>
              <a:t>Достаточно дать учителю новый УМК?</a:t>
            </a:r>
            <a:r>
              <a:rPr lang="ru-RU" sz="3700" b="1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-107950" y="2438400"/>
            <a:ext cx="1350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цель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-109538" y="5003800"/>
            <a:ext cx="1350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методика</a:t>
            </a:r>
          </a:p>
        </p:txBody>
      </p:sp>
      <p:sp>
        <p:nvSpPr>
          <p:cNvPr id="122885" name="Text Box 5"/>
          <p:cNvSpPr txBox="1">
            <a:spLocks noChangeArrowheads="1"/>
          </p:cNvSpPr>
          <p:nvPr/>
        </p:nvSpPr>
        <p:spPr bwMode="auto">
          <a:xfrm>
            <a:off x="-107950" y="3878263"/>
            <a:ext cx="13509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текст</a:t>
            </a:r>
          </a:p>
        </p:txBody>
      </p:sp>
      <p:sp>
        <p:nvSpPr>
          <p:cNvPr id="122886" name="Text Box 6"/>
          <p:cNvSpPr txBox="1">
            <a:spLocks noChangeArrowheads="1"/>
          </p:cNvSpPr>
          <p:nvPr/>
        </p:nvSpPr>
        <p:spPr bwMode="auto">
          <a:xfrm>
            <a:off x="1196975" y="2214563"/>
            <a:ext cx="3074988" cy="730250"/>
          </a:xfrm>
          <a:prstGeom prst="rect">
            <a:avLst/>
          </a:prstGeom>
          <a:solidFill>
            <a:srgbClr val="FFFFCC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СТАРЫЙ РЕЗУЛЬТАТ: </a:t>
            </a:r>
          </a:p>
          <a:p>
            <a:r>
              <a:rPr lang="ru-RU" sz="2000" b="1"/>
              <a:t>Передача </a:t>
            </a:r>
            <a:r>
              <a:rPr lang="ru-RU" sz="2000" b="1">
                <a:solidFill>
                  <a:srgbClr val="FF3300"/>
                </a:solidFill>
              </a:rPr>
              <a:t>знаний</a:t>
            </a:r>
          </a:p>
        </p:txBody>
      </p:sp>
      <p:sp>
        <p:nvSpPr>
          <p:cNvPr id="122887" name="Text Box 7"/>
          <p:cNvSpPr txBox="1">
            <a:spLocks noChangeArrowheads="1"/>
          </p:cNvSpPr>
          <p:nvPr/>
        </p:nvSpPr>
        <p:spPr bwMode="auto">
          <a:xfrm>
            <a:off x="1212850" y="3519488"/>
            <a:ext cx="3159125" cy="1035050"/>
          </a:xfrm>
          <a:prstGeom prst="rect">
            <a:avLst/>
          </a:prstGeom>
          <a:solidFill>
            <a:srgbClr val="FFFFCC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Объяснить все так, </a:t>
            </a:r>
          </a:p>
          <a:p>
            <a:r>
              <a:rPr lang="ru-RU" sz="2000" b="1"/>
              <a:t>чтобы ученик понял  и </a:t>
            </a:r>
          </a:p>
          <a:p>
            <a:r>
              <a:rPr lang="ru-RU" sz="2000" b="1">
                <a:solidFill>
                  <a:srgbClr val="FF3300"/>
                </a:solidFill>
              </a:rPr>
              <a:t>запомнил</a:t>
            </a:r>
            <a:endParaRPr lang="ru-RU" sz="2000" b="1"/>
          </a:p>
        </p:txBody>
      </p:sp>
      <p:sp>
        <p:nvSpPr>
          <p:cNvPr id="122888" name="Text Box 8"/>
          <p:cNvSpPr txBox="1">
            <a:spLocks noChangeArrowheads="1"/>
          </p:cNvSpPr>
          <p:nvPr/>
        </p:nvSpPr>
        <p:spPr bwMode="auto">
          <a:xfrm>
            <a:off x="1212850" y="5094288"/>
            <a:ext cx="3240088" cy="1644650"/>
          </a:xfrm>
          <a:prstGeom prst="rect">
            <a:avLst/>
          </a:prstGeom>
          <a:solidFill>
            <a:srgbClr val="FFFFCC"/>
          </a:solidFill>
          <a:ln w="2857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Репродуктивные вопросы – </a:t>
            </a:r>
          </a:p>
          <a:p>
            <a:r>
              <a:rPr lang="ru-RU" sz="2000" b="1">
                <a:solidFill>
                  <a:srgbClr val="FF3300"/>
                </a:solidFill>
              </a:rPr>
              <a:t>повторение</a:t>
            </a:r>
            <a:r>
              <a:rPr lang="ru-RU" sz="2000" b="1"/>
              <a:t> и запоминание важных, но чужих мыслей</a:t>
            </a:r>
          </a:p>
        </p:txBody>
      </p:sp>
      <p:sp>
        <p:nvSpPr>
          <p:cNvPr id="122889" name="Text Box 9"/>
          <p:cNvSpPr txBox="1">
            <a:spLocks noChangeArrowheads="1"/>
          </p:cNvSpPr>
          <p:nvPr/>
        </p:nvSpPr>
        <p:spPr bwMode="auto">
          <a:xfrm>
            <a:off x="152400" y="1268413"/>
            <a:ext cx="3886200" cy="457200"/>
          </a:xfrm>
          <a:prstGeom prst="rect">
            <a:avLst/>
          </a:prstGeom>
          <a:solidFill>
            <a:srgbClr val="FF7C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Традиционный учебник</a:t>
            </a:r>
          </a:p>
        </p:txBody>
      </p:sp>
      <p:sp>
        <p:nvSpPr>
          <p:cNvPr id="122890" name="Text Box 10"/>
          <p:cNvSpPr txBox="1">
            <a:spLocks noChangeArrowheads="1"/>
          </p:cNvSpPr>
          <p:nvPr/>
        </p:nvSpPr>
        <p:spPr bwMode="auto">
          <a:xfrm>
            <a:off x="5292725" y="1268413"/>
            <a:ext cx="3851275" cy="457200"/>
          </a:xfrm>
          <a:prstGeom prst="rect">
            <a:avLst/>
          </a:prstGeom>
          <a:solidFill>
            <a:srgbClr val="8DF07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Новый учебник</a:t>
            </a:r>
          </a:p>
        </p:txBody>
      </p:sp>
      <p:sp>
        <p:nvSpPr>
          <p:cNvPr id="122891" name="Text Box 11"/>
          <p:cNvSpPr txBox="1">
            <a:spLocks noChangeArrowheads="1"/>
          </p:cNvSpPr>
          <p:nvPr/>
        </p:nvSpPr>
        <p:spPr bwMode="auto">
          <a:xfrm>
            <a:off x="4976813" y="2168525"/>
            <a:ext cx="4167187" cy="1035050"/>
          </a:xfrm>
          <a:prstGeom prst="rect">
            <a:avLst/>
          </a:prstGeom>
          <a:solidFill>
            <a:srgbClr val="FFFFCC"/>
          </a:solidFill>
          <a:ln w="28575">
            <a:solidFill>
              <a:srgbClr val="29941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НОВЫЙ РЕЗУЛЬТАТ: </a:t>
            </a:r>
          </a:p>
          <a:p>
            <a:r>
              <a:rPr lang="ru-RU" sz="2000" b="1"/>
              <a:t>Развитие </a:t>
            </a:r>
            <a:r>
              <a:rPr lang="ru-RU" sz="2000" b="1">
                <a:solidFill>
                  <a:srgbClr val="008000"/>
                </a:solidFill>
              </a:rPr>
              <a:t>умений</a:t>
            </a:r>
            <a:r>
              <a:rPr lang="ru-RU" sz="2000" b="1"/>
              <a:t>, способов действий, личностных качеств</a:t>
            </a:r>
          </a:p>
        </p:txBody>
      </p:sp>
      <p:sp>
        <p:nvSpPr>
          <p:cNvPr id="122892" name="Text Box 12"/>
          <p:cNvSpPr txBox="1">
            <a:spLocks noChangeArrowheads="1"/>
          </p:cNvSpPr>
          <p:nvPr/>
        </p:nvSpPr>
        <p:spPr bwMode="auto">
          <a:xfrm>
            <a:off x="4976813" y="3429000"/>
            <a:ext cx="4167187" cy="1339850"/>
          </a:xfrm>
          <a:prstGeom prst="rect">
            <a:avLst/>
          </a:prstGeom>
          <a:solidFill>
            <a:srgbClr val="FFFFCC"/>
          </a:solidFill>
          <a:ln w="28575">
            <a:solidFill>
              <a:srgbClr val="29941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Предоставить возможность для </a:t>
            </a:r>
            <a:r>
              <a:rPr lang="ru-RU" sz="2000" b="1">
                <a:solidFill>
                  <a:srgbClr val="008000"/>
                </a:solidFill>
              </a:rPr>
              <a:t>самостоятельного поиска</a:t>
            </a:r>
            <a:r>
              <a:rPr lang="ru-RU" sz="2000" b="1"/>
              <a:t>: не давать всю информацию в готовом виде</a:t>
            </a:r>
          </a:p>
        </p:txBody>
      </p:sp>
      <p:sp>
        <p:nvSpPr>
          <p:cNvPr id="122893" name="Text Box 13"/>
          <p:cNvSpPr txBox="1">
            <a:spLocks noChangeArrowheads="1"/>
          </p:cNvSpPr>
          <p:nvPr/>
        </p:nvSpPr>
        <p:spPr bwMode="auto">
          <a:xfrm>
            <a:off x="4976813" y="5029200"/>
            <a:ext cx="4167187" cy="1446213"/>
          </a:xfrm>
          <a:prstGeom prst="rect">
            <a:avLst/>
          </a:prstGeom>
          <a:solidFill>
            <a:srgbClr val="FFFFCC"/>
          </a:solidFill>
          <a:ln w="28575">
            <a:solidFill>
              <a:srgbClr val="29941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sz="2000" b="1"/>
              <a:t>Продуктивные задания: 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sz="2000" b="1">
                <a:solidFill>
                  <a:srgbClr val="008000"/>
                </a:solidFill>
              </a:rPr>
              <a:t>получение нового</a:t>
            </a:r>
            <a:r>
              <a:rPr lang="ru-RU" sz="2000" b="1"/>
              <a:t> продукта – своего вывода, оценки.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sz="2000" b="1"/>
              <a:t>Поддержка</a:t>
            </a:r>
            <a:r>
              <a:rPr lang="ru-RU" sz="2000" b="1">
                <a:solidFill>
                  <a:srgbClr val="008000"/>
                </a:solidFill>
              </a:rPr>
              <a:t> технологий деятельностного типа </a:t>
            </a:r>
          </a:p>
        </p:txBody>
      </p:sp>
      <p:pic>
        <p:nvPicPr>
          <p:cNvPr id="28686" name="Picture 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4800" y="609600"/>
            <a:ext cx="12128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-1676400" y="609600"/>
            <a:ext cx="6858000" cy="6248400"/>
            <a:chOff x="-1056" y="384"/>
            <a:chExt cx="4320" cy="3936"/>
          </a:xfrm>
        </p:grpSpPr>
        <p:pic>
          <p:nvPicPr>
            <p:cNvPr id="28698" name="Picture 14" descr="STR 67-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1056" y="432"/>
              <a:ext cx="3126" cy="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99" name="Rectangle 26"/>
            <p:cNvSpPr>
              <a:spLocks noChangeArrowheads="1"/>
            </p:cNvSpPr>
            <p:nvPr/>
          </p:nvSpPr>
          <p:spPr bwMode="auto">
            <a:xfrm>
              <a:off x="2064" y="384"/>
              <a:ext cx="1200" cy="9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447800" y="2057400"/>
            <a:ext cx="3429000" cy="876300"/>
            <a:chOff x="912" y="1296"/>
            <a:chExt cx="2160" cy="552"/>
          </a:xfrm>
        </p:grpSpPr>
        <p:sp>
          <p:nvSpPr>
            <p:cNvPr id="28696" name="Text Box 16"/>
            <p:cNvSpPr txBox="1">
              <a:spLocks noChangeArrowheads="1"/>
            </p:cNvSpPr>
            <p:nvPr/>
          </p:nvSpPr>
          <p:spPr bwMode="auto">
            <a:xfrm>
              <a:off x="912" y="1392"/>
              <a:ext cx="1922" cy="410"/>
            </a:xfrm>
            <a:prstGeom prst="rect">
              <a:avLst/>
            </a:prstGeom>
            <a:solidFill>
              <a:srgbClr val="99FF33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ПОНИМАНИЕ И ПРИНЯТИЕ</a:t>
              </a:r>
            </a:p>
          </p:txBody>
        </p:sp>
        <p:sp>
          <p:nvSpPr>
            <p:cNvPr id="28697" name="AutoShape 17"/>
            <p:cNvSpPr>
              <a:spLocks noChangeArrowheads="1"/>
            </p:cNvSpPr>
            <p:nvPr/>
          </p:nvSpPr>
          <p:spPr bwMode="auto">
            <a:xfrm rot="5400000">
              <a:off x="2652" y="1428"/>
              <a:ext cx="552" cy="288"/>
            </a:xfrm>
            <a:prstGeom prst="triangle">
              <a:avLst>
                <a:gd name="adj" fmla="val 50000"/>
              </a:avLst>
            </a:prstGeom>
            <a:solidFill>
              <a:srgbClr val="99FF33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1371600" y="3200400"/>
            <a:ext cx="3581400" cy="1219200"/>
            <a:chOff x="864" y="2016"/>
            <a:chExt cx="2256" cy="768"/>
          </a:xfrm>
        </p:grpSpPr>
        <p:sp>
          <p:nvSpPr>
            <p:cNvPr id="28694" name="Text Box 19"/>
            <p:cNvSpPr txBox="1">
              <a:spLocks noChangeArrowheads="1"/>
            </p:cNvSpPr>
            <p:nvPr/>
          </p:nvSpPr>
          <p:spPr bwMode="auto">
            <a:xfrm>
              <a:off x="864" y="2130"/>
              <a:ext cx="2016" cy="583"/>
            </a:xfrm>
            <a:prstGeom prst="rect">
              <a:avLst/>
            </a:prstGeom>
            <a:solidFill>
              <a:srgbClr val="99FF33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УМЕНИЕ ЗАДАВАТЬ ВОПРОСЫ, А НЕ ДАВАТЬ ГОТОВЫЕ ОТВЕТЫ</a:t>
              </a:r>
            </a:p>
          </p:txBody>
        </p:sp>
        <p:sp>
          <p:nvSpPr>
            <p:cNvPr id="28695" name="AutoShape 20"/>
            <p:cNvSpPr>
              <a:spLocks noChangeArrowheads="1"/>
            </p:cNvSpPr>
            <p:nvPr/>
          </p:nvSpPr>
          <p:spPr bwMode="auto">
            <a:xfrm rot="5400000">
              <a:off x="2592" y="2256"/>
              <a:ext cx="768" cy="288"/>
            </a:xfrm>
            <a:prstGeom prst="triangle">
              <a:avLst>
                <a:gd name="adj" fmla="val 50000"/>
              </a:avLst>
            </a:prstGeom>
            <a:solidFill>
              <a:srgbClr val="99FF33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1371600" y="5029200"/>
            <a:ext cx="3505200" cy="1371600"/>
            <a:chOff x="864" y="3168"/>
            <a:chExt cx="2208" cy="864"/>
          </a:xfrm>
        </p:grpSpPr>
        <p:sp>
          <p:nvSpPr>
            <p:cNvPr id="28692" name="Text Box 22"/>
            <p:cNvSpPr txBox="1">
              <a:spLocks noChangeArrowheads="1"/>
            </p:cNvSpPr>
            <p:nvPr/>
          </p:nvSpPr>
          <p:spPr bwMode="auto">
            <a:xfrm>
              <a:off x="864" y="3215"/>
              <a:ext cx="1968" cy="756"/>
            </a:xfrm>
            <a:prstGeom prst="rect">
              <a:avLst/>
            </a:prstGeom>
            <a:solidFill>
              <a:srgbClr val="99FF33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ВЛАДЕНИЕ ПРИЕМАМИ ОРГАНИЗАЦИИ ПРОДУКТИВНОЙ ДЕЯТЕЛЬНОСТИ</a:t>
              </a:r>
            </a:p>
          </p:txBody>
        </p:sp>
        <p:sp>
          <p:nvSpPr>
            <p:cNvPr id="28693" name="AutoShape 23"/>
            <p:cNvSpPr>
              <a:spLocks noChangeArrowheads="1"/>
            </p:cNvSpPr>
            <p:nvPr/>
          </p:nvSpPr>
          <p:spPr bwMode="auto">
            <a:xfrm rot="5400000">
              <a:off x="2496" y="3456"/>
              <a:ext cx="864" cy="288"/>
            </a:xfrm>
            <a:prstGeom prst="triangle">
              <a:avLst>
                <a:gd name="adj" fmla="val 50000"/>
              </a:avLst>
            </a:prstGeom>
            <a:solidFill>
              <a:srgbClr val="99FF33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" name="Скругленная прямоугольная выноска 1"/>
          <p:cNvSpPr/>
          <p:nvPr/>
        </p:nvSpPr>
        <p:spPr>
          <a:xfrm>
            <a:off x="1676400" y="1333500"/>
            <a:ext cx="3048000" cy="5067300"/>
          </a:xfrm>
          <a:prstGeom prst="wedgeRoundRectCallout">
            <a:avLst>
              <a:gd name="adj1" fmla="val -74924"/>
              <a:gd name="adj2" fmla="val -40576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0000FF"/>
                </a:solidFill>
                <a:cs typeface="Arial" pitchFamily="34" charset="0"/>
              </a:rPr>
              <a:t>Три этапа: </a:t>
            </a:r>
          </a:p>
          <a:p>
            <a:pPr>
              <a:defRPr/>
            </a:pPr>
            <a:r>
              <a:rPr lang="ru-RU" sz="2000" b="1" dirty="0">
                <a:solidFill>
                  <a:srgbClr val="0000FF"/>
                </a:solidFill>
                <a:cs typeface="Arial" pitchFamily="34" charset="0"/>
              </a:rPr>
              <a:t>1.</a:t>
            </a:r>
            <a:r>
              <a:rPr lang="ru-RU" sz="2000" dirty="0">
                <a:solidFill>
                  <a:schemeClr val="tx1"/>
                </a:solidFill>
                <a:cs typeface="Arial" pitchFamily="34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Это не для моих детей</a:t>
            </a:r>
            <a:r>
              <a:rPr lang="ru-RU" sz="2000" dirty="0">
                <a:solidFill>
                  <a:schemeClr val="tx1"/>
                </a:solidFill>
                <a:cs typeface="Arial" pitchFamily="34" charset="0"/>
              </a:rPr>
              <a:t>» или «</a:t>
            </a:r>
            <a:r>
              <a:rPr lang="ru-RU" sz="2000" dirty="0">
                <a:solidFill>
                  <a:srgbClr val="008000"/>
                </a:solidFill>
                <a:cs typeface="Arial" pitchFamily="34" charset="0"/>
              </a:rPr>
              <a:t>Мы всегда так работали</a:t>
            </a:r>
            <a:r>
              <a:rPr lang="ru-RU" sz="2000" dirty="0">
                <a:solidFill>
                  <a:schemeClr val="tx1"/>
                </a:solidFill>
                <a:cs typeface="Arial" pitchFamily="34" charset="0"/>
              </a:rPr>
              <a:t>»</a:t>
            </a:r>
          </a:p>
          <a:p>
            <a:pPr>
              <a:defRPr/>
            </a:pPr>
            <a:endParaRPr lang="ru-RU" sz="2000" dirty="0">
              <a:solidFill>
                <a:schemeClr val="tx1"/>
              </a:solidFill>
              <a:cs typeface="Arial" pitchFamily="34" charset="0"/>
            </a:endParaRPr>
          </a:p>
          <a:p>
            <a:pPr>
              <a:defRPr/>
            </a:pPr>
            <a:r>
              <a:rPr lang="ru-RU" sz="2000" b="1" dirty="0">
                <a:solidFill>
                  <a:srgbClr val="0000FF"/>
                </a:solidFill>
                <a:cs typeface="Arial" pitchFamily="34" charset="0"/>
              </a:rPr>
              <a:t>2.</a:t>
            </a:r>
            <a:r>
              <a:rPr lang="ru-RU" sz="2000" dirty="0">
                <a:solidFill>
                  <a:schemeClr val="tx1"/>
                </a:solidFill>
                <a:cs typeface="Arial" pitchFamily="34" charset="0"/>
              </a:rPr>
              <a:t> «</a:t>
            </a: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Пожалуй, в этом что-то есть</a:t>
            </a:r>
            <a:r>
              <a:rPr lang="ru-RU" sz="2000" dirty="0">
                <a:solidFill>
                  <a:schemeClr val="tx1"/>
                </a:solidFill>
                <a:cs typeface="Arial" pitchFamily="34" charset="0"/>
              </a:rPr>
              <a:t>» или «</a:t>
            </a:r>
            <a:r>
              <a:rPr lang="ru-RU" sz="2000" dirty="0">
                <a:solidFill>
                  <a:srgbClr val="008000"/>
                </a:solidFill>
                <a:cs typeface="Arial" pitchFamily="34" charset="0"/>
              </a:rPr>
              <a:t>Я только сейчас понял, что вы от меня хотите</a:t>
            </a:r>
            <a:r>
              <a:rPr lang="ru-RU" sz="2000" dirty="0">
                <a:solidFill>
                  <a:schemeClr val="tx1"/>
                </a:solidFill>
                <a:cs typeface="Arial" pitchFamily="34" charset="0"/>
              </a:rPr>
              <a:t>»</a:t>
            </a:r>
          </a:p>
          <a:p>
            <a:pPr>
              <a:defRPr/>
            </a:pPr>
            <a:endParaRPr lang="ru-RU" sz="2000" dirty="0">
              <a:solidFill>
                <a:schemeClr val="tx1"/>
              </a:solidFill>
              <a:cs typeface="Arial" pitchFamily="34" charset="0"/>
            </a:endParaRPr>
          </a:p>
          <a:p>
            <a:pPr>
              <a:defRPr/>
            </a:pPr>
            <a:r>
              <a:rPr lang="ru-RU" sz="2000" b="1" dirty="0">
                <a:solidFill>
                  <a:srgbClr val="0000FF"/>
                </a:solidFill>
                <a:cs typeface="Arial" pitchFamily="34" charset="0"/>
              </a:rPr>
              <a:t>3. </a:t>
            </a:r>
            <a:r>
              <a:rPr lang="ru-RU" sz="2000" dirty="0">
                <a:solidFill>
                  <a:schemeClr val="tx1"/>
                </a:solidFill>
                <a:cs typeface="Arial" pitchFamily="34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Удивительно, но у меня стало получаться!</a:t>
            </a:r>
            <a:r>
              <a:rPr lang="ru-RU" sz="2000" dirty="0">
                <a:solidFill>
                  <a:schemeClr val="tx1"/>
                </a:solidFill>
                <a:cs typeface="Arial" pitchFamily="34" charset="0"/>
              </a:rPr>
              <a:t>» или «</a:t>
            </a:r>
            <a:r>
              <a:rPr lang="ru-RU" sz="2000" dirty="0">
                <a:solidFill>
                  <a:srgbClr val="008000"/>
                </a:solidFill>
                <a:cs typeface="Arial" pitchFamily="34" charset="0"/>
              </a:rPr>
              <a:t>Я теперь работаю совсем по-другому!</a:t>
            </a:r>
            <a:r>
              <a:rPr lang="ru-RU" sz="2000" dirty="0">
                <a:solidFill>
                  <a:schemeClr val="tx1"/>
                </a:solidFill>
                <a:cs typeface="Arial" pitchFamily="34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2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22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22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/>
      <p:bldP spid="122884" grpId="0"/>
      <p:bldP spid="122885" grpId="0"/>
      <p:bldP spid="122886" grpId="0" animBg="1"/>
      <p:bldP spid="122887" grpId="0" animBg="1"/>
      <p:bldP spid="122888" grpId="0" animBg="1"/>
      <p:bldP spid="122889" grpId="0" animBg="1"/>
      <p:bldP spid="122890" grpId="0" animBg="1"/>
      <p:bldP spid="122891" grpId="0" animBg="1"/>
      <p:bldP spid="122892" grpId="0" animBg="1"/>
      <p:bldP spid="122893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10191E-9682-4017-AC20-598F39CBC7BA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504825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0000FF"/>
                </a:solidFill>
              </a:rPr>
              <a:t>Определяем цель, проблему: </a:t>
            </a:r>
            <a:br>
              <a:rPr lang="ru-RU" sz="2800" b="1" smtClean="0">
                <a:solidFill>
                  <a:srgbClr val="0000FF"/>
                </a:solidFill>
              </a:rPr>
            </a:br>
            <a:endParaRPr lang="ru-RU" sz="2000" b="1" i="1" smtClean="0">
              <a:solidFill>
                <a:srgbClr val="0000FF"/>
              </a:solidFill>
            </a:endParaRPr>
          </a:p>
        </p:txBody>
      </p:sp>
      <p:sp>
        <p:nvSpPr>
          <p:cNvPr id="30723" name="TextBox 1"/>
          <p:cNvSpPr txBox="1">
            <a:spLocks noChangeArrowheads="1"/>
          </p:cNvSpPr>
          <p:nvPr/>
        </p:nvSpPr>
        <p:spPr bwMode="auto">
          <a:xfrm>
            <a:off x="0" y="704850"/>
            <a:ext cx="3810000" cy="3743325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cs typeface="Arial" charset="0"/>
              </a:rPr>
              <a:t>ФГОС требует новые результаты: не просто знания, а умение ими пользоваться, действовать. </a:t>
            </a:r>
          </a:p>
          <a:p>
            <a:r>
              <a:rPr lang="ru-RU" sz="2400" b="1">
                <a:cs typeface="Arial" charset="0"/>
              </a:rPr>
              <a:t>«Школа 2100» предлагает развивающие УМК - «инструменты» реализации ФГОС.</a:t>
            </a:r>
          </a:p>
        </p:txBody>
      </p:sp>
      <p:sp>
        <p:nvSpPr>
          <p:cNvPr id="30724" name="TextBox 10"/>
          <p:cNvSpPr txBox="1">
            <a:spLocks noChangeArrowheads="1"/>
          </p:cNvSpPr>
          <p:nvPr/>
        </p:nvSpPr>
        <p:spPr bwMode="auto">
          <a:xfrm>
            <a:off x="5334000" y="704850"/>
            <a:ext cx="3811588" cy="3743325"/>
          </a:xfrm>
          <a:prstGeom prst="rect">
            <a:avLst/>
          </a:prstGeom>
          <a:solidFill>
            <a:srgbClr val="FF7C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cs typeface="Arial" charset="0"/>
              </a:rPr>
              <a:t>При переходе на ФГОС массово увеличивается доля педагогов, которые впервые берут УМК «Школы 2100», но большинство из них имеет мало опыта работы с технологиями деятельностного типа</a:t>
            </a:r>
          </a:p>
        </p:txBody>
      </p:sp>
      <p:sp>
        <p:nvSpPr>
          <p:cNvPr id="30725" name="TextBox 11"/>
          <p:cNvSpPr txBox="1">
            <a:spLocks noChangeArrowheads="1"/>
          </p:cNvSpPr>
          <p:nvPr/>
        </p:nvSpPr>
        <p:spPr bwMode="auto">
          <a:xfrm>
            <a:off x="1547813" y="5024438"/>
            <a:ext cx="6084887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cs typeface="Arial" charset="0"/>
              </a:rPr>
              <a:t>ПРОБЛЕМА (цель проекта): «…. ?»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3657600" y="2209800"/>
            <a:ext cx="1752600" cy="0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500563" y="2597150"/>
            <a:ext cx="33337" cy="2432050"/>
          </a:xfrm>
          <a:prstGeom prst="straightConnector1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2702</TotalTime>
  <Words>1531</Words>
  <Application>Microsoft Office PowerPoint</Application>
  <PresentationFormat>Экран (4:3)</PresentationFormat>
  <Paragraphs>347</Paragraphs>
  <Slides>20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Times New Roman</vt:lpstr>
      <vt:lpstr>Wingdings</vt:lpstr>
      <vt:lpstr>Оформление по умолчанию</vt:lpstr>
      <vt:lpstr>Федеральный инновационный проект: Реализация ФГОС и достижение нового образовательного результата через внедрение комплекса технологий деятельностного типа Образовательной системы  „Школа 2100“ в массовую практику начальной и основной школы  </vt:lpstr>
      <vt:lpstr>Наш статус</vt:lpstr>
      <vt:lpstr>Цель нашего проекта</vt:lpstr>
      <vt:lpstr>СТИХИЙНОЕ БЕДСТВИЕ ИЛИ ОСУЩЕСТВЛЕНИЕ МЕЧТЫ?</vt:lpstr>
      <vt:lpstr>Слайд 5</vt:lpstr>
      <vt:lpstr>Слайд 6</vt:lpstr>
      <vt:lpstr>Образовательная система                         «Школа 2100»</vt:lpstr>
      <vt:lpstr>Достаточно дать учителю новый УМК? </vt:lpstr>
      <vt:lpstr>Определяем цель, проблему:  </vt:lpstr>
      <vt:lpstr>Средства достижения цели проекта</vt:lpstr>
      <vt:lpstr>Слайд 11</vt:lpstr>
      <vt:lpstr>Слайд 12</vt:lpstr>
      <vt:lpstr>Слайд 13</vt:lpstr>
      <vt:lpstr>Традиционный урок даст новый результат? </vt:lpstr>
      <vt:lpstr>Урок по комплексу технологий «Школы 2100»</vt:lpstr>
      <vt:lpstr>План действий</vt:lpstr>
      <vt:lpstr>Процедура внедрения технологии</vt:lpstr>
      <vt:lpstr>Организация работы ФИП в регионе</vt:lpstr>
      <vt:lpstr>Сводный план работы на полгода</vt:lpstr>
      <vt:lpstr>РЕФЛЕКСИЯ:    Любые вопросы  можно задать  организаторам проекта  через сайт  www.school2100.ru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ион</dc:creator>
  <cp:lastModifiedBy>WiZaRd</cp:lastModifiedBy>
  <cp:revision>183</cp:revision>
  <cp:lastPrinted>1601-01-01T00:00:00Z</cp:lastPrinted>
  <dcterms:created xsi:type="dcterms:W3CDTF">1601-01-01T00:00:00Z</dcterms:created>
  <dcterms:modified xsi:type="dcterms:W3CDTF">2012-09-14T10:24:42Z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