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6" r:id="rId3"/>
    <p:sldId id="265" r:id="rId4"/>
    <p:sldId id="267" r:id="rId5"/>
    <p:sldId id="279" r:id="rId6"/>
    <p:sldId id="273" r:id="rId7"/>
    <p:sldId id="269" r:id="rId8"/>
    <p:sldId id="271" r:id="rId9"/>
    <p:sldId id="274" r:id="rId10"/>
    <p:sldId id="276" r:id="rId11"/>
    <p:sldId id="272" r:id="rId12"/>
    <p:sldId id="275" r:id="rId13"/>
    <p:sldId id="277" r:id="rId14"/>
    <p:sldId id="278" r:id="rId15"/>
    <p:sldId id="268" r:id="rId16"/>
    <p:sldId id="280" r:id="rId17"/>
    <p:sldId id="281" r:id="rId18"/>
    <p:sldId id="270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134" autoAdjust="0"/>
    <p:restoredTop sz="98327" autoAdjust="0"/>
  </p:normalViewPr>
  <p:slideViewPr>
    <p:cSldViewPr>
      <p:cViewPr varScale="1">
        <p:scale>
          <a:sx n="105" d="100"/>
          <a:sy n="105" d="100"/>
        </p:scale>
        <p:origin x="-7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922690-7F55-4869-8F9D-35CB93A67EAC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FFB96E6-CD4C-4D8F-B995-1C4E11E85B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http://egypt.bn.by/images/pharaoh.gif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Рисунок фона(скарабеев) - </a:t>
            </a:r>
            <a:r>
              <a:rPr lang="en-US" smtClean="0"/>
              <a:t>http://egypt.bn.by/images/logo_1.gif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3AFD31A-E56D-4C60-9015-562D1671974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2C4309B-E427-4171-8639-AA6ADC2928E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737BA9-FFCE-477A-B4AE-63B1C20B771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en-US" smtClean="0"/>
              <a:t>http://www.selinaportal.net/potapov/images/piramid3.gif</a:t>
            </a:r>
            <a:r>
              <a:rPr lang="ru-RU" smtClean="0"/>
              <a:t> </a:t>
            </a: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3B5233-3DE3-4BD9-8ACD-A6EE0C8C067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0354BA-29E7-41E4-9AD4-97F1405959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Кнопка информации  - ссылка на скрытый слайд с математическим примером записанным иероглифами.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9D2749-AF51-4141-A687-33F30ECA2A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sym typeface="Symbol" pitchFamily="18" charset="2"/>
              </a:rPr>
              <a:t>Запись ответа арабскими цифрами не предусмотрена. Ученики при работе со слайдом должны сами перевести иероглифы в современную письменность. Переход к следующему слайду по щелчку в любом месте за пределом рисунка</a:t>
            </a: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0A2108-DAEC-42CD-BC70-18D50C18288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E50B8D-E4D1-4EF0-8DF0-FA147313D04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40FF258-A7DA-4207-A96B-CAED61C24C4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F0FDD0-5BBE-4D8B-B7CC-5C875C00B30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D4D19C-775E-46EE-A34D-FDB142DC927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06376-F9B1-4812-9A33-0D2ABD170995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71B73-0240-423F-8A22-111D13A19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F12FA-ECCF-47FF-A335-F55745E6EDE5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5391F-0E2E-40E2-A4A5-02701829D7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54FB7-A574-4143-B356-F331EACA3F91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FA605-3BF3-4DBC-B99E-4039AF3460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BCE31-4708-4873-847E-034130C4C445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E66EF-F147-4327-95DB-F142A0708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A3B8D-5500-495C-A0AB-F6EBF7A2426B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10136-DBE6-47B7-9C70-44FC3F2BF3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E83D5-A137-46A5-A140-7E71CEA0E2D8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27E5E-D7C8-458B-BE38-D0C243B57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B41B8-4B2F-4559-BA77-3FA4B9A0CCF9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FECA7-7E68-48E2-BED4-332982F2E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54F6-0E27-4823-AEA3-6C44A01EC7B3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4517D-9823-4219-8FE2-ABBAB73E4A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0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3060700" y="6551613"/>
            <a:ext cx="3059113" cy="29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0" contrast="-60000"/>
          </a:blip>
          <a:srcRect/>
          <a:stretch>
            <a:fillRect/>
          </a:stretch>
        </p:blipFill>
        <p:spPr bwMode="auto">
          <a:xfrm>
            <a:off x="6119813" y="6551613"/>
            <a:ext cx="3060700" cy="30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6A15B-543F-4EDE-A4A1-E9C268C4395C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2093D-6278-45B8-9C36-60A1CA7959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D317B-3204-4BAC-9227-8BE4337CEE98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70783-417B-4D94-AE83-1AE1375F1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63D6F-B4D4-4384-B2B3-786D36DBADF7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FEFEF-2184-4E49-8B99-BF19A17CB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4EDD41A-A6B8-4A9C-9F0C-87B024FFA83F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1D8350-CFB8-46CB-9610-B5BA23652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16.jpeg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10.jpeg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0.xml"/><Relationship Id="rId5" Type="http://schemas.openxmlformats.org/officeDocument/2006/relationships/image" Target="../media/image14.png"/><Relationship Id="rId4" Type="http://schemas.openxmlformats.org/officeDocument/2006/relationships/image" Target="../media/image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4950" y="2989263"/>
            <a:ext cx="1031875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39888"/>
            <a:ext cx="7772400" cy="147002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ИСКУССТВО СТРОИТЕЛЕЙ ПИРАМИД</a:t>
            </a:r>
            <a:endParaRPr lang="ru-RU" dirty="0"/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084888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§9.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Йошкар-Ола).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8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 descr="Image8.gif (2055 bytes)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54050" y="944563"/>
            <a:ext cx="7805738" cy="162083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bg1">
                <a:lumMod val="50000"/>
              </a:schemeClr>
            </a:solidFill>
          </a:ln>
          <a:effectLst/>
        </p:spPr>
      </p:pic>
      <p:grpSp>
        <p:nvGrpSpPr>
          <p:cNvPr id="2765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6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62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ВЕЛИЧИЕ ЖИВОГО </a:t>
            </a:r>
            <a:r>
              <a:rPr lang="ru-RU" dirty="0" smtClean="0"/>
              <a:t>БОГА</a:t>
            </a:r>
            <a:endParaRPr lang="ru-RU" dirty="0"/>
          </a:p>
        </p:txBody>
      </p:sp>
      <p:pic>
        <p:nvPicPr>
          <p:cNvPr id="19" name="Picture 7" descr="Image10.gif (2759 bytes)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357563"/>
            <a:ext cx="8640763" cy="119062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bg1">
                <a:lumMod val="50000"/>
              </a:schemeClr>
            </a:solidFill>
          </a:ln>
          <a:effectLst/>
        </p:spPr>
      </p:pic>
      <p:pic>
        <p:nvPicPr>
          <p:cNvPr id="20" name="Picture 9" descr="Image9.gif (3111 bytes)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1199"/>
          <a:stretch>
            <a:fillRect/>
          </a:stretch>
        </p:blipFill>
        <p:spPr bwMode="auto">
          <a:xfrm>
            <a:off x="107950" y="5424488"/>
            <a:ext cx="5256213" cy="95091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bg1">
                <a:lumMod val="50000"/>
              </a:schemeClr>
            </a:solidFill>
          </a:ln>
          <a:effectLst/>
        </p:spPr>
      </p:pic>
      <p:sp useBgFill="1">
        <p:nvSpPr>
          <p:cNvPr id="21" name="Rectangle 10"/>
          <p:cNvSpPr>
            <a:spLocks noChangeArrowheads="1"/>
          </p:cNvSpPr>
          <p:nvPr/>
        </p:nvSpPr>
        <p:spPr bwMode="auto">
          <a:xfrm>
            <a:off x="3023493" y="2636912"/>
            <a:ext cx="3060675" cy="646331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1245386</a:t>
            </a:r>
          </a:p>
        </p:txBody>
      </p:sp>
      <p:sp useBgFill="1">
        <p:nvSpPr>
          <p:cNvPr id="22" name="Rectangle 11"/>
          <p:cNvSpPr>
            <a:spLocks noChangeArrowheads="1"/>
          </p:cNvSpPr>
          <p:nvPr/>
        </p:nvSpPr>
        <p:spPr bwMode="auto">
          <a:xfrm>
            <a:off x="2051720" y="4653136"/>
            <a:ext cx="4802918" cy="646331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132 + </a:t>
            </a:r>
            <a:r>
              <a:rPr lang="ru-RU" sz="36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1457 = </a:t>
            </a:r>
            <a:r>
              <a:rPr lang="ru-RU" sz="3600" b="1" spc="6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endParaRPr lang="ru-RU" sz="3600" b="1" spc="60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3" name="Picture 9" descr="Image9.gif (3111 bytes)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001" r="1315"/>
          <a:stretch>
            <a:fillRect/>
          </a:stretch>
        </p:blipFill>
        <p:spPr bwMode="auto">
          <a:xfrm>
            <a:off x="5400675" y="5424488"/>
            <a:ext cx="3660775" cy="95726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19050">
            <a:solidFill>
              <a:schemeClr val="bg1">
                <a:lumMod val="50000"/>
              </a:schemeClr>
            </a:solidFill>
          </a:ln>
          <a:effectLst/>
        </p:spPr>
      </p:pic>
      <p:sp>
        <p:nvSpPr>
          <p:cNvPr id="3" name="Управляющая кнопка: далее 2">
            <a:hlinkClick r:id="rId9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ForwardNex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/>
              <a:t>ХУДОЖНИКИ, ПРОДОЛЖАЮЩИЕ </a:t>
            </a:r>
            <a:r>
              <a:rPr lang="ru-RU" sz="2800" dirty="0" smtClean="0"/>
              <a:t>ЖИЗНЬ</a:t>
            </a:r>
            <a:endParaRPr lang="ru-RU" sz="2800" dirty="0"/>
          </a:p>
        </p:txBody>
      </p:sp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9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5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0" name="Группа 22"/>
          <p:cNvGrpSpPr>
            <a:grpSpLocks/>
          </p:cNvGrpSpPr>
          <p:nvPr/>
        </p:nvGrpSpPr>
        <p:grpSpPr bwMode="auto">
          <a:xfrm>
            <a:off x="252413" y="1484313"/>
            <a:ext cx="8604250" cy="1736725"/>
            <a:chOff x="252000" y="1484784"/>
            <a:chExt cx="8604000" cy="1736646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52000" y="1484784"/>
              <a:ext cx="8604000" cy="173664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Перечисли, какие науки и искусства были необходимы для строительства пирамид.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172800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9701" name="Группа 23"/>
          <p:cNvGrpSpPr>
            <a:grpSpLocks/>
          </p:cNvGrpSpPr>
          <p:nvPr/>
        </p:nvGrpSpPr>
        <p:grpSpPr bwMode="auto">
          <a:xfrm>
            <a:off x="252413" y="3789363"/>
            <a:ext cx="8604250" cy="1736725"/>
            <a:chOff x="252000" y="3789040"/>
            <a:chExt cx="8604000" cy="1736646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2000" y="3789040"/>
              <a:ext cx="8604000" cy="1736646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вывод: почему египтяне тратили столько сил на возведение пирамид?</a:t>
              </a:r>
              <a:endParaRPr lang="ru-RU" sz="3200" dirty="0">
                <a:latin typeface="+mn-lt"/>
              </a:endParaRP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4032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25104"/>
            <a:ext cx="4177010" cy="3240000"/>
          </a:xfrm>
          <a:prstGeom prst="roundRect">
            <a:avLst>
              <a:gd name="adj" fmla="val 8948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044000"/>
            <a:ext cx="3839611" cy="3240000"/>
          </a:xfrm>
          <a:prstGeom prst="roundRect">
            <a:avLst>
              <a:gd name="adj" fmla="val 7876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/>
              <a:t>ХУДОЖНИКИ, ПРОДОЛЖАЮЩИЕ </a:t>
            </a:r>
            <a:r>
              <a:rPr lang="ru-RU" sz="2800" dirty="0" smtClean="0"/>
              <a:t>ЖИЗНЬ</a:t>
            </a:r>
            <a:endParaRPr lang="ru-RU" sz="2800" dirty="0"/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Скругленный прямоугольник 18"/>
          <p:cNvSpPr/>
          <p:nvPr/>
        </p:nvSpPr>
        <p:spPr>
          <a:xfrm>
            <a:off x="468313" y="4724400"/>
            <a:ext cx="3816350" cy="1328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Пирамида </a:t>
            </a:r>
            <a:r>
              <a:rPr lang="ru-RU" sz="2400" dirty="0" err="1">
                <a:latin typeface="+mn-lt"/>
              </a:rPr>
              <a:t>Джосера</a:t>
            </a:r>
            <a:r>
              <a:rPr lang="ru-RU" sz="2400" dirty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Архитектор </a:t>
            </a:r>
            <a:r>
              <a:rPr lang="ru-RU" sz="2400" dirty="0" err="1">
                <a:latin typeface="+mn-lt"/>
              </a:rPr>
              <a:t>Имхотеп</a:t>
            </a:r>
            <a:r>
              <a:rPr lang="ru-RU" sz="2400" dirty="0">
                <a:latin typeface="+mn-lt"/>
              </a:rPr>
              <a:t>. XXVIII в. до н.э.</a:t>
            </a:r>
            <a:endParaRPr lang="ru-RU" sz="2400" dirty="0"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32363" y="4724400"/>
            <a:ext cx="4103687" cy="132873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Египтянин охотится на птиц с женой и дочерью.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Роспись гробницы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/>
              <a:t>ХУДОЖНИКИ, ПРОДОЛЖАЮЩИЕ </a:t>
            </a:r>
            <a:r>
              <a:rPr lang="ru-RU" sz="2800" dirty="0" smtClean="0"/>
              <a:t>ЖИЗНЬ</a:t>
            </a:r>
            <a:endParaRPr lang="ru-RU" sz="2800" dirty="0"/>
          </a:p>
        </p:txBody>
      </p:sp>
      <p:grpSp>
        <p:nvGrpSpPr>
          <p:cNvPr id="3277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7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023532" y="1196751"/>
            <a:ext cx="1535640" cy="3060000"/>
          </a:xfrm>
          <a:prstGeom prst="roundRect">
            <a:avLst>
              <a:gd name="adj" fmla="val 16667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448427" y="1214879"/>
            <a:ext cx="5084013" cy="3060000"/>
          </a:xfrm>
          <a:prstGeom prst="roundRect">
            <a:avLst>
              <a:gd name="adj" fmla="val 7472"/>
            </a:avLst>
          </a:prstGeom>
          <a:ln w="127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93738" y="4652963"/>
            <a:ext cx="2293937" cy="1328737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Футляр для зеркала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из гробницы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08400" y="4652963"/>
            <a:ext cx="4572000" cy="13287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Пирамиды фараонов </a:t>
            </a:r>
            <a:r>
              <a:rPr lang="ru-RU" sz="2400" dirty="0">
                <a:latin typeface="+mn-lt"/>
              </a:rPr>
              <a:t>Хеопса</a:t>
            </a:r>
            <a:r>
              <a:rPr lang="ru-RU" sz="2400" dirty="0">
                <a:latin typeface="+mn-lt"/>
              </a:rPr>
              <a:t>, </a:t>
            </a:r>
            <a:r>
              <a:rPr lang="ru-RU" sz="2400" dirty="0" err="1">
                <a:latin typeface="+mn-lt"/>
              </a:rPr>
              <a:t>Хефрена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>
                <a:latin typeface="+mn-lt"/>
              </a:rPr>
              <a:t>и </a:t>
            </a:r>
            <a:r>
              <a:rPr lang="ru-RU" sz="2400" dirty="0" err="1">
                <a:latin typeface="+mn-lt"/>
              </a:rPr>
              <a:t>Микерина</a:t>
            </a:r>
            <a:r>
              <a:rPr lang="ru-RU" sz="2400" dirty="0">
                <a:latin typeface="+mn-lt"/>
              </a:rPr>
              <a:t>. XXVII </a:t>
            </a:r>
            <a:r>
              <a:rPr lang="ru-RU" sz="2400" dirty="0">
                <a:latin typeface="+mn-lt"/>
              </a:rPr>
              <a:t>в. до н.э.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ХУДОЖНИКИ, ПРОДОЛЖАЮЩИЕ </a:t>
            </a:r>
            <a:r>
              <a:rPr lang="ru-RU" sz="2800" dirty="0"/>
              <a:t>ЖИЗНЬ</a:t>
            </a:r>
          </a:p>
        </p:txBody>
      </p:sp>
      <p:grpSp>
        <p:nvGrpSpPr>
          <p:cNvPr id="33794" name="Группа 7"/>
          <p:cNvGrpSpPr>
            <a:grpSpLocks/>
          </p:cNvGrpSpPr>
          <p:nvPr/>
        </p:nvGrpSpPr>
        <p:grpSpPr bwMode="auto">
          <a:xfrm>
            <a:off x="252413" y="1196975"/>
            <a:ext cx="8639175" cy="2063750"/>
            <a:chOff x="252000" y="1320602"/>
            <a:chExt cx="8640000" cy="2063544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2000" y="1320602"/>
              <a:ext cx="8640000" cy="2063544"/>
            </a:xfrm>
            <a:prstGeom prst="roundRect">
              <a:avLst/>
            </a:prstGeom>
            <a:blipFill>
              <a:blip r:embed="rId3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 </a:t>
              </a:r>
              <a:r>
                <a:rPr lang="ru-RU" sz="3200" dirty="0">
                  <a:latin typeface="+mn-lt"/>
                </a:rPr>
                <a:t>вы думаете, насколько справедливой считали египтяне </a:t>
              </a:r>
              <a:r>
                <a:rPr lang="ru-RU" sz="3200" dirty="0">
                  <a:latin typeface="+mn-lt"/>
                </a:rPr>
                <a:t>повинность </a:t>
              </a:r>
              <a:r>
                <a:rPr lang="ru-RU" sz="3200" dirty="0">
                  <a:latin typeface="+mn-lt"/>
                </a:rPr>
                <a:t>работать на строительстве пирамиды?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1520816"/>
              <a:ext cx="252000" cy="252000"/>
            </a:xfrm>
            <a:prstGeom prst="ellipse">
              <a:avLst/>
            </a:prstGeom>
            <a:solidFill>
              <a:srgbClr val="990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146" tIns="564384" rIns="17145" bIns="564382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 dirty="0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/>
              </a:extLst>
            </a:blip>
            <a:stretch/>
          </p:blipFill>
          <p:spPr>
            <a:xfrm>
              <a:off x="432000" y="1490952"/>
              <a:ext cx="324196" cy="3117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379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3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9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3822" name="Group 30"/>
          <p:cNvGraphicFramePr>
            <a:graphicFrameLocks noGrp="1"/>
          </p:cNvGraphicFramePr>
          <p:nvPr/>
        </p:nvGraphicFramePr>
        <p:xfrm>
          <a:off x="252413" y="3644900"/>
          <a:ext cx="8639175" cy="27368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720328"/>
            <a:ext cx="7920000" cy="3507343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ДОСТИЖЕНИЯ ИСКУССТВА ДРЕВНЕГО ЕГИПТА СТАЛИ ОБРАЗЦАМИ ДЛЯ МНОГИХ ПОСЛЕДУЮЩИХ ЦИВИЛИЗАЦИЙ.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6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8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1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tabLst>
                <a:tab pos="1978025" algn="l"/>
              </a:tabLs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37892" name="Группа 6"/>
          <p:cNvGrpSpPr>
            <a:grpSpLocks/>
          </p:cNvGrpSpPr>
          <p:nvPr/>
        </p:nvGrpSpPr>
        <p:grpSpPr bwMode="auto">
          <a:xfrm>
            <a:off x="252413" y="1125538"/>
            <a:ext cx="8639175" cy="1571625"/>
            <a:chOff x="252000" y="3192810"/>
            <a:chExt cx="8640000" cy="1573197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52000" y="3192810"/>
              <a:ext cx="8640000" cy="1573197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127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Какими </a:t>
              </a:r>
              <a:r>
                <a:rPr lang="ru-RU" sz="3200" dirty="0">
                  <a:latin typeface="+mn-lt"/>
                </a:rPr>
                <a:t>достижениями культуры древних египтян </a:t>
              </a:r>
              <a:r>
                <a:rPr lang="ru-RU" sz="3200" dirty="0">
                  <a:latin typeface="+mn-lt"/>
                </a:rPr>
                <a:t>современные люди </a:t>
              </a:r>
              <a:r>
                <a:rPr lang="ru-RU" sz="3200" dirty="0">
                  <a:latin typeface="+mn-lt"/>
                </a:rPr>
                <a:t>пользуются до сих пор?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972000" y="340006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/>
              </a:extLst>
            </a:blip>
            <a:stretch/>
          </p:blipFill>
          <p:spPr>
            <a:xfrm>
              <a:off x="432000" y="3364066"/>
              <a:ext cx="324000" cy="324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7893" name="Группа 5"/>
          <p:cNvGrpSpPr>
            <a:grpSpLocks/>
          </p:cNvGrpSpPr>
          <p:nvPr/>
        </p:nvGrpSpPr>
        <p:grpSpPr bwMode="auto">
          <a:xfrm>
            <a:off x="252413" y="4087813"/>
            <a:ext cx="8639175" cy="1573212"/>
            <a:chOff x="252000" y="5157192"/>
            <a:chExt cx="8640000" cy="1573197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5157192"/>
              <a:ext cx="8640000" cy="1573197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Дай </a:t>
              </a:r>
              <a:r>
                <a:rPr lang="ru-RU" sz="3200" dirty="0">
                  <a:latin typeface="+mn-lt"/>
                </a:rPr>
                <a:t>разные объяснения </a:t>
              </a:r>
              <a:r>
                <a:rPr lang="ru-RU" sz="3200" dirty="0">
                  <a:latin typeface="+mn-lt"/>
                </a:rPr>
                <a:t>поговорке </a:t>
              </a:r>
              <a:r>
                <a:rPr lang="ru-RU" sz="3200" dirty="0">
                  <a:latin typeface="+mn-lt"/>
                </a:rPr>
                <a:t>«Все боятся времени, но время боится пирамид».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972000" y="533724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3200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/>
              </a:extLst>
            </a:blip>
            <a:stretch/>
          </p:blipFill>
          <p:spPr>
            <a:xfrm>
              <a:off x="432000" y="5301240"/>
              <a:ext cx="324000" cy="324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37894" name="TextBox 8"/>
          <p:cNvSpPr txBox="1">
            <a:spLocks noChangeArrowheads="1"/>
          </p:cNvSpPr>
          <p:nvPr/>
        </p:nvSpPr>
        <p:spPr bwMode="auto">
          <a:xfrm>
            <a:off x="166688" y="2708275"/>
            <a:ext cx="8840787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</p:txBody>
      </p:sp>
      <p:sp>
        <p:nvSpPr>
          <p:cNvPr id="37895" name="TextBox 25"/>
          <p:cNvSpPr txBox="1">
            <a:spLocks noChangeArrowheads="1"/>
          </p:cNvSpPr>
          <p:nvPr/>
        </p:nvSpPr>
        <p:spPr bwMode="auto">
          <a:xfrm>
            <a:off x="100013" y="5684838"/>
            <a:ext cx="903287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  <a:p>
            <a:pPr algn="ctr"/>
            <a:r>
              <a:rPr lang="ru-RU" sz="2400">
                <a:latin typeface="Comic Sans MS" pitchFamily="66" charset="0"/>
              </a:rPr>
              <a:t>_____________________________________________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135593" y="980728"/>
            <a:ext cx="8987369" cy="22814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Пирамида Хеопса была построена в 2600 году до н.э. Отметь на ленте времени эту дату и подсчитай, сколько веков назад это было.</a:t>
            </a:r>
          </a:p>
        </p:txBody>
      </p:sp>
      <p:grpSp>
        <p:nvGrpSpPr>
          <p:cNvPr id="3994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01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4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00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40012" name="Group 76"/>
          <p:cNvGraphicFramePr>
            <a:graphicFrameLocks noGrp="1"/>
          </p:cNvGraphicFramePr>
          <p:nvPr/>
        </p:nvGraphicFramePr>
        <p:xfrm>
          <a:off x="252413" y="4856163"/>
          <a:ext cx="86153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175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1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2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6" name="Стрелка влево 4"/>
          <p:cNvSpPr/>
          <p:nvPr/>
        </p:nvSpPr>
        <p:spPr>
          <a:xfrm>
            <a:off x="265113" y="4203700"/>
            <a:ext cx="8632825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0825" y="3551238"/>
          <a:ext cx="8640763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120"/>
                <a:gridCol w="2160120"/>
                <a:gridCol w="2160120"/>
                <a:gridCol w="216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 тыс. до н.э. 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тыс. до н.э.</a:t>
                      </a:r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0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199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pSp>
        <p:nvGrpSpPr>
          <p:cNvPr id="41988" name="Группа 1"/>
          <p:cNvGrpSpPr>
            <a:grpSpLocks/>
          </p:cNvGrpSpPr>
          <p:nvPr/>
        </p:nvGrpSpPr>
        <p:grpSpPr bwMode="auto">
          <a:xfrm>
            <a:off x="220663" y="1957388"/>
            <a:ext cx="8697912" cy="2882900"/>
            <a:chOff x="219456" y="2316856"/>
            <a:chExt cx="8698992" cy="288340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000" y="2348880"/>
              <a:ext cx="8640000" cy="2826306"/>
            </a:xfrm>
            <a:prstGeom prst="roundRect">
              <a:avLst/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r>
                <a:rPr lang="ru-RU" sz="3200">
                  <a:latin typeface="Comic Sans MS" pitchFamily="66" charset="0"/>
                </a:rPr>
                <a:t>	На основе иллюстраций всей гл. 2 создай электронную презентацию «Памятники архитектуры и разных видов изобразительного искусства Древнего Египта».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972000" y="262804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/>
              </a:extLst>
            </a:blip>
            <a:stretch/>
          </p:blipFill>
          <p:spPr>
            <a:xfrm>
              <a:off x="431576" y="2564904"/>
              <a:ext cx="324000" cy="31799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6004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mtClean="0"/>
              <a:t>Такие огромные пирамиды! Человек на их фоне выглядит совсем  крохотным.</a:t>
            </a:r>
          </a:p>
        </p:txBody>
      </p:sp>
      <p:sp>
        <p:nvSpPr>
          <p:cNvPr id="16387" name="Объект 3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600450"/>
          </a:xfrm>
          <a:ln>
            <a:round/>
          </a:ln>
        </p:spPr>
        <p:txBody>
          <a:bodyPr lIns="36000" rIns="36000"/>
          <a:lstStyle/>
          <a:p>
            <a:pPr marL="88900" indent="358775" algn="r">
              <a:spcBef>
                <a:spcPct val="0"/>
              </a:spcBef>
            </a:pPr>
            <a:r>
              <a:rPr lang="ru-RU" smtClean="0"/>
              <a:t>А ты знаешь, что эту «фигурку» египтяне строили для одного человека?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22" name="Овал 2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4" name="Рисунок 2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27" name="Овал 2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0" name="Рисунок 2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950" y="5157788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Прямоугольник 29"/>
          <p:cNvSpPr>
            <a:spLocks noChangeArrowheads="1"/>
          </p:cNvSpPr>
          <p:nvPr/>
        </p:nvSpPr>
        <p:spPr bwMode="auto">
          <a:xfrm>
            <a:off x="415925" y="4843463"/>
            <a:ext cx="8728075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700">
                <a:latin typeface="Comic Sans MS" pitchFamily="66" charset="0"/>
              </a:rPr>
              <a:t>Сравни мнение Антошки и факт, приведённый Источниковедом.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7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  <p:sp>
        <p:nvSpPr>
          <p:cNvPr id="31" name="Стрелка вправо 30"/>
          <p:cNvSpPr/>
          <p:nvPr/>
        </p:nvSpPr>
        <p:spPr>
          <a:xfrm>
            <a:off x="3762000" y="1872000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3762000" y="3852000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8" name="Picture 2" descr="египетские пирамид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49513" y="2141538"/>
            <a:ext cx="4244975" cy="179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48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ЕГИПТЯНЕ ТРАТИЛИ СТОЛЬКО СИЛ РАДИ ОДНОГО ФАРАОНА?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48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84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5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41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Прямоугольник 4"/>
          <p:cNvSpPr/>
          <p:nvPr/>
        </p:nvSpPr>
        <p:spPr>
          <a:xfrm>
            <a:off x="971600" y="-25663"/>
            <a:ext cx="7127272" cy="70788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7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3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64669" y="1642040"/>
            <a:ext cx="8627811" cy="337113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3200">
                <a:latin typeface="Comic Sans MS" pitchFamily="66" charset="0"/>
              </a:rPr>
              <a:t>	Когда и как зародилось искусство? (§3) </a:t>
            </a:r>
          </a:p>
          <a:p>
            <a:r>
              <a:rPr lang="ru-RU" sz="3200">
                <a:latin typeface="Comic Sans MS" pitchFamily="66" charset="0"/>
              </a:rPr>
              <a:t>	Когда и как в Египте сложилось единое государство? (§7) </a:t>
            </a:r>
          </a:p>
          <a:p>
            <a:r>
              <a:rPr lang="ru-RU" sz="3200">
                <a:latin typeface="Comic Sans MS" pitchFamily="66" charset="0"/>
              </a:rPr>
              <a:t>	Что, по верованиям египтян, было необходимо для загробной жизни? (§8)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8000" y="1980000"/>
            <a:ext cx="252000" cy="252000"/>
          </a:xfrm>
          <a:prstGeom prst="ellipse">
            <a:avLst/>
          </a:prstGeom>
          <a:solidFill>
            <a:srgbClr val="969696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7146" tIns="564384" rIns="17145" bIns="564382" spcCol="1270" anchor="ctr"/>
          <a:lstStyle/>
          <a:p>
            <a:pPr algn="ctr" defTabSz="12001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700" dirty="0"/>
          </a:p>
        </p:txBody>
      </p:sp>
      <p:sp>
        <p:nvSpPr>
          <p:cNvPr id="22" name="Овал 21"/>
          <p:cNvSpPr>
            <a:spLocks noChangeAspect="1"/>
          </p:cNvSpPr>
          <p:nvPr/>
        </p:nvSpPr>
        <p:spPr>
          <a:xfrm>
            <a:off x="828000" y="2960976"/>
            <a:ext cx="252000" cy="252000"/>
          </a:xfrm>
          <a:prstGeom prst="ellipse">
            <a:avLst/>
          </a:prstGeom>
          <a:solidFill>
            <a:srgbClr val="969696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7146" tIns="564384" rIns="17145" bIns="564382" spcCol="1270" anchor="ctr"/>
          <a:lstStyle/>
          <a:p>
            <a:pPr algn="ctr" defTabSz="12001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700" dirty="0"/>
          </a:p>
        </p:txBody>
      </p:sp>
      <p:sp>
        <p:nvSpPr>
          <p:cNvPr id="23" name="Овал 22"/>
          <p:cNvSpPr>
            <a:spLocks noChangeAspect="1"/>
          </p:cNvSpPr>
          <p:nvPr/>
        </p:nvSpPr>
        <p:spPr>
          <a:xfrm>
            <a:off x="828000" y="3969088"/>
            <a:ext cx="252000" cy="252000"/>
          </a:xfrm>
          <a:prstGeom prst="ellipse">
            <a:avLst/>
          </a:prstGeom>
          <a:solidFill>
            <a:srgbClr val="969696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7146" tIns="564384" rIns="17145" bIns="564382" spcCol="1270" anchor="ctr"/>
          <a:lstStyle/>
          <a:p>
            <a:pPr algn="ctr" defTabSz="12001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1260306"/>
            <a:ext cx="8627811" cy="173664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3200" dirty="0">
                <a:latin typeface="+mn-lt"/>
              </a:rPr>
              <a:t>Запиши </a:t>
            </a:r>
            <a:r>
              <a:rPr lang="ru-RU" sz="3200" dirty="0">
                <a:latin typeface="+mn-lt"/>
              </a:rPr>
              <a:t>своими словами, что такое культура и искусство</a:t>
            </a:r>
            <a:r>
              <a:rPr lang="ru-RU" sz="3200" dirty="0">
                <a:latin typeface="+mn-lt"/>
              </a:rPr>
              <a:t>. Проверь </a:t>
            </a:r>
            <a:r>
              <a:rPr lang="ru-RU" sz="3200" dirty="0">
                <a:latin typeface="+mn-lt"/>
              </a:rPr>
              <a:t>себя по словарю.</a:t>
            </a:r>
          </a:p>
        </p:txBody>
      </p:sp>
      <p:grpSp>
        <p:nvGrpSpPr>
          <p:cNvPr id="2048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50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8763" y="3573463"/>
          <a:ext cx="8634412" cy="2408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5747"/>
                <a:gridCol w="604867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ПОНЯТИЕ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ОПРЕДЕЛЕНИЕ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Культура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Искусство</a:t>
                      </a:r>
                      <a:endParaRPr lang="ru-RU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 smtClean="0"/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79825" y="1008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</a:t>
            </a:r>
            <a:r>
              <a:rPr lang="ru-RU" sz="2800" b="1" dirty="0">
                <a:solidFill>
                  <a:srgbClr val="0070C0"/>
                </a:solidFill>
                <a:latin typeface="+mn-lt"/>
              </a:rPr>
              <a:t>уровень. </a:t>
            </a:r>
            <a:r>
              <a:rPr lang="ru-RU" sz="2800" dirty="0">
                <a:latin typeface="+mn-lt"/>
              </a:rPr>
              <a:t>Сделай подписи к рисункам, отображающим различные виды искусства.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27584" y="2817176"/>
            <a:ext cx="2329804" cy="2196000"/>
          </a:xfrm>
          <a:prstGeom prst="roundRect">
            <a:avLst>
              <a:gd name="adj" fmla="val 8920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/>
            </a:extLst>
          </a:blip>
          <a:srcRect/>
          <a:stretch/>
        </p:blipFill>
        <p:spPr bwMode="auto">
          <a:xfrm>
            <a:off x="6300192" y="2817176"/>
            <a:ext cx="1982696" cy="2160000"/>
          </a:xfrm>
          <a:prstGeom prst="roundRect">
            <a:avLst>
              <a:gd name="adj" fmla="val 9159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/>
            </a:extLst>
          </a:blip>
          <a:srcRect b="5751"/>
          <a:stretch/>
        </p:blipFill>
        <p:spPr bwMode="auto">
          <a:xfrm>
            <a:off x="3851920" y="2817176"/>
            <a:ext cx="1389996" cy="2160000"/>
          </a:xfrm>
          <a:prstGeom prst="roundRect">
            <a:avLst>
              <a:gd name="adj" fmla="val 12077"/>
            </a:avLst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26419" y="5685760"/>
            <a:ext cx="8655156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Запиши, какие ещё виды искусства ты знаешь.</a:t>
            </a:r>
          </a:p>
        </p:txBody>
      </p:sp>
      <p:sp>
        <p:nvSpPr>
          <p:cNvPr id="21517" name="TextBox 5"/>
          <p:cNvSpPr txBox="1">
            <a:spLocks noChangeArrowheads="1"/>
          </p:cNvSpPr>
          <p:nvPr/>
        </p:nvSpPr>
        <p:spPr bwMode="auto">
          <a:xfrm>
            <a:off x="755650" y="5084763"/>
            <a:ext cx="2347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_______________</a:t>
            </a:r>
          </a:p>
        </p:txBody>
      </p:sp>
      <p:sp>
        <p:nvSpPr>
          <p:cNvPr id="21518" name="TextBox 18"/>
          <p:cNvSpPr txBox="1">
            <a:spLocks noChangeArrowheads="1"/>
          </p:cNvSpPr>
          <p:nvPr/>
        </p:nvSpPr>
        <p:spPr bwMode="auto">
          <a:xfrm>
            <a:off x="3375025" y="5084763"/>
            <a:ext cx="2349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_______________</a:t>
            </a:r>
          </a:p>
        </p:txBody>
      </p:sp>
      <p:sp>
        <p:nvSpPr>
          <p:cNvPr id="21519" name="TextBox 19"/>
          <p:cNvSpPr txBox="1">
            <a:spLocks noChangeArrowheads="1"/>
          </p:cNvSpPr>
          <p:nvPr/>
        </p:nvSpPr>
        <p:spPr bwMode="auto">
          <a:xfrm>
            <a:off x="6111875" y="5084763"/>
            <a:ext cx="23479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>
                <a:latin typeface="Comic Sans MS" pitchFamily="66" charset="0"/>
              </a:rPr>
              <a:t>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999" y="2065839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ВЕЛИЧИЕ ЖИВОГО БОГА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51999" y="3429000"/>
            <a:ext cx="8640000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ХУДОЖНИКИ, ПРОДОЛЖАЮЩИЕ ЖИЗНЬ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5"/>
          <p:cNvGrpSpPr>
            <a:grpSpLocks/>
          </p:cNvGrpSpPr>
          <p:nvPr/>
        </p:nvGrpSpPr>
        <p:grpSpPr bwMode="auto">
          <a:xfrm>
            <a:off x="206375" y="1116013"/>
            <a:ext cx="8686800" cy="1736725"/>
            <a:chOff x="206239" y="2204864"/>
            <a:chExt cx="8686241" cy="1736646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206239" y="2204864"/>
              <a:ext cx="8686241" cy="173664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127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Почему </a:t>
              </a:r>
              <a:r>
                <a:rPr lang="ru-RU" sz="3200" dirty="0">
                  <a:latin typeface="+mn-lt"/>
                </a:rPr>
                <a:t>жители Древнего Египта считали, что страна будет </a:t>
              </a:r>
              <a:r>
                <a:rPr lang="ru-RU" sz="3200" dirty="0">
                  <a:latin typeface="+mn-lt"/>
                </a:rPr>
                <a:t>существовать</a:t>
              </a:r>
              <a:r>
                <a:rPr lang="ru-RU" sz="3200" dirty="0">
                  <a:latin typeface="+mn-lt"/>
                </a:rPr>
                <a:t>, пока ими правят фараоны? </a:t>
              </a:r>
            </a:p>
          </p:txBody>
        </p:sp>
        <p:sp>
          <p:nvSpPr>
            <p:cNvPr id="21" name="Овал 20"/>
            <p:cNvSpPr>
              <a:spLocks noChangeAspect="1"/>
            </p:cNvSpPr>
            <p:nvPr/>
          </p:nvSpPr>
          <p:spPr>
            <a:xfrm>
              <a:off x="828000" y="2420888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457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ВЕЛИЧИЕ ЖИВОГО </a:t>
            </a:r>
            <a:r>
              <a:rPr lang="ru-RU" dirty="0" smtClean="0"/>
              <a:t>БОГА</a:t>
            </a:r>
            <a:endParaRPr lang="ru-RU" dirty="0"/>
          </a:p>
        </p:txBody>
      </p:sp>
      <p:grpSp>
        <p:nvGrpSpPr>
          <p:cNvPr id="24581" name="Группа 6"/>
          <p:cNvGrpSpPr>
            <a:grpSpLocks/>
          </p:cNvGrpSpPr>
          <p:nvPr/>
        </p:nvGrpSpPr>
        <p:grpSpPr bwMode="auto">
          <a:xfrm>
            <a:off x="265113" y="5662613"/>
            <a:ext cx="8628062" cy="646112"/>
            <a:chOff x="264668" y="4284385"/>
            <a:chExt cx="8627811" cy="64698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64668" y="4284385"/>
              <a:ext cx="8627811" cy="646986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 w="25400">
              <a:solidFill>
                <a:schemeClr val="tx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solidFill>
                    <a:srgbClr val="800000"/>
                  </a:solidFill>
                  <a:latin typeface="+mn-lt"/>
                </a:rPr>
                <a:t>	Сделай </a:t>
              </a:r>
              <a:r>
                <a:rPr lang="ru-RU" sz="3200" dirty="0">
                  <a:solidFill>
                    <a:srgbClr val="800000"/>
                  </a:solidFill>
                  <a:latin typeface="+mn-lt"/>
                </a:rPr>
                <a:t>вывод по проблеме.</a:t>
              </a: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28000" y="4473144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sp>
        <p:nvSpPr>
          <p:cNvPr id="24582" name="TextBox 2"/>
          <p:cNvSpPr txBox="1">
            <a:spLocks noChangeArrowheads="1"/>
          </p:cNvSpPr>
          <p:nvPr/>
        </p:nvSpPr>
        <p:spPr bwMode="auto">
          <a:xfrm>
            <a:off x="206375" y="2924175"/>
            <a:ext cx="86391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  <a:br>
              <a:rPr lang="ru-RU" sz="2400">
                <a:latin typeface="Comic Sans MS" pitchFamily="66" charset="0"/>
              </a:rPr>
            </a:br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____________________________________________</a:t>
            </a:r>
            <a:br>
              <a:rPr lang="ru-RU" sz="2400">
                <a:latin typeface="Comic Sans MS" pitchFamily="66" charset="0"/>
              </a:rPr>
            </a:br>
            <a:r>
              <a:rPr lang="ru-RU" sz="2400">
                <a:latin typeface="Comic Sans MS" pitchFamily="66" charset="0"/>
              </a:rPr>
              <a:t>____________________________________________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798" b="6718"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ВЕЛИЧИЕ ЖИВОГО </a:t>
            </a:r>
            <a:r>
              <a:rPr lang="ru-RU" dirty="0" smtClean="0"/>
              <a:t>БОГА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8000" y="900000"/>
            <a:ext cx="5324552" cy="4680000"/>
          </a:xfrm>
          <a:prstGeom prst="roundRect">
            <a:avLst>
              <a:gd name="adj" fmla="val 6412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944688" y="5732463"/>
            <a:ext cx="5256212" cy="911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omic Sans MS" pitchFamily="66" charset="0"/>
              </a:rPr>
              <a:t>Современные люди у ног статуи</a:t>
            </a:r>
          </a:p>
          <a:p>
            <a:pPr algn="ctr"/>
            <a:r>
              <a:rPr lang="ru-RU" sz="2400">
                <a:latin typeface="Comic Sans MS" pitchFamily="66" charset="0"/>
              </a:rPr>
              <a:t>фараона Рамсеса II.</a:t>
            </a:r>
          </a:p>
        </p:txBody>
      </p:sp>
      <p:sp>
        <p:nvSpPr>
          <p:cNvPr id="4" name="Управляющая кнопка: сведения 3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Information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3221</TotalTime>
  <Words>430</Words>
  <Application>Microsoft Office PowerPoint</Application>
  <PresentationFormat>Экран (4:3)</PresentationFormat>
  <Paragraphs>92</Paragraphs>
  <Slides>18</Slides>
  <Notes>11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Comic Sans MS</vt:lpstr>
      <vt:lpstr>Arial</vt:lpstr>
      <vt:lpstr>Calibri</vt:lpstr>
      <vt:lpstr>Symbol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СТРОИТЕЛЕЙ ПИРАМИД</dc:title>
  <dc:creator>Telli</dc:creator>
  <cp:lastModifiedBy>Admin</cp:lastModifiedBy>
  <cp:revision>162</cp:revision>
  <dcterms:created xsi:type="dcterms:W3CDTF">2012-04-06T18:00:09Z</dcterms:created>
  <dcterms:modified xsi:type="dcterms:W3CDTF">2012-09-28T17:45:01Z</dcterms:modified>
</cp:coreProperties>
</file>