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66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800000"/>
    <a:srgbClr val="0F4D10"/>
    <a:srgbClr val="008000"/>
    <a:srgbClr val="151515"/>
    <a:srgbClr val="242424"/>
    <a:srgbClr val="000000"/>
    <a:srgbClr val="44444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5" autoAdjust="0"/>
    <p:restoredTop sz="94556" autoAdjust="0"/>
  </p:normalViewPr>
  <p:slideViewPr>
    <p:cSldViewPr>
      <p:cViewPr varScale="1">
        <p:scale>
          <a:sx n="69" d="100"/>
          <a:sy n="69" d="100"/>
        </p:scale>
        <p:origin x="-780" y="-90"/>
      </p:cViewPr>
      <p:guideLst>
        <p:guide orient="horz" pos="366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FBCAC82-2ABC-4586-8A5E-EAB06128762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91D4E7F-02AE-4C1C-8F30-5D046EDEE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522C6-BF15-4988-9A55-A44E493E9F3A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905CA-B423-45B0-834F-53B9245105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52DDF-FF5B-469D-87EB-D418117DD9C5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85B4F3-A354-4F74-9516-FE01C36F52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613A16-4914-4B7D-ACA7-5F657091184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F4744-6F78-461A-BD97-CDB94A2629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6710A5-DEF7-4883-A8CE-B0F6D51F2836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F1539-520F-4E2F-954A-09FACD3144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165180-8193-4B39-80D3-C1C93D80ECD1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8B346-445D-4FE9-992A-9E06637EEC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D4BDB-A562-4582-A71C-C61565CC494C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D209D5-2AD4-46C3-8187-7EF7B3FEC6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69BED-3BD4-417E-8C3C-4976907E585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105AA-EE4C-4335-9544-92BDC5D539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049382-4DA0-4558-A39A-BE18A7567B4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FD80F-0A84-4484-B17C-7737577928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625E8-C01A-411D-9C84-BC7D4225B4E8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A5DD55-A57E-4C85-8759-963993C6E5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28A62-1D55-41BC-A28B-4ADACA18C382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B363C1-F2BC-433C-9960-6BD70A193B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F753A-4F9D-49C6-BC28-63D6A621DFBF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F6B6EF-6BD1-42FB-B4AA-D8235F5D30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3BE5C16-D7D0-4D92-A14B-E72AB6E6B0C9}" type="datetimeFigureOut">
              <a:rPr lang="ru-RU"/>
              <a:pPr>
                <a:defRPr/>
              </a:pPr>
              <a:t>21.12.2013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B39E08-484C-4B27-9A73-8F880BADC7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3"/>
          <p:cNvSpPr txBox="1">
            <a:spLocks noChangeArrowheads="1"/>
          </p:cNvSpPr>
          <p:nvPr/>
        </p:nvSpPr>
        <p:spPr bwMode="auto">
          <a:xfrm>
            <a:off x="0" y="3578225"/>
            <a:ext cx="9144000" cy="10064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7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.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1.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 Отрицательные дроби. Рациональные числа</a:t>
            </a:r>
          </a:p>
        </p:txBody>
      </p:sp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0" y="6334125"/>
            <a:ext cx="2051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>
                <a:solidFill>
                  <a:srgbClr val="0F4D10"/>
                </a:solidFill>
                <a:latin typeface="Verdana" pitchFamily="34" charset="0"/>
              </a:rPr>
              <a:t>Школа 2100</a:t>
            </a:r>
          </a:p>
          <a:p>
            <a:r>
              <a:rPr lang="en-US" sz="1400" b="1">
                <a:solidFill>
                  <a:srgbClr val="0F4D10"/>
                </a:solidFill>
                <a:latin typeface="Verdana" pitchFamily="34" charset="0"/>
              </a:rPr>
              <a:t>school2100.ru</a:t>
            </a:r>
            <a:endParaRPr lang="ru-RU" sz="1400" b="1">
              <a:solidFill>
                <a:srgbClr val="0F4D10"/>
              </a:solidFill>
              <a:latin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9525"/>
            <a:ext cx="3132138" cy="827088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Презентация для учебника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Козлова С. А., Рубин А. Г.</a:t>
            </a:r>
          </a:p>
          <a:p>
            <a:pPr algn="ctr"/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«Математика,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6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 класс. Ч. </a:t>
            </a:r>
            <a:r>
              <a:rPr lang="en-US" sz="1300" b="1">
                <a:solidFill>
                  <a:srgbClr val="151515"/>
                </a:solidFill>
                <a:latin typeface="Verdana" pitchFamily="34" charset="0"/>
              </a:rPr>
              <a:t>2</a:t>
            </a:r>
            <a:r>
              <a:rPr lang="ru-RU" sz="1300" b="1">
                <a:solidFill>
                  <a:srgbClr val="151515"/>
                </a:solidFill>
                <a:latin typeface="Verdana" pitchFamily="34" charset="0"/>
              </a:rPr>
              <a:t>»</a:t>
            </a:r>
          </a:p>
        </p:txBody>
      </p:sp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0" y="2781300"/>
            <a:ext cx="9144000" cy="549275"/>
          </a:xfrm>
          <a:prstGeom prst="rect">
            <a:avLst/>
          </a:prstGeom>
          <a:solidFill>
            <a:schemeClr val="bg1">
              <a:alpha val="7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ГЛАВА 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VII. 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РАЦИОНАЛЬНЫЕ</a:t>
            </a:r>
            <a:r>
              <a:rPr lang="en-US" sz="3000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sz="3000" b="1">
                <a:solidFill>
                  <a:srgbClr val="151515"/>
                </a:solidFill>
                <a:latin typeface="Verdana" pitchFamily="34" charset="0"/>
              </a:rPr>
              <a:t>ЧИСЛА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132138" y="7938"/>
            <a:ext cx="6011862" cy="900112"/>
          </a:xfrm>
          <a:prstGeom prst="snip2DiagRect">
            <a:avLst>
              <a:gd name="adj1" fmla="val 18127"/>
              <a:gd name="adj2" fmla="val 0"/>
            </a:avLst>
          </a:prstGeom>
          <a:solidFill>
            <a:schemeClr val="bg1">
              <a:alpha val="9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3554" name="TextBox 13"/>
          <p:cNvSpPr txBox="1">
            <a:spLocks noChangeArrowheads="1"/>
          </p:cNvSpPr>
          <p:nvPr/>
        </p:nvSpPr>
        <p:spPr bwMode="auto">
          <a:xfrm>
            <a:off x="250825" y="1268413"/>
            <a:ext cx="8640763" cy="4318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>
                <a:latin typeface="Verdana" pitchFamily="34" charset="0"/>
                <a:ea typeface="Verdana" pitchFamily="34" charset="0"/>
                <a:cs typeface="Verdana" pitchFamily="34" charset="0"/>
              </a:rPr>
              <a:t>Ответьте на следующие вопросы:</a:t>
            </a:r>
            <a:endParaRPr lang="en-US" sz="22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7938"/>
            <a:ext cx="3132138" cy="900112"/>
          </a:xfrm>
          <a:prstGeom prst="snip2DiagRect">
            <a:avLst/>
          </a:prstGeom>
          <a:solidFill>
            <a:schemeClr val="bg1">
              <a:alpha val="60000"/>
            </a:schemeClr>
          </a:solidFill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Делимость.</a:t>
            </a: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Свойства делимости</a:t>
            </a:r>
          </a:p>
        </p:txBody>
      </p:sp>
      <p:pic>
        <p:nvPicPr>
          <p:cNvPr id="23556" name="Рисунок 1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Box 1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ПРОВЕРЬТЕ СЕБЯ</a:t>
            </a:r>
          </a:p>
        </p:txBody>
      </p:sp>
      <p:sp>
        <p:nvSpPr>
          <p:cNvPr id="23558" name="TextBox 14"/>
          <p:cNvSpPr txBox="1">
            <a:spLocks noChangeArrowheads="1"/>
          </p:cNvSpPr>
          <p:nvPr/>
        </p:nvSpPr>
        <p:spPr bwMode="auto">
          <a:xfrm>
            <a:off x="250825" y="1773238"/>
            <a:ext cx="8640763" cy="4302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Какие числа называются натуральными?</a:t>
            </a:r>
          </a:p>
        </p:txBody>
      </p:sp>
      <p:sp>
        <p:nvSpPr>
          <p:cNvPr id="23559" name="TextBox 14"/>
          <p:cNvSpPr txBox="1">
            <a:spLocks noChangeArrowheads="1"/>
          </p:cNvSpPr>
          <p:nvPr/>
        </p:nvSpPr>
        <p:spPr bwMode="auto">
          <a:xfrm>
            <a:off x="250825" y="2259013"/>
            <a:ext cx="8640763" cy="76993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Верно ли, что целые положительные числа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натуральные числа это одно и тоже?</a:t>
            </a:r>
          </a:p>
        </p:txBody>
      </p:sp>
      <p:sp>
        <p:nvSpPr>
          <p:cNvPr id="23560" name="TextBox 14"/>
          <p:cNvSpPr txBox="1">
            <a:spLocks noChangeArrowheads="1"/>
          </p:cNvSpPr>
          <p:nvPr/>
        </p:nvSpPr>
        <p:spPr bwMode="auto">
          <a:xfrm>
            <a:off x="250825" y="3087688"/>
            <a:ext cx="8640763" cy="1108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называется множество чисел, состоящее из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целых положительных, целых отрицательных чисел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и нуля?</a:t>
            </a:r>
          </a:p>
        </p:txBody>
      </p:sp>
      <p:sp>
        <p:nvSpPr>
          <p:cNvPr id="23561" name="TextBox 14"/>
          <p:cNvSpPr txBox="1">
            <a:spLocks noChangeArrowheads="1"/>
          </p:cNvSpPr>
          <p:nvPr/>
        </p:nvSpPr>
        <p:spPr bwMode="auto">
          <a:xfrm>
            <a:off x="250825" y="4238625"/>
            <a:ext cx="8640763" cy="76993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Как называется множество чисел, состоящее из</a:t>
            </a:r>
          </a:p>
          <a:p>
            <a:r>
              <a:rPr lang="ru-RU" sz="2200"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положительных, отрицательных дробей и нуля?</a:t>
            </a:r>
          </a:p>
        </p:txBody>
      </p:sp>
      <p:sp>
        <p:nvSpPr>
          <p:cNvPr id="23562" name="TextBox 14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</a:t>
            </a:r>
          </a:p>
        </p:txBody>
      </p:sp>
      <p:sp>
        <p:nvSpPr>
          <p:cNvPr id="18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5049180"/>
            <a:ext cx="8640470" cy="1205971"/>
          </a:xfrm>
          <a:prstGeom prst="rect">
            <a:avLst/>
          </a:prstGeom>
          <a:blipFill rotWithShape="1">
            <a:blip r:embed="rId3"/>
            <a:stretch>
              <a:fillRect l="-846" t="-2525" b="-404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123507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Нам уже известны целые отрицательные числа.</a:t>
            </a:r>
          </a:p>
          <a:p>
            <a:pPr algn="ctr"/>
            <a:r>
              <a:rPr lang="ru-RU" sz="2500">
                <a:latin typeface="Verdana" pitchFamily="34" charset="0"/>
              </a:rPr>
              <a:t>Мы умеем сравнивать их</a:t>
            </a:r>
          </a:p>
          <a:p>
            <a:pPr algn="ctr"/>
            <a:r>
              <a:rPr lang="ru-RU" sz="2500">
                <a:latin typeface="Verdana" pitchFamily="34" charset="0"/>
              </a:rPr>
              <a:t>и изображать на числовой прямой.</a:t>
            </a:r>
          </a:p>
        </p:txBody>
      </p:sp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</a:rPr>
              <a:t>Рациональные числа</a:t>
            </a:r>
          </a:p>
        </p:txBody>
      </p:sp>
      <p:sp>
        <p:nvSpPr>
          <p:cNvPr id="1536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</a:rPr>
              <a:t>Множество целых чисел</a:t>
            </a: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2573338"/>
            <a:ext cx="8640762" cy="5127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0825" y="3159125"/>
            <a:ext cx="8642350" cy="1630363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Целые отрицательные числа</a:t>
            </a:r>
          </a:p>
          <a:p>
            <a:pPr algn="ctr"/>
            <a:r>
              <a:rPr lang="ru-RU" sz="2500">
                <a:latin typeface="Verdana" pitchFamily="34" charset="0"/>
              </a:rPr>
              <a:t>вместе с целыми положительными числами</a:t>
            </a:r>
          </a:p>
          <a:p>
            <a:pPr algn="ctr"/>
            <a:r>
              <a:rPr lang="ru-RU" sz="2500">
                <a:latin typeface="Verdana" pitchFamily="34" charset="0"/>
              </a:rPr>
              <a:t>и числом нуль</a:t>
            </a:r>
          </a:p>
          <a:p>
            <a:pPr algn="ctr"/>
            <a:r>
              <a:rPr lang="ru-RU" sz="2500">
                <a:latin typeface="Verdana" pitchFamily="34" charset="0"/>
              </a:rPr>
              <a:t>образуют </a:t>
            </a:r>
            <a:r>
              <a:rPr lang="ru-RU" sz="2500" b="1">
                <a:latin typeface="Verdana" pitchFamily="34" charset="0"/>
              </a:rPr>
              <a:t>множество целых чисел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50825" y="4868863"/>
            <a:ext cx="864235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</a:rPr>
              <a:t>Мы научились выполнять над целыми числами</a:t>
            </a:r>
          </a:p>
          <a:p>
            <a:pPr algn="ctr"/>
            <a:r>
              <a:rPr lang="ru-RU" sz="2500">
                <a:latin typeface="Verdana" pitchFamily="34" charset="0"/>
              </a:rPr>
              <a:t>четыре арифметических действия:</a:t>
            </a:r>
          </a:p>
          <a:p>
            <a:pPr algn="ctr"/>
            <a:r>
              <a:rPr lang="ru-RU" sz="2500" b="1">
                <a:latin typeface="Verdana" pitchFamily="34" charset="0"/>
              </a:rPr>
              <a:t>сложение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вычитание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умножение</a:t>
            </a:r>
            <a:r>
              <a:rPr lang="ru-RU" sz="2500">
                <a:latin typeface="Verdana" pitchFamily="34" charset="0"/>
              </a:rPr>
              <a:t>, </a:t>
            </a:r>
            <a:r>
              <a:rPr lang="ru-RU" sz="2500" b="1">
                <a:latin typeface="Verdana" pitchFamily="34" charset="0"/>
              </a:rPr>
              <a:t>деление</a:t>
            </a:r>
            <a:r>
              <a:rPr lang="ru-RU" sz="2500">
                <a:latin typeface="Verdana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2717026"/>
          </a:xfrm>
          <a:prstGeom prst="rect">
            <a:avLst/>
          </a:prstGeom>
          <a:blipFill rotWithShape="1">
            <a:blip r:embed="rId2"/>
            <a:stretch>
              <a:fillRect t="-157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16386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</a:t>
            </a:r>
          </a:p>
        </p:txBody>
      </p:sp>
      <p:sp>
        <p:nvSpPr>
          <p:cNvPr id="16388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Дробные числа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0825" y="406876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Мы научились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сравнивать</a:t>
            </a:r>
            <a:r>
              <a:rPr lang="en-US" sz="250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дробные числа,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по-разному их записывать,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изображать их на числовом луче</a:t>
            </a:r>
            <a:endParaRPr lang="en-US" sz="250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выполнять действия над ними.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Box 4"/>
          <p:cNvSpPr txBox="1">
            <a:spLocks noChangeArrowheads="1"/>
          </p:cNvSpPr>
          <p:nvPr/>
        </p:nvSpPr>
        <p:spPr bwMode="auto">
          <a:xfrm>
            <a:off x="1692275" y="1268413"/>
            <a:ext cx="7200900" cy="1246187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Значение температуры может быть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не только целым числом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скажем 5° тепла или 5° мороза.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7410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</a:t>
            </a:r>
          </a:p>
        </p:txBody>
      </p:sp>
      <p:sp>
        <p:nvSpPr>
          <p:cNvPr id="17412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37026" r="37789"/>
          <a:stretch/>
        </p:blipFill>
        <p:spPr>
          <a:xfrm>
            <a:off x="250825" y="1268413"/>
            <a:ext cx="1368425" cy="5429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91680" y="2573905"/>
            <a:ext cx="7200800" cy="1415644"/>
          </a:xfrm>
          <a:prstGeom prst="rect">
            <a:avLst/>
          </a:prstGeom>
          <a:blipFill rotWithShape="1">
            <a:blip r:embed="rId4"/>
            <a:stretch>
              <a:fillRect t="-3017" b="-301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3" name="TextBox 12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1691680" y="4059070"/>
            <a:ext cx="7200800" cy="1415644"/>
          </a:xfrm>
          <a:prstGeom prst="rect">
            <a:avLst/>
          </a:prstGeom>
          <a:blipFill rotWithShape="1">
            <a:blip r:embed="rId5"/>
            <a:stretch>
              <a:fillRect t="-3017" b="-3017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92275" y="5537200"/>
            <a:ext cx="7200900" cy="1169988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Так мы приходим к понятию </a:t>
            </a:r>
            <a:r>
              <a:rPr lang="ru-RU" sz="3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отрицательной дроби</a:t>
            </a:r>
            <a:r>
              <a:rPr lang="ru-RU" sz="3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 b="1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Дроби, с которыми мы работали ранее, называются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положительными дробями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1843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</a:t>
            </a:r>
          </a:p>
        </p:txBody>
      </p:sp>
      <p:sp>
        <p:nvSpPr>
          <p:cNvPr id="18436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</a:t>
            </a:r>
          </a:p>
        </p:txBody>
      </p:sp>
      <p:sp>
        <p:nvSpPr>
          <p:cNvPr id="15" name="TextBox 1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3699030"/>
            <a:ext cx="8640960" cy="2955874"/>
          </a:xfrm>
          <a:prstGeom prst="rect">
            <a:avLst/>
          </a:prstGeom>
          <a:blipFill rotWithShape="1">
            <a:blip r:embed="rId3"/>
            <a:stretch>
              <a:fillRect t="-1443" b="-2062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16" name="TextBox 1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2213865"/>
            <a:ext cx="8640960" cy="1416991"/>
          </a:xfrm>
          <a:prstGeom prst="rect">
            <a:avLst/>
          </a:prstGeom>
          <a:blipFill rotWithShape="1">
            <a:blip r:embed="rId4"/>
            <a:stretch>
              <a:fillRect t="-3004" b="-5150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3725315"/>
          </a:xfrm>
          <a:prstGeom prst="rect">
            <a:avLst/>
          </a:prstGeom>
          <a:blipFill rotWithShape="1">
            <a:blip r:embed="rId2"/>
            <a:stretch>
              <a:fillRect t="-1146" b="-1473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pic>
        <p:nvPicPr>
          <p:cNvPr id="19458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</a:t>
            </a:r>
          </a:p>
        </p:txBody>
      </p:sp>
      <p:sp>
        <p:nvSpPr>
          <p:cNvPr id="19460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Box 4"/>
          <p:cNvSpPr txBox="1">
            <a:spLocks noChangeArrowheads="1"/>
          </p:cNvSpPr>
          <p:nvPr/>
        </p:nvSpPr>
        <p:spPr bwMode="auto">
          <a:xfrm>
            <a:off x="250825" y="1268413"/>
            <a:ext cx="8642350" cy="862012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 дроби можно изображать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точками числовой прямой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pic>
        <p:nvPicPr>
          <p:cNvPr id="2048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</a:t>
            </a:r>
          </a:p>
        </p:txBody>
      </p:sp>
      <p:sp>
        <p:nvSpPr>
          <p:cNvPr id="20484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2205038"/>
            <a:ext cx="8642350" cy="355600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Числовая прямая 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— это такая прямая,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на которой выбраны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начало отсчёта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(точка, соответствующая числу 0),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единичный отрезок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 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положительное направление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Обычно числовая прямая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располагается горизонтально,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а положительное направление выбирается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вправо от начала отсчёта и отмечается стрелкой:</a:t>
            </a:r>
            <a:endParaRPr lang="ru-RU" sz="3500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EFE0"/>
              </a:clrFrom>
              <a:clrTo>
                <a:srgbClr val="FFEF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3" y="5859463"/>
            <a:ext cx="8639175" cy="71596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</a:t>
            </a:r>
          </a:p>
        </p:txBody>
      </p:sp>
      <p:sp>
        <p:nvSpPr>
          <p:cNvPr id="21507" name="TextBox 9"/>
          <p:cNvSpPr txBox="1">
            <a:spLocks noChangeArrowheads="1"/>
          </p:cNvSpPr>
          <p:nvPr/>
        </p:nvSpPr>
        <p:spPr bwMode="auto">
          <a:xfrm>
            <a:off x="3132138" y="220663"/>
            <a:ext cx="60118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</a:t>
            </a:r>
          </a:p>
        </p:txBody>
      </p:sp>
      <p:sp>
        <p:nvSpPr>
          <p:cNvPr id="6" name="TextBox 5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1268760"/>
            <a:ext cx="8640960" cy="2738955"/>
          </a:xfrm>
          <a:prstGeom prst="rect">
            <a:avLst/>
          </a:prstGeom>
          <a:blipFill rotWithShape="1">
            <a:blip r:embed="rId3"/>
            <a:stretch>
              <a:fillRect t="-1559" b="-445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  <p:sp>
        <p:nvSpPr>
          <p:cNvPr id="9" name="TextBox 8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51520" y="4065420"/>
            <a:ext cx="8640960" cy="2738955"/>
          </a:xfrm>
          <a:prstGeom prst="rect">
            <a:avLst/>
          </a:prstGeom>
          <a:blipFill rotWithShape="1">
            <a:blip r:embed="rId4"/>
            <a:stretch>
              <a:fillRect t="-1559" b="-4454"/>
            </a:stretch>
          </a:blipFill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>
                <a:noFill/>
                <a:latin typeface="+mn-lt"/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9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0" y="-3175"/>
            <a:ext cx="313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</a:t>
            </a:r>
            <a:r>
              <a:rPr lang="en-US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дроби.</a:t>
            </a:r>
            <a:endParaRPr lang="en-US" b="1">
              <a:solidFill>
                <a:srgbClr val="151515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ru-RU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Рациональные числа</a:t>
            </a:r>
          </a:p>
        </p:txBody>
      </p:sp>
      <p:sp>
        <p:nvSpPr>
          <p:cNvPr id="22531" name="TextBox 9"/>
          <p:cNvSpPr txBox="1">
            <a:spLocks noChangeArrowheads="1"/>
          </p:cNvSpPr>
          <p:nvPr/>
        </p:nvSpPr>
        <p:spPr bwMode="auto">
          <a:xfrm>
            <a:off x="3132138" y="28575"/>
            <a:ext cx="6011862" cy="86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Множество</a:t>
            </a:r>
          </a:p>
          <a:p>
            <a:pPr algn="ctr"/>
            <a:r>
              <a:rPr lang="ru-RU" sz="2500" b="1">
                <a:solidFill>
                  <a:srgbClr val="151515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50825" y="1268413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Целые отрицательные числа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вместе с целыми положительными числами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и числом нуль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образуют 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множество целых чисел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0825" y="2943225"/>
            <a:ext cx="8642350" cy="1631950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Отрицательные дроби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вместе с положительными дробями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и числом нуль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образуют множество </a:t>
            </a:r>
            <a:r>
              <a:rPr lang="ru-RU" sz="2500" b="1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рациональных чисел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0825" y="4608513"/>
            <a:ext cx="8642350" cy="2016125"/>
          </a:xfrm>
          <a:prstGeom prst="rect">
            <a:avLst/>
          </a:prstGeom>
          <a:solidFill>
            <a:schemeClr val="bg1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Поскольку целые числа можно считать</a:t>
            </a:r>
          </a:p>
          <a:p>
            <a:pPr algn="ctr"/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дробями со знаменателем 1,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множество целых чисел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является </a:t>
            </a:r>
            <a:r>
              <a:rPr lang="ru-RU" sz="2500" b="1">
                <a:solidFill>
                  <a:srgbClr val="0000FF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подмножеством</a:t>
            </a:r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 (частью)</a:t>
            </a:r>
          </a:p>
          <a:p>
            <a:pPr algn="ctr"/>
            <a:r>
              <a:rPr lang="ru-RU" sz="2500" b="1">
                <a:latin typeface="Verdana" pitchFamily="34" charset="0"/>
                <a:ea typeface="Verdana" pitchFamily="34" charset="0"/>
                <a:cs typeface="Verdana" pitchFamily="34" charset="0"/>
              </a:rPr>
              <a:t>множества рациональных чисел</a:t>
            </a:r>
            <a:r>
              <a:rPr lang="ru-RU" sz="2500">
                <a:latin typeface="Verdana" pitchFamily="34" charset="0"/>
                <a:ea typeface="Verdana" pitchFamily="34" charset="0"/>
                <a:cs typeface="Verdana" pitchFamily="34" charset="0"/>
              </a:rPr>
              <a:t>.</a:t>
            </a:r>
            <a:endParaRPr lang="ru-RU" sz="3500">
              <a:solidFill>
                <a:srgbClr val="0000FF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313</Words>
  <Application>Microsoft Office PowerPoint</Application>
  <PresentationFormat>Экран (4:3)</PresentationFormat>
  <Paragraphs>91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Calibri</vt:lpstr>
      <vt:lpstr>Arial</vt:lpstr>
      <vt:lpstr>Verdana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</dc:creator>
  <cp:lastModifiedBy>www.PHILka.RU</cp:lastModifiedBy>
  <cp:revision>145</cp:revision>
  <dcterms:created xsi:type="dcterms:W3CDTF">2012-12-15T11:02:59Z</dcterms:created>
  <dcterms:modified xsi:type="dcterms:W3CDTF">2013-12-21T17:24:36Z</dcterms:modified>
</cp:coreProperties>
</file>