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3" r:id="rId3"/>
    <p:sldId id="265" r:id="rId4"/>
    <p:sldId id="267" r:id="rId5"/>
    <p:sldId id="271" r:id="rId6"/>
    <p:sldId id="270" r:id="rId7"/>
    <p:sldId id="269" r:id="rId8"/>
    <p:sldId id="275" r:id="rId9"/>
    <p:sldId id="279" r:id="rId10"/>
    <p:sldId id="278" r:id="rId11"/>
    <p:sldId id="266" r:id="rId12"/>
    <p:sldId id="276" r:id="rId13"/>
    <p:sldId id="277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90000"/>
    <a:srgbClr val="0000CC"/>
    <a:srgbClr val="FFDDBF"/>
    <a:srgbClr val="EBBB8A"/>
    <a:srgbClr val="E7B98A"/>
    <a:srgbClr val="050403"/>
    <a:srgbClr val="99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565" autoAdjust="0"/>
    <p:restoredTop sz="99761" autoAdjust="0"/>
  </p:normalViewPr>
  <p:slideViewPr>
    <p:cSldViewPr>
      <p:cViewPr varScale="1">
        <p:scale>
          <a:sx n="109" d="100"/>
          <a:sy n="109" d="100"/>
        </p:scale>
        <p:origin x="-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A552A27-C145-49B5-8995-F30E0189673E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69D34EE-AA17-4E3D-9A50-BF0A55BC1A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venedia.ru/news/news/item/385-kollektsiya-istoricheskih-kart-blizhniy-vostok-i-sredizemnomore-ot-pod/'ema-assiriyskoy-imperii-do-zavoevaniy-aleksandra-velikogo-x-iv-veka-do-ne.html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http://www.museum.ru/museum/ships/pic/sh07.jpg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7B7E7D3-040E-4B3B-A778-4FD4BA1801F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60D88EA-7009-419D-A1A4-79B197E1B40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DB4772B-26A0-476C-BCD6-06F67313A73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E8800B-6760-4457-8079-266C8F28C6B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Карта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http://savepic.net/1689941.jpg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сайт  «Венедия»</a:t>
            </a:r>
            <a:r>
              <a:rPr lang="en-US" smtClean="0">
                <a:ea typeface="Calibri" pitchFamily="34" charset="0"/>
                <a:cs typeface="Times New Roman" pitchFamily="18" charset="0"/>
                <a:hlinkClick r:id="rId3"/>
              </a:rPr>
              <a:t> http://venedia.ru/news/news/item/385-kollektsiya-istoricheskih-kart-blizhniy-vostok-i-sredizemnomore-ot-pod%5C'ema-assiriyskoy-imperii-do-zavoevaniy-aleksandra-velikogo-x-iv-veka-do-ne.html</a:t>
            </a: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47EA1B-7628-437A-B176-E9D9B4008E8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7CC0806-B2E8-4DAC-B369-A9573995D80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– переход на скрытый слайд с заданием максимального уровня</a:t>
            </a:r>
          </a:p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 (рабочая тетрадь стр. 67). Формулировка задания изменена по сравнению с рабочей тетрадью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осуществляется при помощи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0EC281-3D73-4A29-9CE2-40CEC0EC829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 (рабочая тетрадь стр. 67). Выполнение задания в режиме просмотра осуществляется при помощи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1B592AB-C4BA-4C82-81E2-25D73F1AEAC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9CC17-BF35-4B21-A0C8-453103556CBA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D0DD9-7048-4BE9-8D36-703087B4D6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1902F-4380-438D-AB9D-3E0275203758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A4F57-52D9-4867-B4AB-722F9BF015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C25CB-112C-49FB-96F8-968E24679882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24642-AA20-42BD-9155-00734AC0E5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10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8D655-687F-4139-8FF6-CD5425D81983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65525-48BA-4D3A-816B-FBF66E360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ACF88-C75A-4D9B-ACDE-0A56B42C2A7A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96748-33E1-44C6-936E-EC257540F4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9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70560-4E18-4465-8C9F-841F9A8EFC78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EC4AD-A7C8-4EC4-BC3C-6690F72B2E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392D6-63D0-48F0-B03B-9C69087D4B0F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C2CF5-3405-4ECF-8498-DA9A623E1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4097D-F077-439F-9F01-3757E4F354FB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C0512-9D3C-4C40-B53F-5843677A39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56641-7995-486D-9D57-0907398F37A9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090EB-E8F9-40F9-A3FF-C41DCF41F2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BA8DC-C9ED-46C6-A14D-69907663A345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1DF87-E011-4B18-8973-F8180C886F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2E3FD-95CD-46E7-A0DF-8D18B3421696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D2C1D-03E4-4534-A6BF-08D3E759D3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B938652-D44E-4CE4-9005-E321DED4B4F5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537F88A-58CB-4F1C-9AC3-DFAC909E87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3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jpeg"/><Relationship Id="rId7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150" y="2852738"/>
            <a:ext cx="5397500" cy="360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ВЕЛИКАЯ КОЛОНИЗАЦИЯ</a:t>
            </a:r>
            <a:endParaRPr lang="ru-RU" dirty="0"/>
          </a:p>
        </p:txBody>
      </p:sp>
      <p:pic>
        <p:nvPicPr>
          <p:cNvPr id="14339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40463"/>
            <a:ext cx="61563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-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й класс. История Древнего мира. § 25.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9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1520" y="972000"/>
            <a:ext cx="8640960" cy="1532334"/>
          </a:xfrm>
          <a:prstGeom prst="roundRect">
            <a:avLst/>
          </a:prstGeom>
          <a:blipFill>
            <a:blip r:embed="rId2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Как ты считаешь, почему греки и скифы мирно уживались друг с другом?</a:t>
            </a:r>
          </a:p>
        </p:txBody>
      </p:sp>
      <p:grpSp>
        <p:nvGrpSpPr>
          <p:cNvPr id="2970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1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70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0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ЖИЗНЬ СРЕДИ ВАРВАРОВ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552000" y="2780928"/>
            <a:ext cx="2325830" cy="2880000"/>
          </a:xfrm>
          <a:prstGeom prst="roundRect">
            <a:avLst>
              <a:gd name="adj" fmla="val 11375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1520" y="2780928"/>
            <a:ext cx="1961462" cy="2880000"/>
          </a:xfrm>
          <a:prstGeom prst="roundRect">
            <a:avLst>
              <a:gd name="adj" fmla="val 14874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9705" name="TextBox 19"/>
          <p:cNvSpPr txBox="1">
            <a:spLocks noChangeArrowheads="1"/>
          </p:cNvSpPr>
          <p:nvPr/>
        </p:nvSpPr>
        <p:spPr bwMode="auto">
          <a:xfrm>
            <a:off x="2339975" y="2997200"/>
            <a:ext cx="403225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>
                <a:latin typeface="Comic Sans MS" pitchFamily="66" charset="0"/>
              </a:rPr>
              <a:t>____________________</a:t>
            </a:r>
          </a:p>
          <a:p>
            <a:pPr algn="ctr"/>
            <a:r>
              <a:rPr lang="ru-RU" sz="2400">
                <a:latin typeface="Comic Sans MS" pitchFamily="66" charset="0"/>
              </a:rPr>
              <a:t>____________________</a:t>
            </a:r>
          </a:p>
          <a:p>
            <a:pPr algn="ctr"/>
            <a:r>
              <a:rPr lang="ru-RU" sz="2400">
                <a:latin typeface="Comic Sans MS" pitchFamily="66" charset="0"/>
              </a:rPr>
              <a:t>____________________</a:t>
            </a:r>
          </a:p>
          <a:p>
            <a:pPr algn="ctr"/>
            <a:r>
              <a:rPr lang="ru-RU" sz="2400">
                <a:latin typeface="Comic Sans MS" pitchFamily="66" charset="0"/>
              </a:rPr>
              <a:t>____________________</a:t>
            </a:r>
          </a:p>
          <a:p>
            <a:pPr algn="ctr"/>
            <a:r>
              <a:rPr lang="ru-RU" sz="2400">
                <a:latin typeface="Comic Sans MS" pitchFamily="66" charset="0"/>
              </a:rPr>
              <a:t>____________________</a:t>
            </a:r>
          </a:p>
          <a:p>
            <a:pPr algn="ctr"/>
            <a:r>
              <a:rPr lang="ru-RU" sz="2400">
                <a:latin typeface="Comic Sans MS" pitchFamily="66" charset="0"/>
              </a:rPr>
              <a:t>____________________</a:t>
            </a:r>
          </a:p>
          <a:p>
            <a:pPr algn="ctr"/>
            <a:r>
              <a:rPr lang="ru-RU" sz="2400">
                <a:latin typeface="Comic Sans MS" pitchFamily="66" charset="0"/>
              </a:rPr>
              <a:t>____________________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07950" y="5805488"/>
            <a:ext cx="2519363" cy="7143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Греческий юноша.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Бронза. IV в. до н.э.</a:t>
            </a:r>
            <a:endParaRPr lang="ru-RU" dirty="0">
              <a:latin typeface="+mn-lt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27763" y="5746750"/>
            <a:ext cx="2808287" cy="10207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Золотой гребень с изображением битвы греков и скифов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1520" y="1800000"/>
            <a:ext cx="864096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VIII–VI ВЕКАХ ДО Н.Э. ВЕЛИКАЯ ГРЕЧЕСКАЯ КОЛОНИЗАЦИЯ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ОХВАТИЛА БЕРЕГА СРЕДИЗЕМНОГО И ЧЁРНОГО МОРЕЙ, ПОЗНАКОМИВ ИХ ЖИТЕЛЕЙ С ДОСТИЖЕНИЯМИ ЦИВИЛИЗАЦИИ ЭЛЛАДЫ.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072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0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26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75" name="Group 31"/>
          <p:cNvGraphicFramePr>
            <a:graphicFrameLocks noGrp="1"/>
          </p:cNvGraphicFramePr>
          <p:nvPr/>
        </p:nvGraphicFramePr>
        <p:xfrm>
          <a:off x="252413" y="3789363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19" name="Скругленный прямоугольник 18"/>
          <p:cNvSpPr/>
          <p:nvPr/>
        </p:nvSpPr>
        <p:spPr>
          <a:xfrm>
            <a:off x="251520" y="972000"/>
            <a:ext cx="8640960" cy="2485787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Колонизаторов чужих земель часто называют захватчиками, несущими зло и порабощение местным жителям. Относится ли это, на твой взгляд, к греческим колониям? Свой ответ запиши в таблицу.</a:t>
            </a:r>
            <a:endParaRPr lang="ru-RU" sz="2800" dirty="0">
              <a:latin typeface="+mn-lt"/>
            </a:endParaRPr>
          </a:p>
        </p:txBody>
      </p:sp>
      <p:grpSp>
        <p:nvGrpSpPr>
          <p:cNvPr id="3175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7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6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6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11833" y="4038526"/>
            <a:ext cx="8640000" cy="2009061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Приведи одно доказательство своей точки зрения.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Приведи два-три доказательства своей точки зрения.</a:t>
            </a:r>
          </a:p>
        </p:txBody>
      </p:sp>
      <p:sp>
        <p:nvSpPr>
          <p:cNvPr id="16" name="Управляющая кнопка: далее 15">
            <a:hlinkClick r:id="rId6" action="ppaction://hlinksldjump" highlightClick="1"/>
          </p:cNvPr>
          <p:cNvSpPr/>
          <p:nvPr/>
        </p:nvSpPr>
        <p:spPr>
          <a:xfrm>
            <a:off x="8640000" y="6336000"/>
            <a:ext cx="360000" cy="360000"/>
          </a:xfrm>
          <a:prstGeom prst="actionButtonForwardNext">
            <a:avLst/>
          </a:prstGeom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1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820" name="Group 28"/>
          <p:cNvGraphicFramePr>
            <a:graphicFrameLocks noGrp="1"/>
          </p:cNvGraphicFramePr>
          <p:nvPr/>
        </p:nvGraphicFramePr>
        <p:xfrm>
          <a:off x="252413" y="3789363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19" name="Скругленный прямоугольник 18"/>
          <p:cNvSpPr/>
          <p:nvPr/>
        </p:nvSpPr>
        <p:spPr>
          <a:xfrm>
            <a:off x="251520" y="972000"/>
            <a:ext cx="8640960" cy="2485787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Колонизаторов чужих земель часто называют захватчиками, несущими зло и порабощение местным жителям. Относится ли это, на твой взгляд, к греческим колониям? Свой ответ запиши в таблицу.</a:t>
            </a:r>
            <a:endParaRPr lang="ru-RU" sz="2800" dirty="0">
              <a:latin typeface="+mn-lt"/>
            </a:endParaRPr>
          </a:p>
        </p:txBody>
      </p:sp>
      <p:grpSp>
        <p:nvGrpSpPr>
          <p:cNvPr id="3380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1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80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1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40395" y="4325863"/>
            <a:ext cx="8640000" cy="1532334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Максимальный уровень.</a:t>
            </a:r>
            <a:r>
              <a:rPr lang="ru-RU" sz="2800" dirty="0">
                <a:latin typeface="+mn-lt"/>
              </a:rPr>
              <a:t> При доказательстве используй материал, не изучавшийся на уроках.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3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96240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Греки так гордились своей родиной  и презирали варваров, что, наверное, никуда не уезжали из своих полисов.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743325" cy="3962400"/>
          </a:xfrm>
        </p:spPr>
        <p:txBody>
          <a:bodyPr>
            <a:normAutofit/>
          </a:bodyPr>
          <a:lstStyle/>
          <a:p>
            <a:pPr marL="88900" indent="358775">
              <a:lnSpc>
                <a:spcPct val="90000"/>
              </a:lnSpc>
              <a:spcBef>
                <a:spcPct val="0"/>
              </a:spcBef>
              <a:buFont typeface="Comic Sans MS" pitchFamily="66" charset="0"/>
              <a:buNone/>
            </a:pPr>
            <a:r>
              <a:rPr lang="ru-RU" smtClean="0"/>
              <a:t>«Греки расселись вокруг Средиземноморья, как лягушки вокруг болота», — так говорил о своих земляках «отец комедии» Аристофан.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73405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300663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мнение Антошки и факт, приведённый учёным.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МНОГИЕ ГРЕКИ ПОКИДАЛИ РОДИНУ?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  <a:endParaRPr lang="ru-RU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72000"/>
            <a:ext cx="8640000" cy="2009061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Запиши своими словами определение первого понятия.</a:t>
            </a:r>
          </a:p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Запиши своими словами определения всех понятий в таблице.</a:t>
            </a:r>
          </a:p>
        </p:txBody>
      </p:sp>
      <p:grpSp>
        <p:nvGrpSpPr>
          <p:cNvPr id="1946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3575050"/>
          <a:ext cx="8639175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840"/>
                <a:gridCol w="5760160"/>
              </a:tblGrid>
              <a:tr h="451768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/>
                        <a:t>ПОНЯТИЯ</a:t>
                      </a:r>
                      <a:endParaRPr lang="ru-RU" sz="28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/>
                        <a:t>ОПРЕДЕЛЕНИЯ</a:t>
                      </a:r>
                      <a:endParaRPr lang="ru-RU" sz="28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51768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Полис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53167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Колония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1768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Демократия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1768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Аристократия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72000"/>
            <a:ext cx="8640000" cy="2009061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материал учебника, запиши, чем отличались природные условия и занятия населения Греции и Древнего Востока.</a:t>
            </a:r>
          </a:p>
        </p:txBody>
      </p:sp>
      <p:grpSp>
        <p:nvGrpSpPr>
          <p:cNvPr id="215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1538" name="Group 34"/>
          <p:cNvGraphicFramePr>
            <a:graphicFrameLocks noGrp="1"/>
          </p:cNvGraphicFramePr>
          <p:nvPr/>
        </p:nvGraphicFramePr>
        <p:xfrm>
          <a:off x="250825" y="3554413"/>
          <a:ext cx="8640763" cy="2676525"/>
        </p:xfrm>
        <a:graphic>
          <a:graphicData uri="http://schemas.openxmlformats.org/drawingml/2006/table">
            <a:tbl>
              <a:tblPr/>
              <a:tblGrid>
                <a:gridCol w="2160588"/>
                <a:gridCol w="4105275"/>
                <a:gridCol w="2374900"/>
              </a:tblGrid>
              <a:tr h="2286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Отличия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8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природные условия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занятия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Древняя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Греция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Древний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Восток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3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59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998" y="216920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В ПОИСКАХ ЛУЧШЕЙ ЖИЗНИ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ЖИЗНЬ СРЕДИ ВАРВАРОВ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2000" y="2260872"/>
            <a:ext cx="8640000" cy="2529645"/>
          </a:xfrm>
          <a:prstGeom prst="roundRect">
            <a:avLst>
              <a:gd name="adj" fmla="val 10000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Скругленный прямоугольник 8"/>
          <p:cNvSpPr/>
          <p:nvPr/>
        </p:nvSpPr>
        <p:spPr>
          <a:xfrm>
            <a:off x="504000" y="2492889"/>
            <a:ext cx="1887637" cy="2125653"/>
          </a:xfrm>
          <a:prstGeom prst="roundRect">
            <a:avLst>
              <a:gd name="adj" fmla="val 10000"/>
            </a:avLst>
          </a:prstGeom>
          <a:blipFill>
            <a:blip r:embed="rId2" cstate="email">
              <a:extLst>
                <a:ext uri="{28A0092B-C50C-407E-A947-70E740481C1C}"/>
              </a:extLst>
            </a:blip>
            <a:stretch>
              <a:fillRect l="414" t="15281" r="414" b="15281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Полилиния 9"/>
          <p:cNvSpPr/>
          <p:nvPr/>
        </p:nvSpPr>
        <p:spPr>
          <a:xfrm>
            <a:off x="504000" y="4957554"/>
            <a:ext cx="1887637" cy="1440000"/>
          </a:xfrm>
          <a:custGeom>
            <a:avLst/>
            <a:gdLst>
              <a:gd name="connsiteX0" fmla="*/ 197355 w 1887637"/>
              <a:gd name="connsiteY0" fmla="*/ 0 h 1879569"/>
              <a:gd name="connsiteX1" fmla="*/ 1690282 w 1887637"/>
              <a:gd name="connsiteY1" fmla="*/ 0 h 1879569"/>
              <a:gd name="connsiteX2" fmla="*/ 1887637 w 1887637"/>
              <a:gd name="connsiteY2" fmla="*/ 197355 h 1879569"/>
              <a:gd name="connsiteX3" fmla="*/ 1887637 w 1887637"/>
              <a:gd name="connsiteY3" fmla="*/ 1879569 h 1879569"/>
              <a:gd name="connsiteX4" fmla="*/ 1887637 w 1887637"/>
              <a:gd name="connsiteY4" fmla="*/ 1879569 h 1879569"/>
              <a:gd name="connsiteX5" fmla="*/ 0 w 1887637"/>
              <a:gd name="connsiteY5" fmla="*/ 1879569 h 1879569"/>
              <a:gd name="connsiteX6" fmla="*/ 0 w 1887637"/>
              <a:gd name="connsiteY6" fmla="*/ 1879569 h 1879569"/>
              <a:gd name="connsiteX7" fmla="*/ 0 w 1887637"/>
              <a:gd name="connsiteY7" fmla="*/ 197355 h 1879569"/>
              <a:gd name="connsiteX8" fmla="*/ 197355 w 1887637"/>
              <a:gd name="connsiteY8" fmla="*/ 0 h 1879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7637" h="1879569">
                <a:moveTo>
                  <a:pt x="1690282" y="1879569"/>
                </a:moveTo>
                <a:lnTo>
                  <a:pt x="197355" y="1879569"/>
                </a:lnTo>
                <a:cubicBezTo>
                  <a:pt x="88359" y="1879569"/>
                  <a:pt x="0" y="1791210"/>
                  <a:pt x="0" y="1682214"/>
                </a:cubicBezTo>
                <a:lnTo>
                  <a:pt x="0" y="0"/>
                </a:lnTo>
                <a:lnTo>
                  <a:pt x="0" y="0"/>
                </a:lnTo>
                <a:lnTo>
                  <a:pt x="1887637" y="0"/>
                </a:lnTo>
                <a:lnTo>
                  <a:pt x="1887637" y="0"/>
                </a:lnTo>
                <a:lnTo>
                  <a:pt x="1887637" y="1682214"/>
                </a:lnTo>
                <a:cubicBezTo>
                  <a:pt x="1887637" y="1791210"/>
                  <a:pt x="1799278" y="1879569"/>
                  <a:pt x="1690282" y="18795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108000" rIns="36000" bIns="72000" spcCol="1270"/>
          <a:lstStyle/>
          <a:p>
            <a:pPr algn="ctr"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/>
              <a:t>Земледелец</a:t>
            </a:r>
          </a:p>
          <a:p>
            <a:pPr algn="ctr"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/>
              <a:t>___________</a:t>
            </a:r>
          </a:p>
          <a:p>
            <a:pPr algn="ctr"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/>
              <a:t>___________</a:t>
            </a:r>
            <a:endParaRPr lang="ru-RU" sz="20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44219" y="2492889"/>
            <a:ext cx="1887637" cy="2125653"/>
          </a:xfrm>
          <a:prstGeom prst="roundRect">
            <a:avLst>
              <a:gd name="adj" fmla="val 10000"/>
            </a:avLst>
          </a:prstGeom>
          <a:blipFill dpi="0" rotWithShape="1">
            <a:blip r:embed="rId3" cstate="email">
              <a:extLst>
                <a:ext uri="{28A0092B-C50C-407E-A947-70E740481C1C}"/>
              </a:extLst>
            </a:blip>
            <a:srcRect/>
            <a:stretch>
              <a:fillRect l="1368" r="1368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Полилиния 20"/>
          <p:cNvSpPr/>
          <p:nvPr/>
        </p:nvSpPr>
        <p:spPr>
          <a:xfrm>
            <a:off x="2544219" y="4957553"/>
            <a:ext cx="1887637" cy="1440000"/>
          </a:xfrm>
          <a:custGeom>
            <a:avLst/>
            <a:gdLst>
              <a:gd name="connsiteX0" fmla="*/ 197355 w 1887637"/>
              <a:gd name="connsiteY0" fmla="*/ 0 h 1879569"/>
              <a:gd name="connsiteX1" fmla="*/ 1690282 w 1887637"/>
              <a:gd name="connsiteY1" fmla="*/ 0 h 1879569"/>
              <a:gd name="connsiteX2" fmla="*/ 1887637 w 1887637"/>
              <a:gd name="connsiteY2" fmla="*/ 197355 h 1879569"/>
              <a:gd name="connsiteX3" fmla="*/ 1887637 w 1887637"/>
              <a:gd name="connsiteY3" fmla="*/ 1879569 h 1879569"/>
              <a:gd name="connsiteX4" fmla="*/ 1887637 w 1887637"/>
              <a:gd name="connsiteY4" fmla="*/ 1879569 h 1879569"/>
              <a:gd name="connsiteX5" fmla="*/ 0 w 1887637"/>
              <a:gd name="connsiteY5" fmla="*/ 1879569 h 1879569"/>
              <a:gd name="connsiteX6" fmla="*/ 0 w 1887637"/>
              <a:gd name="connsiteY6" fmla="*/ 1879569 h 1879569"/>
              <a:gd name="connsiteX7" fmla="*/ 0 w 1887637"/>
              <a:gd name="connsiteY7" fmla="*/ 197355 h 1879569"/>
              <a:gd name="connsiteX8" fmla="*/ 197355 w 1887637"/>
              <a:gd name="connsiteY8" fmla="*/ 0 h 1879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7637" h="1879569">
                <a:moveTo>
                  <a:pt x="1690282" y="1879569"/>
                </a:moveTo>
                <a:lnTo>
                  <a:pt x="197355" y="1879569"/>
                </a:lnTo>
                <a:cubicBezTo>
                  <a:pt x="88359" y="1879569"/>
                  <a:pt x="0" y="1791210"/>
                  <a:pt x="0" y="1682214"/>
                </a:cubicBezTo>
                <a:lnTo>
                  <a:pt x="0" y="0"/>
                </a:lnTo>
                <a:lnTo>
                  <a:pt x="0" y="0"/>
                </a:lnTo>
                <a:lnTo>
                  <a:pt x="1887637" y="0"/>
                </a:lnTo>
                <a:lnTo>
                  <a:pt x="1887637" y="0"/>
                </a:lnTo>
                <a:lnTo>
                  <a:pt x="1887637" y="1682214"/>
                </a:lnTo>
                <a:cubicBezTo>
                  <a:pt x="1887637" y="1791210"/>
                  <a:pt x="1799278" y="1879569"/>
                  <a:pt x="1690282" y="18795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108000" rIns="36000" bIns="72000" spcCol="1270"/>
          <a:lstStyle/>
          <a:p>
            <a:pPr algn="ctr"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/>
              <a:t>Торговец </a:t>
            </a:r>
          </a:p>
          <a:p>
            <a:pPr algn="ctr"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/>
              <a:t>___________</a:t>
            </a:r>
          </a:p>
          <a:p>
            <a:pPr algn="ctr"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/>
              <a:t>___________</a:t>
            </a:r>
            <a:endParaRPr lang="ru-RU" sz="20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80000" y="2492889"/>
            <a:ext cx="1887637" cy="2125653"/>
          </a:xfrm>
          <a:prstGeom prst="roundRect">
            <a:avLst>
              <a:gd name="adj" fmla="val 10000"/>
            </a:avLst>
          </a:prstGeom>
          <a:blipFill dpi="0" rotWithShape="1">
            <a:blip r:embed="rId4" cstate="email">
              <a:extLst>
                <a:ext uri="{28A0092B-C50C-407E-A947-70E740481C1C}"/>
              </a:extLst>
            </a:blip>
            <a:srcRect/>
            <a:stretch>
              <a:fillRect t="885" b="885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Полилиния 22"/>
          <p:cNvSpPr/>
          <p:nvPr/>
        </p:nvSpPr>
        <p:spPr>
          <a:xfrm>
            <a:off x="4680000" y="4957553"/>
            <a:ext cx="1887638" cy="1440000"/>
          </a:xfrm>
          <a:custGeom>
            <a:avLst/>
            <a:gdLst>
              <a:gd name="connsiteX0" fmla="*/ 197355 w 1887637"/>
              <a:gd name="connsiteY0" fmla="*/ 0 h 1879569"/>
              <a:gd name="connsiteX1" fmla="*/ 1690282 w 1887637"/>
              <a:gd name="connsiteY1" fmla="*/ 0 h 1879569"/>
              <a:gd name="connsiteX2" fmla="*/ 1887637 w 1887637"/>
              <a:gd name="connsiteY2" fmla="*/ 197355 h 1879569"/>
              <a:gd name="connsiteX3" fmla="*/ 1887637 w 1887637"/>
              <a:gd name="connsiteY3" fmla="*/ 1879569 h 1879569"/>
              <a:gd name="connsiteX4" fmla="*/ 1887637 w 1887637"/>
              <a:gd name="connsiteY4" fmla="*/ 1879569 h 1879569"/>
              <a:gd name="connsiteX5" fmla="*/ 0 w 1887637"/>
              <a:gd name="connsiteY5" fmla="*/ 1879569 h 1879569"/>
              <a:gd name="connsiteX6" fmla="*/ 0 w 1887637"/>
              <a:gd name="connsiteY6" fmla="*/ 1879569 h 1879569"/>
              <a:gd name="connsiteX7" fmla="*/ 0 w 1887637"/>
              <a:gd name="connsiteY7" fmla="*/ 197355 h 1879569"/>
              <a:gd name="connsiteX8" fmla="*/ 197355 w 1887637"/>
              <a:gd name="connsiteY8" fmla="*/ 0 h 1879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7637" h="1879569">
                <a:moveTo>
                  <a:pt x="1690282" y="1879569"/>
                </a:moveTo>
                <a:lnTo>
                  <a:pt x="197355" y="1879569"/>
                </a:lnTo>
                <a:cubicBezTo>
                  <a:pt x="88359" y="1879569"/>
                  <a:pt x="0" y="1791210"/>
                  <a:pt x="0" y="1682214"/>
                </a:cubicBezTo>
                <a:lnTo>
                  <a:pt x="0" y="0"/>
                </a:lnTo>
                <a:lnTo>
                  <a:pt x="0" y="0"/>
                </a:lnTo>
                <a:lnTo>
                  <a:pt x="1887637" y="0"/>
                </a:lnTo>
                <a:lnTo>
                  <a:pt x="1887637" y="0"/>
                </a:lnTo>
                <a:lnTo>
                  <a:pt x="1887637" y="1682214"/>
                </a:lnTo>
                <a:cubicBezTo>
                  <a:pt x="1887637" y="1791210"/>
                  <a:pt x="1799278" y="1879569"/>
                  <a:pt x="1690282" y="18795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108000" rIns="36000" bIns="72000" spcCol="1270"/>
          <a:lstStyle/>
          <a:p>
            <a:pPr algn="ctr"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/>
              <a:t>Ремесленник </a:t>
            </a:r>
          </a:p>
          <a:p>
            <a:pPr algn="ctr"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/>
              <a:t>___________</a:t>
            </a:r>
          </a:p>
          <a:p>
            <a:pPr algn="ctr"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/>
              <a:t>___________</a:t>
            </a:r>
            <a:endParaRPr lang="ru-RU" sz="20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732000" y="2492889"/>
            <a:ext cx="1887637" cy="2125653"/>
          </a:xfrm>
          <a:prstGeom prst="roundRect">
            <a:avLst>
              <a:gd name="adj" fmla="val 10000"/>
            </a:avLst>
          </a:prstGeom>
          <a:blipFill dpi="0" rotWithShape="1">
            <a:blip r:embed="rId5" cstate="email">
              <a:extLst>
                <a:ext uri="{28A0092B-C50C-407E-A947-70E740481C1C}"/>
              </a:extLst>
            </a:blip>
            <a:srcRect/>
            <a:stretch>
              <a:fillRect l="414" r="414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Полилиния 24"/>
          <p:cNvSpPr/>
          <p:nvPr/>
        </p:nvSpPr>
        <p:spPr>
          <a:xfrm>
            <a:off x="6732000" y="4957554"/>
            <a:ext cx="1887638" cy="1440000"/>
          </a:xfrm>
          <a:custGeom>
            <a:avLst/>
            <a:gdLst>
              <a:gd name="connsiteX0" fmla="*/ 197355 w 1887637"/>
              <a:gd name="connsiteY0" fmla="*/ 0 h 1879569"/>
              <a:gd name="connsiteX1" fmla="*/ 1690282 w 1887637"/>
              <a:gd name="connsiteY1" fmla="*/ 0 h 1879569"/>
              <a:gd name="connsiteX2" fmla="*/ 1887637 w 1887637"/>
              <a:gd name="connsiteY2" fmla="*/ 197355 h 1879569"/>
              <a:gd name="connsiteX3" fmla="*/ 1887637 w 1887637"/>
              <a:gd name="connsiteY3" fmla="*/ 1879569 h 1879569"/>
              <a:gd name="connsiteX4" fmla="*/ 1887637 w 1887637"/>
              <a:gd name="connsiteY4" fmla="*/ 1879569 h 1879569"/>
              <a:gd name="connsiteX5" fmla="*/ 0 w 1887637"/>
              <a:gd name="connsiteY5" fmla="*/ 1879569 h 1879569"/>
              <a:gd name="connsiteX6" fmla="*/ 0 w 1887637"/>
              <a:gd name="connsiteY6" fmla="*/ 1879569 h 1879569"/>
              <a:gd name="connsiteX7" fmla="*/ 0 w 1887637"/>
              <a:gd name="connsiteY7" fmla="*/ 197355 h 1879569"/>
              <a:gd name="connsiteX8" fmla="*/ 197355 w 1887637"/>
              <a:gd name="connsiteY8" fmla="*/ 0 h 1879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7637" h="1879569">
                <a:moveTo>
                  <a:pt x="1690282" y="1879569"/>
                </a:moveTo>
                <a:lnTo>
                  <a:pt x="197355" y="1879569"/>
                </a:lnTo>
                <a:cubicBezTo>
                  <a:pt x="88359" y="1879569"/>
                  <a:pt x="0" y="1791210"/>
                  <a:pt x="0" y="1682214"/>
                </a:cubicBezTo>
                <a:lnTo>
                  <a:pt x="0" y="0"/>
                </a:lnTo>
                <a:lnTo>
                  <a:pt x="0" y="0"/>
                </a:lnTo>
                <a:lnTo>
                  <a:pt x="1887637" y="0"/>
                </a:lnTo>
                <a:lnTo>
                  <a:pt x="1887637" y="0"/>
                </a:lnTo>
                <a:lnTo>
                  <a:pt x="1887637" y="1682214"/>
                </a:lnTo>
                <a:cubicBezTo>
                  <a:pt x="1887637" y="1791210"/>
                  <a:pt x="1799278" y="1879569"/>
                  <a:pt x="1690282" y="18795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108000" rIns="36000" bIns="72000" spcCol="1270"/>
          <a:lstStyle/>
          <a:p>
            <a:pPr algn="ctr"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/>
              <a:t>Аристократ </a:t>
            </a:r>
          </a:p>
          <a:p>
            <a:pPr algn="ctr"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/>
              <a:t>___________</a:t>
            </a:r>
          </a:p>
          <a:p>
            <a:pPr algn="ctr"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/>
              <a:t>___________</a:t>
            </a:r>
            <a:endParaRPr lang="ru-RU" sz="2000" dirty="0"/>
          </a:p>
        </p:txBody>
      </p:sp>
      <p:grpSp>
        <p:nvGrpSpPr>
          <p:cNvPr id="24604" name="Группа 3"/>
          <p:cNvGrpSpPr>
            <a:grpSpLocks/>
          </p:cNvGrpSpPr>
          <p:nvPr/>
        </p:nvGrpSpPr>
        <p:grpSpPr bwMode="auto">
          <a:xfrm>
            <a:off x="252413" y="1012825"/>
            <a:ext cx="8639175" cy="1192213"/>
            <a:chOff x="252000" y="980728"/>
            <a:chExt cx="8640000" cy="119181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980728"/>
              <a:ext cx="8640000" cy="1191816"/>
            </a:xfrm>
            <a:prstGeom prst="roundRect">
              <a:avLst/>
            </a:prstGeom>
            <a:blipFill>
              <a:blip r:embed="rId6" cstate="print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Выдели </a:t>
              </a:r>
              <a:r>
                <a:rPr lang="ru-RU" sz="3200" dirty="0">
                  <a:latin typeface="+mn-lt"/>
                </a:rPr>
                <a:t>причины, по которым греки покидали родину.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64000" y="1196752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460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13" name="Рисунок 14" descr="_1_~1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60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09" name="Рисунок 17" descr="Cartoon-Clipart-Free-18.gif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В ПОИСКАХ ЛУЧШЕЙ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38188"/>
            <a:ext cx="9144000" cy="611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602" name="Группа 15"/>
          <p:cNvGrpSpPr>
            <a:grpSpLocks/>
          </p:cNvGrpSpPr>
          <p:nvPr/>
        </p:nvGrpSpPr>
        <p:grpSpPr bwMode="auto">
          <a:xfrm>
            <a:off x="220663" y="914400"/>
            <a:ext cx="8697912" cy="1384300"/>
            <a:chOff x="219456" y="882080"/>
            <a:chExt cx="8698992" cy="1383792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252000" y="912625"/>
              <a:ext cx="8640000" cy="1328023"/>
            </a:xfrm>
            <a:prstGeom prst="roundRect">
              <a:avLst/>
            </a:prstGeom>
            <a:blipFill>
              <a:blip r:embed="rId4" cstate="print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>
              <a:spAutoFit/>
            </a:bodyPr>
            <a:lstStyle/>
            <a:p>
              <a:r>
                <a:rPr lang="ru-RU" sz="2400">
                  <a:latin typeface="Comic Sans MS" pitchFamily="66" charset="0"/>
                </a:rPr>
                <a:t>	Выдели три направления греческой колонизации относительно родины греков. На чьих берегах и какие колонии основали греки?</a:t>
              </a:r>
            </a:p>
          </p:txBody>
        </p:sp>
        <p:sp>
          <p:nvSpPr>
            <p:cNvPr id="22" name="Овал 21"/>
            <p:cNvSpPr>
              <a:spLocks noChangeAspect="1"/>
            </p:cNvSpPr>
            <p:nvPr/>
          </p:nvSpPr>
          <p:spPr>
            <a:xfrm>
              <a:off x="864000" y="108368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560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1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07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В ПОИСКАХ ЛУЧШЕЙ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2000" y="972000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текст       § 25, п. 2, объясните, что позволяло грекам достаточно спокойно жить в землях варваров.</a:t>
            </a:r>
          </a:p>
        </p:txBody>
      </p:sp>
      <p:grpSp>
        <p:nvGrpSpPr>
          <p:cNvPr id="2765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6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ЖИЗНЬ СРЕДИ ВАРВАРОВ</a:t>
            </a:r>
          </a:p>
        </p:txBody>
      </p:sp>
      <p:pic>
        <p:nvPicPr>
          <p:cNvPr id="27655" name="Pictur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03463" y="3648075"/>
            <a:ext cx="4572000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3718</TotalTime>
  <Words>450</Words>
  <Application>Microsoft Office PowerPoint</Application>
  <PresentationFormat>Экран (4:3)</PresentationFormat>
  <Paragraphs>88</Paragraphs>
  <Slides>13</Slides>
  <Notes>8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ВЕЛИКАЯ КОЛОНИЗАЦИЯ</dc:title>
  <dc:creator>Telli</dc:creator>
  <cp:lastModifiedBy>Admin</cp:lastModifiedBy>
  <cp:revision>212</cp:revision>
  <dcterms:created xsi:type="dcterms:W3CDTF">2012-04-06T18:00:09Z</dcterms:created>
  <dcterms:modified xsi:type="dcterms:W3CDTF">2012-12-03T16:47:06Z</dcterms:modified>
</cp:coreProperties>
</file>