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05" r:id="rId2"/>
    <p:sldId id="322" r:id="rId3"/>
    <p:sldId id="267" r:id="rId4"/>
    <p:sldId id="314" r:id="rId5"/>
    <p:sldId id="317" r:id="rId6"/>
    <p:sldId id="309" r:id="rId7"/>
    <p:sldId id="290" r:id="rId8"/>
    <p:sldId id="318" r:id="rId9"/>
    <p:sldId id="308" r:id="rId10"/>
    <p:sldId id="321" r:id="rId11"/>
    <p:sldId id="319" r:id="rId12"/>
    <p:sldId id="310" r:id="rId13"/>
    <p:sldId id="313" r:id="rId14"/>
    <p:sldId id="31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2B2B2"/>
    <a:srgbClr val="050403"/>
    <a:srgbClr val="990000"/>
    <a:srgbClr val="0000CC"/>
    <a:srgbClr val="FFDDBF"/>
    <a:srgbClr val="EBBB8A"/>
    <a:srgbClr val="E7B98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79516" autoAdjust="0"/>
  </p:normalViewPr>
  <p:slideViewPr>
    <p:cSldViewPr>
      <p:cViewPr varScale="1">
        <p:scale>
          <a:sx n="112" d="100"/>
          <a:sy n="112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73112D7-6275-43C0-831B-C8C50D72229A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3E7C62-9A0B-43BB-A6DE-B67FD4190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Рисунки – ж. Новый солдат № 41 Варвары – средние века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1FBD05-F606-4322-8AB2-939E3A1C1CC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реконструкция из альбома "Викинги" (издательство "Астрель" - перевод издания Osprey Publishing)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en-US" smtClean="0"/>
              <a:t>http://dick-k.narod.ru/Historical_Arts/Vikings/Vikings_1_2.jpg</a:t>
            </a:r>
            <a:endParaRPr lang="ru-RU" b="1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3F3AA6-4564-496F-A5CF-C58DAC9954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http://dic.academic.ru/pictures/bse/jpg/0220951866.jpg</a:t>
            </a: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681967-1C13-4E95-8F70-A98A4A24AE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548F49-0A5E-4F64-AC62-1926F12EFD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Скандинавские орнаменты. Составитель Ивановская В.И. Издательство В. Шевчук  2008 г.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1E02B3-4137-40CF-AFC9-B484FA2AFA5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карте убирает карту и открывает второй вопрос. 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585D7A-F498-4AE7-AE62-CBCE9B5B0F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21EACD-002A-4F81-BB04-7EA2970553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E32DBF-27D1-4DB4-BE59-D22CC873E9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6C010D-7F7E-495C-A5BC-5FCFC8743E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ж. Новый солдат № 107 Драккары викингов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244CD3-56B1-4C90-B282-C4FF55CF6A1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F0F8F9-6592-44B3-A39C-9EFB522E77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 со стр. 18. 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-  ссылка на скрытый слайд с информацией о короле Альфреде Великом. Работа со слайдом на усмотрение учителя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A1881A-92AC-45A2-BD30-E73D5988759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 со стр. 18. 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sq-AL" smtClean="0"/>
              <a:t>http://upload.wikimedia.org/wikipedia/commons/thumb/2/22/Statue_d%27Alfred_le_Grand_%C3%A0_Winchester.jpg/322px-Statue_d%27Alfred_le_Grand_%C3%A0_Winchester.jpg</a:t>
            </a: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241D09-DFF9-4EF5-A92B-0F006C3C14C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BEBE-6832-47CF-8CBF-186B3FA2B4E6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301BB-D490-48B6-ADA2-4454C2AB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1C0DA-48D0-4C51-9496-17D3C724C6DF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154BF-0BFB-4EE8-BE94-99AF4D1B7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8482C-43FA-4F97-AC96-021D5CE0061B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5A171-B401-4417-8DE9-21AACE20B5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8ABBC-A79C-4334-B2BC-F7954063FC57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D10ED-56DB-46AB-AEBF-23BFA29466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4DACF-7EDE-4A85-8807-D1FF095B2225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B8FF-147D-4EBE-9A51-4F0B4B7B3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EAB1-6DE6-484B-9EF8-182DB9CFED1F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40522-891B-4746-BA05-F79C2FDCD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6BF5C-B54F-4D9B-9163-081CAFA825E4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5E9AA-FE2A-4ECD-94A5-DC2134039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D82EA-76EF-464D-A648-E92B13B6BB59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9CF8-CACF-456D-9D42-096DD69F8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3148D-A1B1-4067-8A67-8073FB0985A0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74D81-87F4-4BE2-8CC1-2A23036EA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20985-65A0-41A3-9635-E26D4C7F0CAE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5584C-28E8-4879-87BC-A2CDC8F9C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0BFFA-D4A6-450A-9DD1-952B010276EE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A4785-68BD-4C11-A259-2AFD0FB83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78482C-409D-4832-BE5C-349817DDF0D2}" type="datetimeFigureOut">
              <a:rPr lang="ru-RU"/>
              <a:pPr>
                <a:defRPr/>
              </a:pPr>
              <a:t>14.09.2013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9A3D81-397A-4AE7-B6F4-88524F09C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709863"/>
            <a:ext cx="172243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 </a:t>
            </a:r>
            <a:r>
              <a:rPr lang="ru-RU" sz="1200">
                <a:solidFill>
                  <a:srgbClr val="400000"/>
                </a:solidFill>
                <a:cs typeface="Arial" charset="0"/>
              </a:rPr>
              <a:t>§ 4</a:t>
            </a:r>
            <a:endParaRPr lang="ru-RU" sz="1200">
              <a:solidFill>
                <a:srgbClr val="400000"/>
              </a:solidFill>
              <a:latin typeface="Comic Sans MS" pitchFamily="66" charset="0"/>
            </a:endParaRP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ВРЕМЕНА ВИКИНГОВ</a:t>
            </a:r>
            <a:endParaRPr lang="ru-RU" dirty="0"/>
          </a:p>
        </p:txBody>
      </p:sp>
      <p:pic>
        <p:nvPicPr>
          <p:cNvPr id="14341" name="Рисунок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Король Альфред Великий</a:t>
            </a:r>
            <a:endParaRPr lang="ru-RU" dirty="0"/>
          </a:p>
        </p:txBody>
      </p:sp>
      <p:sp>
        <p:nvSpPr>
          <p:cNvPr id="9" name="Стрелка влево 8"/>
          <p:cNvSpPr/>
          <p:nvPr/>
        </p:nvSpPr>
        <p:spPr>
          <a:xfrm rot="10800000">
            <a:off x="2411761" y="3717032"/>
            <a:ext cx="1080000" cy="633753"/>
          </a:xfrm>
          <a:prstGeom prst="leftArrow">
            <a:avLst>
              <a:gd name="adj1" fmla="val 60000"/>
              <a:gd name="adj2" fmla="val 50000"/>
            </a:avLst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z="-25700" extrusionH="1700" prstMaterial="translucentPowder">
            <a:bevelT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Скругленный прямоугольник 9"/>
          <p:cNvSpPr/>
          <p:nvPr/>
        </p:nvSpPr>
        <p:spPr>
          <a:xfrm>
            <a:off x="252181" y="3501128"/>
            <a:ext cx="2160000" cy="1080000"/>
          </a:xfrm>
          <a:prstGeom prst="roundRect">
            <a:avLst/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7124" tIns="97124" rIns="97124" bIns="97124" spcCol="1270" anchor="ctr"/>
          <a:lstStyle/>
          <a:p>
            <a:pPr algn="ctr" defTabSz="1111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500" dirty="0"/>
              <a:t>ФЛОТ </a:t>
            </a:r>
            <a:endParaRPr lang="ru-RU" sz="2500" dirty="0"/>
          </a:p>
        </p:txBody>
      </p:sp>
      <p:sp>
        <p:nvSpPr>
          <p:cNvPr id="11" name="Стрелка влево 10"/>
          <p:cNvSpPr/>
          <p:nvPr/>
        </p:nvSpPr>
        <p:spPr>
          <a:xfrm rot="8100000">
            <a:off x="2962432" y="4744800"/>
            <a:ext cx="720000" cy="633753"/>
          </a:xfrm>
          <a:prstGeom prst="leftArrow">
            <a:avLst>
              <a:gd name="adj1" fmla="val 60000"/>
              <a:gd name="adj2" fmla="val 50000"/>
            </a:avLst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z="-25700" extrusionH="1700" prstMaterial="translucentPowder">
            <a:bevelT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49988"/>
              <a:satOff val="0"/>
              <a:lumOff val="2500"/>
              <a:alphaOff val="0"/>
            </a:schemeClr>
          </a:fillRef>
          <a:effectRef idx="0">
            <a:schemeClr val="accent3">
              <a:hueOff val="449988"/>
              <a:satOff val="0"/>
              <a:lumOff val="25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Скругленный прямоугольник 11"/>
          <p:cNvSpPr/>
          <p:nvPr/>
        </p:nvSpPr>
        <p:spPr>
          <a:xfrm>
            <a:off x="467544" y="5157312"/>
            <a:ext cx="2700000" cy="1080000"/>
          </a:xfrm>
          <a:prstGeom prst="roundRect">
            <a:avLst/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49988"/>
              <a:satOff val="0"/>
              <a:lumOff val="2500"/>
              <a:alphaOff val="0"/>
            </a:schemeClr>
          </a:fillRef>
          <a:effectRef idx="0">
            <a:schemeClr val="accent3">
              <a:hueOff val="449988"/>
              <a:satOff val="0"/>
              <a:lumOff val="2500"/>
              <a:alphaOff val="0"/>
            </a:schemeClr>
          </a:effectRef>
          <a:fontRef idx="minor">
            <a:schemeClr val="lt1"/>
          </a:fontRef>
        </p:style>
        <p:txBody>
          <a:bodyPr lIns="97124" tIns="97124" rIns="97124" bIns="97124" spcCol="1270" anchor="ctr"/>
          <a:lstStyle/>
          <a:p>
            <a:pPr algn="ctr" defTabSz="1111250" fontAlgn="auto">
              <a:spcAft>
                <a:spcPct val="35000"/>
              </a:spcAft>
              <a:defRPr/>
            </a:pPr>
            <a:r>
              <a:rPr lang="ru-RU" sz="2500" dirty="0"/>
              <a:t>УКРЕПЛЕНИЕ </a:t>
            </a:r>
            <a:r>
              <a:rPr lang="ru-RU" sz="2500" dirty="0"/>
              <a:t>ГРАНИЦ</a:t>
            </a:r>
            <a:endParaRPr lang="ru-RU" sz="2500" dirty="0"/>
          </a:p>
        </p:txBody>
      </p:sp>
      <p:sp>
        <p:nvSpPr>
          <p:cNvPr id="13" name="Стрелка влево 12"/>
          <p:cNvSpPr/>
          <p:nvPr/>
        </p:nvSpPr>
        <p:spPr>
          <a:xfrm rot="5400000">
            <a:off x="4193999" y="4930284"/>
            <a:ext cx="756000" cy="633753"/>
          </a:xfrm>
          <a:prstGeom prst="leftArrow">
            <a:avLst>
              <a:gd name="adj1" fmla="val 60000"/>
              <a:gd name="adj2" fmla="val 73556"/>
            </a:avLst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z="-25700" extrusionH="1700" prstMaterial="translucentPowder">
            <a:bevelT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899976"/>
              <a:satOff val="0"/>
              <a:lumOff val="5000"/>
              <a:alphaOff val="0"/>
            </a:schemeClr>
          </a:fillRef>
          <a:effectRef idx="0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Скругленный прямоугольник 13"/>
          <p:cNvSpPr/>
          <p:nvPr/>
        </p:nvSpPr>
        <p:spPr>
          <a:xfrm>
            <a:off x="3491880" y="5625344"/>
            <a:ext cx="2160000" cy="900000"/>
          </a:xfrm>
          <a:prstGeom prst="roundRect">
            <a:avLst/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899976"/>
              <a:satOff val="0"/>
              <a:lumOff val="5000"/>
              <a:alphaOff val="0"/>
            </a:schemeClr>
          </a:fillRef>
          <a:effectRef idx="0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/>
          </a:fontRef>
        </p:style>
        <p:txBody>
          <a:bodyPr lIns="97124" tIns="97124" rIns="97124" bIns="97124" spcCol="1270" anchor="ctr"/>
          <a:lstStyle/>
          <a:p>
            <a:pPr algn="ctr" defTabSz="1111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ЗАКОНЫ </a:t>
            </a:r>
            <a:endParaRPr lang="ru-RU" sz="2800" dirty="0"/>
          </a:p>
        </p:txBody>
      </p:sp>
      <p:sp>
        <p:nvSpPr>
          <p:cNvPr id="15" name="Стрелка влево 14"/>
          <p:cNvSpPr/>
          <p:nvPr/>
        </p:nvSpPr>
        <p:spPr>
          <a:xfrm rot="24300000">
            <a:off x="5461568" y="4742876"/>
            <a:ext cx="720000" cy="633753"/>
          </a:xfrm>
          <a:prstGeom prst="leftArrow">
            <a:avLst>
              <a:gd name="adj1" fmla="val 60000"/>
              <a:gd name="adj2" fmla="val 50000"/>
            </a:avLst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z="-25700" extrusionH="1700" prstMaterial="translucentPowder">
            <a:bevelT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49965"/>
              <a:satOff val="0"/>
              <a:lumOff val="7501"/>
              <a:alphaOff val="0"/>
            </a:schemeClr>
          </a:fillRef>
          <a:effectRef idx="0">
            <a:schemeClr val="accent3">
              <a:hueOff val="1349965"/>
              <a:satOff val="0"/>
              <a:lumOff val="750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Скругленный прямоугольник 15"/>
          <p:cNvSpPr/>
          <p:nvPr/>
        </p:nvSpPr>
        <p:spPr>
          <a:xfrm>
            <a:off x="5940152" y="5157312"/>
            <a:ext cx="2700000" cy="1080000"/>
          </a:xfrm>
          <a:prstGeom prst="roundRect">
            <a:avLst/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49965"/>
              <a:satOff val="0"/>
              <a:lumOff val="7501"/>
              <a:alphaOff val="0"/>
            </a:schemeClr>
          </a:fillRef>
          <a:effectRef idx="0">
            <a:schemeClr val="accent3">
              <a:hueOff val="1349965"/>
              <a:satOff val="0"/>
              <a:lumOff val="7501"/>
              <a:alphaOff val="0"/>
            </a:schemeClr>
          </a:effectRef>
          <a:fontRef idx="minor">
            <a:schemeClr val="lt1"/>
          </a:fontRef>
        </p:style>
        <p:txBody>
          <a:bodyPr lIns="36000" tIns="97124" rIns="36000" bIns="97124" spcCol="1270" anchor="ctr"/>
          <a:lstStyle/>
          <a:p>
            <a:pPr algn="ctr" defTabSz="1111250" fontAlgn="auto">
              <a:spcAft>
                <a:spcPct val="35000"/>
              </a:spcAft>
              <a:defRPr/>
            </a:pPr>
            <a:r>
              <a:rPr lang="ru-RU" sz="2500" dirty="0"/>
              <a:t>РАЗВИТИЕ </a:t>
            </a:r>
            <a:r>
              <a:rPr lang="ru-RU" sz="2500" dirty="0"/>
              <a:t>ОБРАЗОВАНИЯ</a:t>
            </a:r>
            <a:endParaRPr lang="ru-RU" sz="2500" dirty="0"/>
          </a:p>
        </p:txBody>
      </p:sp>
      <p:sp>
        <p:nvSpPr>
          <p:cNvPr id="17" name="Стрелка влево 16"/>
          <p:cNvSpPr/>
          <p:nvPr/>
        </p:nvSpPr>
        <p:spPr>
          <a:xfrm>
            <a:off x="5652000" y="3717032"/>
            <a:ext cx="1080000" cy="633753"/>
          </a:xfrm>
          <a:prstGeom prst="leftArrow">
            <a:avLst>
              <a:gd name="adj1" fmla="val 60000"/>
              <a:gd name="adj2" fmla="val 50000"/>
            </a:avLst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z="-25700" extrusionH="1700" prstMaterial="translucentPowder">
            <a:bevelT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799953"/>
              <a:satOff val="0"/>
              <a:lumOff val="10001"/>
              <a:alphaOff val="0"/>
            </a:schemeClr>
          </a:fillRef>
          <a:effectRef idx="0">
            <a:schemeClr val="accent3">
              <a:hueOff val="1799953"/>
              <a:satOff val="0"/>
              <a:lumOff val="1000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6732240" y="3501128"/>
            <a:ext cx="2160000" cy="1080000"/>
          </a:xfrm>
          <a:prstGeom prst="roundRect">
            <a:avLst/>
          </a:pr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799953"/>
              <a:satOff val="0"/>
              <a:lumOff val="10001"/>
              <a:alphaOff val="0"/>
            </a:schemeClr>
          </a:fillRef>
          <a:effectRef idx="0">
            <a:schemeClr val="accent3">
              <a:hueOff val="1799953"/>
              <a:satOff val="0"/>
              <a:lumOff val="10001"/>
              <a:alphaOff val="0"/>
            </a:schemeClr>
          </a:effectRef>
          <a:fontRef idx="minor">
            <a:schemeClr val="lt1"/>
          </a:fontRef>
        </p:style>
        <p:txBody>
          <a:bodyPr lIns="97124" tIns="97124" rIns="97124" bIns="97124" spcCol="1270" anchor="ctr"/>
          <a:lstStyle/>
          <a:p>
            <a:pPr algn="ctr" defTabSz="1111250" fontAlgn="auto">
              <a:spcAft>
                <a:spcPct val="35000"/>
              </a:spcAft>
              <a:defRPr/>
            </a:pPr>
            <a:r>
              <a:rPr lang="ru-RU" sz="2500" dirty="0"/>
              <a:t>КОННОЕ ВОЙСКО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521293" y="916744"/>
            <a:ext cx="2088000" cy="3880408"/>
          </a:xfrm>
          <a:prstGeom prst="roundRect">
            <a:avLst>
              <a:gd name="adj" fmla="val 1219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14"/>
          <p:cNvGrpSpPr>
            <a:grpSpLocks/>
          </p:cNvGrpSpPr>
          <p:nvPr/>
        </p:nvGrpSpPr>
        <p:grpSpPr bwMode="auto">
          <a:xfrm>
            <a:off x="252413" y="5732463"/>
            <a:ext cx="8639175" cy="1055687"/>
            <a:chOff x="252000" y="5733256"/>
            <a:chExt cx="8640000" cy="105560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52000" y="5733256"/>
              <a:ext cx="8640000" cy="1055608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Сделай вывод о причинах позднего создания </a:t>
              </a:r>
              <a:r>
                <a:rPr lang="ru-RU" sz="2800" dirty="0">
                  <a:latin typeface="+mn-lt"/>
                </a:rPr>
                <a:t>государств в </a:t>
              </a:r>
              <a:r>
                <a:rPr lang="ru-RU" sz="2800" dirty="0">
                  <a:latin typeface="+mn-lt"/>
                </a:rPr>
                <a:t>Скандинавии.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828000" y="591330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251520" y="0"/>
            <a:ext cx="8640960" cy="90000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b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«БОЖЕ, ИЗБАВЬ НАС ОТ НЕИСТОВСТВА НОРМАННОВ!»</a:t>
            </a:r>
            <a:endParaRPr lang="ru-RU" sz="2800" b="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3796" name="Группа 10"/>
          <p:cNvGrpSpPr>
            <a:grpSpLocks/>
          </p:cNvGrpSpPr>
          <p:nvPr/>
        </p:nvGrpSpPr>
        <p:grpSpPr bwMode="auto">
          <a:xfrm>
            <a:off x="252413" y="981075"/>
            <a:ext cx="8639175" cy="1430338"/>
            <a:chOff x="252000" y="3006933"/>
            <a:chExt cx="8640000" cy="1430179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3006933"/>
              <a:ext cx="8640000" cy="1430179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	Работая в паре, определите последствия набегов викингов для них самих и жителей других земель.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6" name="Овал 5"/>
            <p:cNvSpPr>
              <a:spLocks noChangeAspect="1"/>
            </p:cNvSpPr>
            <p:nvPr/>
          </p:nvSpPr>
          <p:spPr>
            <a:xfrm>
              <a:off x="936000" y="3212976"/>
              <a:ext cx="252000" cy="252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796" tIns="409270" rIns="10794" bIns="409269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  <p:pic>
          <p:nvPicPr>
            <p:cNvPr id="33806" name="Рисунок 9" descr="1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8000" y="3140968"/>
              <a:ext cx="369236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5" name="Picture 3">
            <a:hlinkClick r:id="rId5" action="ppaction://hlinksldjump" tooltip="Викинги штурмуют Париж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520" y="2564904"/>
            <a:ext cx="4140000" cy="2967329"/>
          </a:xfrm>
          <a:prstGeom prst="roundRect">
            <a:avLst>
              <a:gd name="adj" fmla="val 713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Vikings_1_2.jpg">
            <a:hlinkClick r:id="rId5" action="ppaction://hlinksldjump" tooltip="Викинги после боя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 b="-369"/>
          <a:stretch>
            <a:fillRect/>
          </a:stretch>
        </p:blipFill>
        <p:spPr>
          <a:xfrm>
            <a:off x="4788024" y="2564904"/>
            <a:ext cx="4097369" cy="2966400"/>
          </a:xfrm>
          <a:prstGeom prst="roundRect">
            <a:avLst>
              <a:gd name="adj" fmla="val 719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799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ЕВРОПА ПОСЛЕ «ЭПОХИ ВИКИНГОВ»</a:t>
            </a:r>
            <a:endParaRPr lang="ru-RU" sz="3600" spc="-1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84532" y="2160000"/>
            <a:ext cx="2239396" cy="3420000"/>
          </a:xfrm>
          <a:prstGeom prst="roundRect">
            <a:avLst>
              <a:gd name="adj" fmla="val 1220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35843" name="Группа 3"/>
          <p:cNvGrpSpPr>
            <a:grpSpLocks/>
          </p:cNvGrpSpPr>
          <p:nvPr/>
        </p:nvGrpSpPr>
        <p:grpSpPr bwMode="auto">
          <a:xfrm>
            <a:off x="252413" y="979488"/>
            <a:ext cx="8639175" cy="1055687"/>
            <a:chOff x="252000" y="980083"/>
            <a:chExt cx="8640000" cy="105560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980083"/>
              <a:ext cx="8640000" cy="1055608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Какое влияние оказала культура Западной Европы на скандинавские народы?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828000" y="116077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5844" name="Группа 1"/>
          <p:cNvGrpSpPr>
            <a:grpSpLocks/>
          </p:cNvGrpSpPr>
          <p:nvPr/>
        </p:nvGrpSpPr>
        <p:grpSpPr bwMode="auto">
          <a:xfrm>
            <a:off x="252413" y="5732463"/>
            <a:ext cx="8639175" cy="1055687"/>
            <a:chOff x="252000" y="5733256"/>
            <a:chExt cx="8640000" cy="105560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2000" y="5733256"/>
              <a:ext cx="8640000" cy="1055608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Сделай вывод о причинах позднего создания </a:t>
              </a:r>
              <a:r>
                <a:rPr lang="ru-RU" sz="2800" dirty="0">
                  <a:latin typeface="+mn-lt"/>
                </a:rPr>
                <a:t>государств в </a:t>
              </a:r>
              <a:r>
                <a:rPr lang="ru-RU" sz="2800" dirty="0">
                  <a:latin typeface="+mn-lt"/>
                </a:rPr>
                <a:t>Скандинавии.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8" name="Овал 7"/>
            <p:cNvSpPr>
              <a:spLocks noChangeAspect="1"/>
            </p:cNvSpPr>
            <p:nvPr/>
          </p:nvSpPr>
          <p:spPr>
            <a:xfrm>
              <a:off x="828000" y="591330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pic>
        <p:nvPicPr>
          <p:cNvPr id="3584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48064" y="2160000"/>
            <a:ext cx="2545117" cy="3420000"/>
          </a:xfrm>
          <a:prstGeom prst="roundRect">
            <a:avLst>
              <a:gd name="adj" fmla="val 933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ЭПОХУ БОРЬБЫ ЕВРОПЕЙЦЕВ С ВИКИНГАМИ-НОРМАННАМИ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СЛОЖИЛИСЬ ГРАНИЦЫ ЗАПАДНОХРИСТИАНСКОГО МИРА, А САМИ «СЕВЕРНЫЕ ЛЮДИ» ПОДНЯЛИСЬ НА СТУПЕНЬ ЦИВИЛИЗАЦИИ.</a:t>
            </a:r>
            <a:endParaRPr lang="ru-RU" sz="3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7891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9938" name="Группа 1"/>
          <p:cNvGrpSpPr>
            <a:grpSpLocks/>
          </p:cNvGrpSpPr>
          <p:nvPr/>
        </p:nvGrpSpPr>
        <p:grpSpPr bwMode="auto">
          <a:xfrm>
            <a:off x="252413" y="979488"/>
            <a:ext cx="8639175" cy="1873250"/>
            <a:chOff x="252000" y="980083"/>
            <a:chExt cx="8640000" cy="1872853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980083"/>
              <a:ext cx="8640000" cy="1872853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	Если </a:t>
              </a:r>
              <a:r>
                <a:rPr lang="ru-RU" sz="2600" dirty="0">
                  <a:latin typeface="+mn-lt"/>
                </a:rPr>
                <a:t>бы ты – человек XXI века – оказался на месте </a:t>
              </a:r>
              <a:r>
                <a:rPr lang="ru-RU" sz="2600" dirty="0">
                  <a:latin typeface="+mn-lt"/>
                </a:rPr>
                <a:t>викинга-норманна</a:t>
              </a:r>
              <a:r>
                <a:rPr lang="ru-RU" sz="2600" dirty="0">
                  <a:latin typeface="+mn-lt"/>
                </a:rPr>
                <a:t>, за какие действия соплеменников ты бы испытывал угрызения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совести?</a:t>
              </a:r>
            </a:p>
          </p:txBody>
        </p:sp>
        <p:sp>
          <p:nvSpPr>
            <p:cNvPr id="4" name="Овал 3"/>
            <p:cNvSpPr>
              <a:spLocks noChangeAspect="1"/>
            </p:cNvSpPr>
            <p:nvPr/>
          </p:nvSpPr>
          <p:spPr>
            <a:xfrm>
              <a:off x="828000" y="1196752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251520" y="4221088"/>
            <a:ext cx="8640000" cy="231552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	С помощью интернет</a:t>
            </a:r>
            <a:r>
              <a:rPr lang="ru-RU" sz="2600"/>
              <a:t>-</a:t>
            </a:r>
            <a:r>
              <a:rPr lang="ru-RU" sz="2600">
                <a:latin typeface="Comic Sans MS" pitchFamily="66" charset="0"/>
              </a:rPr>
              <a:t>ресурсов сделай в программе для презентаций (например, PowerPoint) анимированную карту «Путешествия норманнов по Атлантике и рекам Восточной Европы».</a:t>
            </a:r>
          </a:p>
        </p:txBody>
      </p:sp>
      <p:sp>
        <p:nvSpPr>
          <p:cNvPr id="7" name="Овал 6"/>
          <p:cNvSpPr>
            <a:spLocks noChangeAspect="1"/>
          </p:cNvSpPr>
          <p:nvPr/>
        </p:nvSpPr>
        <p:spPr>
          <a:xfrm>
            <a:off x="972000" y="4446000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/>
        </p:blipFill>
        <p:spPr bwMode="auto">
          <a:xfrm rot="5400000">
            <a:off x="1828071" y="1251335"/>
            <a:ext cx="87116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/>
        </p:blipFill>
        <p:spPr bwMode="auto">
          <a:xfrm rot="5400000" flipV="1">
            <a:off x="6422420" y="1252325"/>
            <a:ext cx="87116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39947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4392613"/>
            <a:ext cx="360362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3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319588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По карте определи, когда сложились государства у германских племён – франков, бургундов, вандалов, готов.</a:t>
            </a:r>
          </a:p>
        </p:txBody>
      </p:sp>
      <p:sp>
        <p:nvSpPr>
          <p:cNvPr id="16387" name="Объект 4"/>
          <p:cNvSpPr>
            <a:spLocks noGrp="1"/>
          </p:cNvSpPr>
          <p:nvPr>
            <p:ph sz="half" idx="2"/>
          </p:nvPr>
        </p:nvSpPr>
        <p:spPr>
          <a:xfrm>
            <a:off x="5256213" y="981075"/>
            <a:ext cx="3600450" cy="4319588"/>
          </a:xfrm>
          <a:ln>
            <a:round/>
          </a:ln>
        </p:spPr>
        <p:txBody>
          <a:bodyPr anchor="ctr"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По тексту учебника на с. 62 определи, когда сложились государства у германских племён, живших в Скандинавии.</a:t>
            </a:r>
          </a:p>
        </p:txBody>
      </p:sp>
      <p:grpSp>
        <p:nvGrpSpPr>
          <p:cNvPr id="16388" name="Группа 1"/>
          <p:cNvGrpSpPr>
            <a:grpSpLocks/>
          </p:cNvGrpSpPr>
          <p:nvPr/>
        </p:nvGrpSpPr>
        <p:grpSpPr bwMode="auto">
          <a:xfrm>
            <a:off x="231775" y="5605463"/>
            <a:ext cx="8639175" cy="1055687"/>
            <a:chOff x="231388" y="4864917"/>
            <a:chExt cx="8640000" cy="105560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31388" y="4864917"/>
              <a:ext cx="8640000" cy="1055608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Сравни свои ответы на первый и второй вопросы. Какие </a:t>
              </a:r>
              <a:r>
                <a:rPr lang="ru-RU" sz="2800" dirty="0">
                  <a:latin typeface="+mn-lt"/>
                </a:rPr>
                <a:t>наблюдаются </a:t>
              </a:r>
              <a:r>
                <a:rPr lang="ru-RU" sz="2800" dirty="0">
                  <a:latin typeface="+mn-lt"/>
                </a:rPr>
                <a:t>противоречия?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7616" y="5040000"/>
              <a:ext cx="288000" cy="288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796" tIns="409271" rIns="10794" bIns="409269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dirty="0"/>
            </a:p>
          </p:txBody>
        </p:sp>
      </p:grpSp>
      <p:sp>
        <p:nvSpPr>
          <p:cNvPr id="12" name="Стрелка вправо 1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tretch/>
        </p:blipFill>
        <p:spPr bwMode="auto">
          <a:xfrm>
            <a:off x="3851920" y="980728"/>
            <a:ext cx="5004000" cy="4320000"/>
          </a:xfrm>
          <a:prstGeom prst="roundRect">
            <a:avLst>
              <a:gd name="adj" fmla="val 7751"/>
            </a:avLst>
          </a:prstGeom>
          <a:ln w="22225"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6396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ГОСУДАРСТВА У СКАНДИНАВСКИХ НАРОДОВ СЛОЖИЛИСЬ ЛИШЬ С ОКОНЧАНИЕМ «ЭПОХИ ВИКИНГОВ»?</a:t>
            </a:r>
            <a:endParaRPr lang="ru-RU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63525" y="981075"/>
          <a:ext cx="8640763" cy="5688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650"/>
                <a:gridCol w="5772829"/>
              </a:tblGrid>
              <a:tr h="640365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Понятия</a:t>
                      </a:r>
                      <a:endParaRPr lang="ru-RU" sz="28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Определения</a:t>
                      </a:r>
                      <a:endParaRPr lang="ru-RU" sz="28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Христианство 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Государство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Церковь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Цивилизация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1526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Первобытное общество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Язычество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93781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Империя 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64669" y="2572067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Заполни таблицу, указав значения понятий.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0514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1998" y="1196752"/>
          <a:ext cx="864048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864096"/>
                <a:gridCol w="5472608"/>
                <a:gridCol w="864096"/>
                <a:gridCol w="720078"/>
              </a:tblGrid>
              <a:tr h="370840">
                <a:tc rowSpan="11">
                  <a:txBody>
                    <a:bodyPr/>
                    <a:lstStyle/>
                    <a:p>
                      <a:pPr algn="ctr"/>
                      <a:r>
                        <a:rPr lang="ru-RU" sz="32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ЦИВИЛИЗАЦИЯ 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ГОСУДАРСТВО</a:t>
                      </a:r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Города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Аппарат управления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Территория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Разделение на общественные слои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Система законов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Создание государств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Служба защиты порядка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Армия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Изобретение письменности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Сбор налогов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2942292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Соедини стрелками понятия и их признаки.</a:t>
            </a:r>
            <a:endParaRPr lang="ru-RU" sz="28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989013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380288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6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305109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«Люди Севера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2348880"/>
            <a:ext cx="8640001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«Боже, избавь нас от неистовства норманнов!»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082063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Европа после «эпохи викингов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60562"/>
            <a:ext cx="8640000" cy="98750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Повышенный уровень</a:t>
            </a:r>
            <a:r>
              <a:rPr lang="ru-RU" sz="2600">
                <a:solidFill>
                  <a:srgbClr val="0070C0"/>
                </a:solidFill>
              </a:rPr>
              <a:t>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Чем можно объяснить тягу скандинавов к морским путешествиям?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«ЛЮДИ СЕВЕРА»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2000" y="5753864"/>
            <a:ext cx="8640000" cy="98750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/>
              <a:t> 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уровень</a:t>
            </a:r>
            <a:r>
              <a:rPr lang="ru-RU" sz="2600">
                <a:solidFill>
                  <a:srgbClr val="0070C0"/>
                </a:solidFill>
              </a:rPr>
              <a:t>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Каковы причины позднего создания государств в Скандинавии?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4774080" y="2278800"/>
            <a:ext cx="4118400" cy="2986818"/>
          </a:xfrm>
          <a:prstGeom prst="roundRect">
            <a:avLst>
              <a:gd name="adj" fmla="val 10130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276872"/>
            <a:ext cx="4119550" cy="2988000"/>
          </a:xfrm>
          <a:prstGeom prst="roundRect">
            <a:avLst>
              <a:gd name="adj" fmla="val 888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10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0825" y="3081338"/>
          <a:ext cx="8640763" cy="34432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  <a:gridCol w="28793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 цивилизации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Норманны </a:t>
                      </a:r>
                      <a:r>
                        <a:rPr lang="en-US" sz="2800" dirty="0" smtClean="0"/>
                        <a:t> </a:t>
                      </a:r>
                      <a:r>
                        <a:rPr lang="ru-RU" sz="2800" dirty="0" smtClean="0"/>
                        <a:t>в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en-US" sz="2800" baseline="0" dirty="0" smtClean="0"/>
                        <a:t>VIII-X </a:t>
                      </a:r>
                      <a:r>
                        <a:rPr lang="ru-RU" sz="2800" baseline="0" dirty="0" smtClean="0"/>
                        <a:t> вв.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Норманны в </a:t>
                      </a:r>
                      <a:r>
                        <a:rPr lang="en-US" sz="2800" dirty="0" smtClean="0"/>
                        <a:t>IX-X</a:t>
                      </a:r>
                      <a:r>
                        <a:rPr lang="ru-RU" sz="2800" dirty="0" smtClean="0"/>
                        <a:t> вв.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Письменность 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Деление общества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Города 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Достижения 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60562"/>
            <a:ext cx="8640000" cy="187285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/>
              <a:t> 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уровень</a:t>
            </a:r>
            <a:r>
              <a:rPr lang="ru-RU" sz="2600">
                <a:solidFill>
                  <a:srgbClr val="0070C0"/>
                </a:solidFill>
              </a:rPr>
              <a:t>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С помощью текста докажи, что в VIII–IX веках в племенах Скандинавии начинают появляться признаки цивилизации.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«ЛЮДИ СЕВЕРА»</a:t>
            </a:r>
            <a:endParaRPr lang="ru-RU" dirty="0"/>
          </a:p>
        </p:txBody>
      </p:sp>
      <p:pic>
        <p:nvPicPr>
          <p:cNvPr id="2767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81075"/>
            <a:ext cx="8642350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2924944"/>
            <a:ext cx="8640000" cy="1532334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Определи, на каких территориях существовала опасность набегов норманнов</a:t>
            </a:r>
            <a:r>
              <a:rPr lang="ru-RU" sz="2800"/>
              <a:t>.</a:t>
            </a:r>
            <a:r>
              <a:rPr lang="ru-RU" sz="2800">
                <a:latin typeface="Comic Sans MS" pitchFamily="66" charset="0"/>
              </a:rPr>
              <a:t> 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900000"/>
          </a:xfrm>
        </p:spPr>
        <p:txBody>
          <a:bodyPr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spc="0" dirty="0" smtClean="0"/>
              <a:t>«БОЖЕ, ИЗБАВЬ НАС ОТ НЕИСТОВСТВА НОРМАННОВ!»</a:t>
            </a:r>
            <a:endParaRPr lang="ru-RU" sz="2800" spc="0" dirty="0"/>
          </a:p>
        </p:txBody>
      </p:sp>
      <p:pic>
        <p:nvPicPr>
          <p:cNvPr id="2970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сведения 7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13730</TotalTime>
  <Words>425</Words>
  <Application>Microsoft Office PowerPoint</Application>
  <PresentationFormat>Экран (4:3)</PresentationFormat>
  <Paragraphs>65</Paragraphs>
  <Slides>14</Slides>
  <Notes>13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ВРЕМЕНА ВИКИНГОВ</dc:title>
  <dc:creator>Telli</dc:creator>
  <cp:lastModifiedBy>Admin</cp:lastModifiedBy>
  <cp:revision>349</cp:revision>
  <dcterms:created xsi:type="dcterms:W3CDTF">2012-04-06T18:00:09Z</dcterms:created>
  <dcterms:modified xsi:type="dcterms:W3CDTF">2013-09-14T09:38:34Z</dcterms:modified>
</cp:coreProperties>
</file>