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305" r:id="rId2"/>
    <p:sldId id="307" r:id="rId3"/>
    <p:sldId id="267" r:id="rId4"/>
    <p:sldId id="322" r:id="rId5"/>
    <p:sldId id="323" r:id="rId6"/>
    <p:sldId id="309" r:id="rId7"/>
    <p:sldId id="334" r:id="rId8"/>
    <p:sldId id="290" r:id="rId9"/>
    <p:sldId id="325" r:id="rId10"/>
    <p:sldId id="317" r:id="rId11"/>
    <p:sldId id="335" r:id="rId12"/>
    <p:sldId id="337" r:id="rId13"/>
    <p:sldId id="336" r:id="rId14"/>
    <p:sldId id="313" r:id="rId15"/>
    <p:sldId id="328" r:id="rId16"/>
    <p:sldId id="338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9900"/>
    <a:srgbClr val="DDDDDD"/>
    <a:srgbClr val="C0C0C0"/>
    <a:srgbClr val="FFFFCC"/>
    <a:srgbClr val="FFCCFF"/>
    <a:srgbClr val="FFECE0"/>
    <a:srgbClr val="CCEC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8828" autoAdjust="0"/>
    <p:restoredTop sz="85918" autoAdjust="0"/>
  </p:normalViewPr>
  <p:slideViewPr>
    <p:cSldViewPr>
      <p:cViewPr varScale="1">
        <p:scale>
          <a:sx n="112" d="100"/>
          <a:sy n="112" d="100"/>
        </p:scale>
        <p:origin x="-120" y="-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858121B-62A0-4AA1-A0C1-73F45E286410}" type="datetimeFigureOut">
              <a:rPr lang="ru-RU"/>
              <a:pPr>
                <a:defRPr/>
              </a:pPr>
              <a:t>07.10.2013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636FBD4-9438-4B09-A5DF-E32E4C347D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venedia.ru/news/news/item/389-kollektsiya-istoricheskih-kart-evropa-v-srednie-veka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журнал Новый солдат № 175 Рыцари Христовы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B6E33E0-3C9A-47C6-AEC3-DE35B0EE5AA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BCC34FB-A2AE-444A-9371-3881E1525D5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3DB2C5F-3EFD-4684-ACAF-39AA253EB97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6DF8A25-39B9-4EC4-9371-7265A3C979B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19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85AF505-54E6-4C4A-87CF-7F547A27E44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40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46DC7-F0BC-4EBD-8498-90632E2E84C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на слайде отсутствует.</a:t>
            </a: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FAF9E43-D40C-44CA-8DA7-94A82D4272D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041AA45-6111-421D-A92B-7CA72A34C1C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8AAED16-8D24-4670-8CC1-0F4B9163D1B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 Заполнение таблицы в режиме просмотра происходит при использовании встроенных средств </a:t>
            </a:r>
            <a:r>
              <a:rPr lang="en-US" smtClean="0"/>
              <a:t>Microsoft PPT</a:t>
            </a:r>
            <a:endParaRPr 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405E537-67E8-417E-9515-7AB58342681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журнал Новый солдат №175 Рыцари Христовы</a:t>
            </a:r>
          </a:p>
          <a:p>
            <a:pPr>
              <a:spcBef>
                <a:spcPct val="0"/>
              </a:spcBef>
            </a:pP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E91DCCC-AA95-4BAE-9EF2-1B911AE4513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5296569-9146-4608-83D9-032E6527CD8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D6B4678-999A-42A5-AB14-8E64714D8B9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карты </a:t>
            </a:r>
            <a:r>
              <a:rPr lang="sq-AL" smtClean="0"/>
              <a:t>http://savepic.su/1227125.jpg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sq-AL" smtClean="0">
                <a:hlinkClick r:id="rId3"/>
              </a:rPr>
              <a:t>http://venedia.ru/news/news/item/389-kollektsiya-istoricheskih-kart-evropa-v-srednie-veka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1A7259F-64A0-485E-842A-3282B7D4923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0C495-73AF-4DFB-B0F1-DBD98E38CF58}" type="datetimeFigureOut">
              <a:rPr lang="ru-RU"/>
              <a:pPr>
                <a:defRPr/>
              </a:pPr>
              <a:t>07.10.2013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1456D1-2F96-42C6-9541-AA4097F780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510A9-62D6-4D22-9339-469BD9807B21}" type="datetimeFigureOut">
              <a:rPr lang="ru-RU"/>
              <a:pPr>
                <a:defRPr/>
              </a:pPr>
              <a:t>07.10.2013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40E07C-36D4-4E2E-8AC7-239B2E4072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ACF8C-3AD0-4A54-A7E8-62B5F4685835}" type="datetimeFigureOut">
              <a:rPr lang="ru-RU"/>
              <a:pPr>
                <a:defRPr/>
              </a:pPr>
              <a:t>07.10.2013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F9BE8-F083-47B3-82D8-C6766EFA5F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91EF8-510E-43F4-8570-52F71BC6405E}" type="datetimeFigureOut">
              <a:rPr lang="ru-RU"/>
              <a:pPr>
                <a:defRPr/>
              </a:pPr>
              <a:t>07.10.2013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30F4B-C529-4AD7-803F-A862ADD024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70F4A-062C-40F8-B353-F3C207DA0CAD}" type="datetimeFigureOut">
              <a:rPr lang="ru-RU"/>
              <a:pPr>
                <a:defRPr/>
              </a:pPr>
              <a:t>07.10.2013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D79FF-0ED7-4D48-9E85-3E4580ECDB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9BDCF-CF13-4B6E-A40A-CB9945E95C66}" type="datetimeFigureOut">
              <a:rPr lang="ru-RU"/>
              <a:pPr>
                <a:defRPr/>
              </a:pPr>
              <a:t>07.10.2013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9B8E9-1D85-44B7-B68A-3D4D4F30F6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F3306-2A43-48D2-9445-064CE19E4DE4}" type="datetimeFigureOut">
              <a:rPr lang="ru-RU"/>
              <a:pPr>
                <a:defRPr/>
              </a:pPr>
              <a:t>07.10.2013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07A809-F84E-445A-96CD-4299F466C5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9C22F-5195-476F-B15C-F206B06B727C}" type="datetimeFigureOut">
              <a:rPr lang="ru-RU"/>
              <a:pPr>
                <a:defRPr/>
              </a:pPr>
              <a:t>07.10.2013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95E33-F449-4B96-A8FC-DF2B168B3BF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342A9-7CA0-4F7D-869B-7C909CF1CC84}" type="datetimeFigureOut">
              <a:rPr lang="ru-RU"/>
              <a:pPr>
                <a:defRPr/>
              </a:pPr>
              <a:t>07.10.2013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FFE04-B4F5-4920-B619-1D7BD8FFDB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6B6AB-9036-474A-BD90-B6BE0AFDC34A}" type="datetimeFigureOut">
              <a:rPr lang="ru-RU"/>
              <a:pPr>
                <a:defRPr/>
              </a:pPr>
              <a:t>07.10.2013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0EF1D-5F77-4320-9040-E47BA01087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EEEB9-5A3B-4294-AEBC-551CAA0FCC83}" type="datetimeFigureOut">
              <a:rPr lang="ru-RU"/>
              <a:pPr>
                <a:defRPr/>
              </a:pPr>
              <a:t>07.10.2013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81DA02-1F4E-40BE-8737-FA3E2F9783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27FA9CB-E504-4054-B689-DF49713FE39D}" type="datetimeFigureOut">
              <a:rPr lang="ru-RU"/>
              <a:pPr>
                <a:defRPr/>
              </a:pPr>
              <a:t>07.10.2013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85A86EC-AF62-445C-A9D6-E4674CA8BC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jpe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1.jpe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emf"/><Relationship Id="rId9" Type="http://schemas.openxmlformats.org/officeDocument/2006/relationships/image" Target="../media/image12.emf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ABA8A8"/>
              </a:clrFrom>
              <a:clrTo>
                <a:srgbClr val="ABA8A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63938" y="860425"/>
            <a:ext cx="1916112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Прямоугольник 3"/>
          <p:cNvSpPr>
            <a:spLocks noChangeArrowheads="1"/>
          </p:cNvSpPr>
          <p:nvPr/>
        </p:nvSpPr>
        <p:spPr bwMode="auto">
          <a:xfrm>
            <a:off x="6394450" y="6488113"/>
            <a:ext cx="27495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2013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6240463"/>
            <a:ext cx="5940425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</a:t>
            </a:r>
            <a:r>
              <a:rPr lang="en-US" sz="1200">
                <a:solidFill>
                  <a:srgbClr val="400000"/>
                </a:solidFill>
                <a:latin typeface="Comic Sans MS" pitchFamily="66" charset="0"/>
              </a:rPr>
              <a:t>6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класс. История Средних веков</a:t>
            </a:r>
            <a:r>
              <a:rPr lang="ru-RU" sz="1200">
                <a:solidFill>
                  <a:srgbClr val="400000"/>
                </a:solidFill>
              </a:rPr>
              <a:t>.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§ 10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pic>
        <p:nvPicPr>
          <p:cNvPr id="14340" name="Рисунок 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КРЕСТОВЫЕ ПОХОДЫ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981075"/>
            <a:ext cx="8639175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КРЕСТ ПРОТИВ ПОЛУМЕСЯЦА!</a:t>
            </a:r>
          </a:p>
        </p:txBody>
      </p:sp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252413" y="2420938"/>
            <a:ext cx="8640762" cy="2009775"/>
            <a:chOff x="252480" y="2420888"/>
            <a:chExt cx="8640000" cy="2009061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252480" y="2420888"/>
              <a:ext cx="8640000" cy="2009061"/>
            </a:xfrm>
            <a:prstGeom prst="roundRect">
              <a:avLst/>
            </a:prstGeom>
            <a:blipFill>
              <a:blip r:embed="rId4" cstate="print">
                <a:extLst>
                  <a:ext uri="{28A0092B-C50C-407E-A947-70E740481C1C}"/>
                </a:extLst>
              </a:blip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>
                  <a:latin typeface="+mn-lt"/>
                </a:rPr>
                <a:t>	</a:t>
              </a:r>
              <a:r>
                <a:rPr lang="ru-RU" sz="2800" dirty="0">
                  <a:latin typeface="+mn-lt"/>
                </a:rPr>
                <a:t> Как ты думаешь, почему первым крестоносцам удалось </a:t>
              </a:r>
              <a:r>
                <a:rPr lang="ru-RU" sz="2800" dirty="0">
                  <a:latin typeface="+mn-lt"/>
                </a:rPr>
                <a:t>достичь своих </a:t>
              </a:r>
              <a:r>
                <a:rPr lang="ru-RU" sz="2800" dirty="0">
                  <a:latin typeface="+mn-lt"/>
                </a:rPr>
                <a:t>целей?</a:t>
              </a:r>
              <a:r>
                <a:rPr lang="ru-RU" sz="2800" dirty="0">
                  <a:latin typeface="+mn-lt"/>
                </a:rPr>
                <a:t>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>
                  <a:latin typeface="+mn-lt"/>
                </a:rPr>
                <a:t>	</a:t>
              </a:r>
              <a:r>
                <a:rPr lang="ru-RU" sz="2800" dirty="0">
                  <a:latin typeface="+mn-lt"/>
                </a:rPr>
                <a:t>На твой взгляд, какие христианские заповеди </a:t>
              </a:r>
              <a:r>
                <a:rPr lang="ru-RU" sz="2800" dirty="0">
                  <a:latin typeface="+mn-lt"/>
                </a:rPr>
                <a:t>нарушали </a:t>
              </a:r>
              <a:r>
                <a:rPr lang="ru-RU" sz="2800" dirty="0">
                  <a:latin typeface="+mn-lt"/>
                </a:rPr>
                <a:t>сами крестоносцы?</a:t>
              </a:r>
              <a:endParaRPr lang="ru-RU" sz="2600" dirty="0">
                <a:latin typeface="+mn-lt"/>
              </a:endParaRPr>
            </a:p>
          </p:txBody>
        </p:sp>
        <p:sp>
          <p:nvSpPr>
            <p:cNvPr id="13" name="Овал 12"/>
            <p:cNvSpPr>
              <a:spLocks noChangeAspect="1"/>
            </p:cNvSpPr>
            <p:nvPr/>
          </p:nvSpPr>
          <p:spPr>
            <a:xfrm>
              <a:off x="828000" y="2664000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  <p:sp>
          <p:nvSpPr>
            <p:cNvPr id="9" name="Овал 8"/>
            <p:cNvSpPr>
              <a:spLocks noChangeAspect="1"/>
            </p:cNvSpPr>
            <p:nvPr/>
          </p:nvSpPr>
          <p:spPr>
            <a:xfrm>
              <a:off x="828000" y="3528000"/>
              <a:ext cx="252000" cy="252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 dirty="0"/>
            </a:p>
          </p:txBody>
        </p:sp>
      </p:grpSp>
      <p:pic>
        <p:nvPicPr>
          <p:cNvPr id="30724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29650"/>
            <a:ext cx="8640000" cy="1430179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0070C0"/>
                </a:solidFill>
                <a:latin typeface="+mn-lt"/>
              </a:rPr>
              <a:t>Максимальный уровень. </a:t>
            </a:r>
            <a:r>
              <a:rPr lang="ru-RU" sz="2600" dirty="0">
                <a:latin typeface="+mn-lt"/>
              </a:rPr>
              <a:t>Какие причины, на твой взгляд, не позволили крестоносцам </a:t>
            </a:r>
            <a:r>
              <a:rPr lang="ru-RU" sz="2600" dirty="0">
                <a:latin typeface="+mn-lt"/>
              </a:rPr>
              <a:t>удержать </a:t>
            </a:r>
            <a:r>
              <a:rPr lang="ru-RU" sz="2600" dirty="0">
                <a:latin typeface="+mn-lt"/>
              </a:rPr>
              <a:t>за собой Святую землю?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76600" y="2627313"/>
            <a:ext cx="5584825" cy="397033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none" rIns="36000">
            <a:spAutoFit/>
          </a:bodyPr>
          <a:lstStyle/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b="1" dirty="0">
                <a:latin typeface="+mn-lt"/>
              </a:rPr>
              <a:t>______________________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b="1" dirty="0">
                <a:latin typeface="+mn-lt"/>
              </a:rPr>
              <a:t>______________________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b="1" dirty="0">
                <a:latin typeface="+mn-lt"/>
              </a:rPr>
              <a:t>______________________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b="1" dirty="0">
                <a:latin typeface="+mn-lt"/>
              </a:rPr>
              <a:t>______________________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mic Sans MS" panose="030F0702030302020204" pitchFamily="66" charset="0"/>
              <a:buChar char="…"/>
              <a:defRPr/>
            </a:pPr>
            <a:r>
              <a:rPr lang="ru-RU" sz="2800" b="1" dirty="0">
                <a:latin typeface="+mn-lt"/>
              </a:rPr>
              <a:t>______________________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mic Sans MS" panose="030F0702030302020204" pitchFamily="66" charset="0"/>
              <a:buChar char="…"/>
              <a:defRPr/>
            </a:pPr>
            <a:r>
              <a:rPr lang="ru-RU" sz="2800" b="1" dirty="0">
                <a:latin typeface="+mn-lt"/>
              </a:rPr>
              <a:t>______________________</a:t>
            </a:r>
            <a:endParaRPr lang="ru-RU" sz="2800" b="1" dirty="0">
              <a:latin typeface="+mn-lt"/>
            </a:endParaRPr>
          </a:p>
        </p:txBody>
      </p:sp>
      <p:pic>
        <p:nvPicPr>
          <p:cNvPr id="32773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2484438"/>
            <a:ext cx="24574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ФИНАЛ КРЕСТОВЫХ ПОХОДОВ</a:t>
            </a:r>
          </a:p>
        </p:txBody>
      </p:sp>
      <p:pic>
        <p:nvPicPr>
          <p:cNvPr id="32775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981075"/>
            <a:ext cx="8639175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8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219075" y="2462213"/>
            <a:ext cx="8699500" cy="1109662"/>
            <a:chOff x="219456" y="2462784"/>
            <a:chExt cx="8698992" cy="1109472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252480" y="2492896"/>
              <a:ext cx="8640000" cy="1055608"/>
            </a:xfrm>
            <a:prstGeom prst="roundRect">
              <a:avLst/>
            </a:prstGeom>
            <a:blipFill>
              <a:blip r:embed="rId5" cstate="print">
                <a:extLst>
                  <a:ext uri="{28A0092B-C50C-407E-A947-70E740481C1C}"/>
                </a:extLst>
              </a:blip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anchor="ctr">
              <a:spAutoFit/>
            </a:bodyPr>
            <a:lstStyle/>
            <a:p>
              <a:r>
                <a:rPr lang="ru-RU" sz="2800">
                  <a:latin typeface="Comic Sans MS" pitchFamily="66" charset="0"/>
                </a:rPr>
                <a:t>	 Сравни результаты Первого и Четвёртого крестовых походов.</a:t>
              </a:r>
            </a:p>
          </p:txBody>
        </p:sp>
        <p:sp>
          <p:nvSpPr>
            <p:cNvPr id="13" name="Овал 12"/>
            <p:cNvSpPr>
              <a:spLocks noChangeAspect="1"/>
            </p:cNvSpPr>
            <p:nvPr/>
          </p:nvSpPr>
          <p:spPr>
            <a:xfrm>
              <a:off x="828000" y="2664000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ФИНАЛ КРЕСТОВЫХ ПОХОДОВ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80728"/>
            <a:ext cx="8640000" cy="1872853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718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Какими, на твой взгляд, были итоги крестовых походов? Выдели положительные и отрицательные стороны взаимодействия цивилизаций.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ФИНАЛ КРЕСТОВЫХ ПОХОДОВ</a:t>
            </a:r>
          </a:p>
        </p:txBody>
      </p:sp>
      <p:grpSp>
        <p:nvGrpSpPr>
          <p:cNvPr id="36869" name="Группа 7"/>
          <p:cNvGrpSpPr>
            <a:grpSpLocks/>
          </p:cNvGrpSpPr>
          <p:nvPr/>
        </p:nvGrpSpPr>
        <p:grpSpPr bwMode="auto">
          <a:xfrm>
            <a:off x="266700" y="2997200"/>
            <a:ext cx="8623300" cy="3722688"/>
            <a:chOff x="266919" y="2945826"/>
            <a:chExt cx="8622829" cy="3722350"/>
          </a:xfrm>
        </p:grpSpPr>
        <p:grpSp>
          <p:nvGrpSpPr>
            <p:cNvPr id="36871" name="Группа 8"/>
            <p:cNvGrpSpPr>
              <a:grpSpLocks/>
            </p:cNvGrpSpPr>
            <p:nvPr/>
          </p:nvGrpSpPr>
          <p:grpSpPr bwMode="auto">
            <a:xfrm>
              <a:off x="266919" y="2945826"/>
              <a:ext cx="8622829" cy="2387748"/>
              <a:chOff x="266919" y="2945826"/>
              <a:chExt cx="8622829" cy="2387748"/>
            </a:xfrm>
          </p:grpSpPr>
          <p:sp>
            <p:nvSpPr>
              <p:cNvPr id="12" name="Полилиния 11"/>
              <p:cNvSpPr/>
              <p:nvPr/>
            </p:nvSpPr>
            <p:spPr>
              <a:xfrm>
                <a:off x="4488501" y="3972617"/>
                <a:ext cx="2200623" cy="470275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0" y="0"/>
                    </a:moveTo>
                    <a:lnTo>
                      <a:pt x="0" y="320478"/>
                    </a:lnTo>
                    <a:lnTo>
                      <a:pt x="2200623" y="320478"/>
                    </a:lnTo>
                    <a:lnTo>
                      <a:pt x="2200623" y="470275"/>
                    </a:lnTo>
                  </a:path>
                </a:pathLst>
              </a:custGeom>
              <a:noFill/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z="-40000" prstMaterial="matte"/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3" name="Полилиния 12"/>
              <p:cNvSpPr/>
              <p:nvPr/>
            </p:nvSpPr>
            <p:spPr>
              <a:xfrm>
                <a:off x="2287877" y="3972617"/>
                <a:ext cx="2200623" cy="470275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2200623" y="0"/>
                    </a:moveTo>
                    <a:lnTo>
                      <a:pt x="2200623" y="320478"/>
                    </a:lnTo>
                    <a:lnTo>
                      <a:pt x="0" y="320478"/>
                    </a:lnTo>
                    <a:lnTo>
                      <a:pt x="0" y="470275"/>
                    </a:lnTo>
                  </a:path>
                </a:pathLst>
              </a:custGeom>
              <a:noFill/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z="-40000" prstMaterial="matte"/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4" name="Скругленный прямоугольник 13"/>
              <p:cNvSpPr/>
              <p:nvPr/>
            </p:nvSpPr>
            <p:spPr>
              <a:xfrm>
                <a:off x="2267744" y="2945826"/>
                <a:ext cx="4401248" cy="1026790"/>
              </a:xfrm>
              <a:prstGeom prst="roundRect">
                <a:avLst>
                  <a:gd name="adj" fmla="val 10000"/>
                </a:avLst>
              </a:prstGeom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prstMaterial="plastic">
                <a:bevelT w="127000" h="25400" prst="relaxedInse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5" name="Полилиния 14"/>
              <p:cNvSpPr/>
              <p:nvPr/>
            </p:nvSpPr>
            <p:spPr>
              <a:xfrm>
                <a:off x="2447410" y="3116509"/>
                <a:ext cx="4401248" cy="1026790"/>
              </a:xfrm>
              <a:custGeom>
                <a:avLst/>
                <a:gdLst>
                  <a:gd name="connsiteX0" fmla="*/ 0 w 4041915"/>
                  <a:gd name="connsiteY0" fmla="*/ 102679 h 1026790"/>
                  <a:gd name="connsiteX1" fmla="*/ 102679 w 4041915"/>
                  <a:gd name="connsiteY1" fmla="*/ 0 h 1026790"/>
                  <a:gd name="connsiteX2" fmla="*/ 3939236 w 4041915"/>
                  <a:gd name="connsiteY2" fmla="*/ 0 h 1026790"/>
                  <a:gd name="connsiteX3" fmla="*/ 4041915 w 4041915"/>
                  <a:gd name="connsiteY3" fmla="*/ 102679 h 1026790"/>
                  <a:gd name="connsiteX4" fmla="*/ 4041915 w 4041915"/>
                  <a:gd name="connsiteY4" fmla="*/ 924111 h 1026790"/>
                  <a:gd name="connsiteX5" fmla="*/ 3939236 w 4041915"/>
                  <a:gd name="connsiteY5" fmla="*/ 1026790 h 1026790"/>
                  <a:gd name="connsiteX6" fmla="*/ 102679 w 4041915"/>
                  <a:gd name="connsiteY6" fmla="*/ 1026790 h 1026790"/>
                  <a:gd name="connsiteX7" fmla="*/ 0 w 4041915"/>
                  <a:gd name="connsiteY7" fmla="*/ 924111 h 1026790"/>
                  <a:gd name="connsiteX8" fmla="*/ 0 w 4041915"/>
                  <a:gd name="connsiteY8" fmla="*/ 102679 h 10267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41915" h="1026790">
                    <a:moveTo>
                      <a:pt x="0" y="102679"/>
                    </a:moveTo>
                    <a:cubicBezTo>
                      <a:pt x="0" y="45971"/>
                      <a:pt x="45971" y="0"/>
                      <a:pt x="102679" y="0"/>
                    </a:cubicBezTo>
                    <a:lnTo>
                      <a:pt x="3939236" y="0"/>
                    </a:lnTo>
                    <a:cubicBezTo>
                      <a:pt x="3995944" y="0"/>
                      <a:pt x="4041915" y="45971"/>
                      <a:pt x="4041915" y="102679"/>
                    </a:cubicBezTo>
                    <a:lnTo>
                      <a:pt x="4041915" y="924111"/>
                    </a:lnTo>
                    <a:cubicBezTo>
                      <a:pt x="4041915" y="980819"/>
                      <a:pt x="3995944" y="1026790"/>
                      <a:pt x="3939236" y="1026790"/>
                    </a:cubicBezTo>
                    <a:lnTo>
                      <a:pt x="102679" y="1026790"/>
                    </a:lnTo>
                    <a:cubicBezTo>
                      <a:pt x="45971" y="1026790"/>
                      <a:pt x="0" y="980819"/>
                      <a:pt x="0" y="924111"/>
                    </a:cubicBezTo>
                    <a:lnTo>
                      <a:pt x="0" y="10267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90000"/>
                </a:schemeClr>
              </a:solidFill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z="152400" extrusionH="63500" prstMaterial="dkEdge">
                <a:bevelT w="125400" h="36350" prst="relaxedInset"/>
                <a:contourClr>
                  <a:schemeClr val="bg1"/>
                </a:contourClr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21514" tIns="121514" rIns="121514" bIns="121514" spcCol="1270" anchor="ctr"/>
              <a:lstStyle/>
              <a:p>
                <a:pPr algn="ctr" defTabSz="106680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ru-RU" sz="2800" b="1" dirty="0"/>
                  <a:t>ИТОГИ КРЕСТОВЫХ ПОХОДОВ</a:t>
                </a:r>
                <a:endParaRPr lang="ru-RU" sz="2800" b="1" dirty="0"/>
              </a:p>
            </p:txBody>
          </p:sp>
          <p:sp>
            <p:nvSpPr>
              <p:cNvPr id="16" name="Скругленный прямоугольник 15"/>
              <p:cNvSpPr/>
              <p:nvPr/>
            </p:nvSpPr>
            <p:spPr>
              <a:xfrm>
                <a:off x="266919" y="4442892"/>
                <a:ext cx="4041915" cy="720000"/>
              </a:xfrm>
              <a:prstGeom prst="roundRect">
                <a:avLst>
                  <a:gd name="adj" fmla="val 10000"/>
                </a:avLst>
              </a:prstGeom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prstMaterial="plastic">
                <a:bevelT w="127000" h="25400" prst="relaxedInse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7" name="Полилиния 16"/>
              <p:cNvSpPr/>
              <p:nvPr/>
            </p:nvSpPr>
            <p:spPr>
              <a:xfrm>
                <a:off x="446585" y="4613574"/>
                <a:ext cx="4041915" cy="720000"/>
              </a:xfrm>
              <a:custGeom>
                <a:avLst/>
                <a:gdLst>
                  <a:gd name="connsiteX0" fmla="*/ 0 w 4041915"/>
                  <a:gd name="connsiteY0" fmla="*/ 102679 h 1026790"/>
                  <a:gd name="connsiteX1" fmla="*/ 102679 w 4041915"/>
                  <a:gd name="connsiteY1" fmla="*/ 0 h 1026790"/>
                  <a:gd name="connsiteX2" fmla="*/ 3939236 w 4041915"/>
                  <a:gd name="connsiteY2" fmla="*/ 0 h 1026790"/>
                  <a:gd name="connsiteX3" fmla="*/ 4041915 w 4041915"/>
                  <a:gd name="connsiteY3" fmla="*/ 102679 h 1026790"/>
                  <a:gd name="connsiteX4" fmla="*/ 4041915 w 4041915"/>
                  <a:gd name="connsiteY4" fmla="*/ 924111 h 1026790"/>
                  <a:gd name="connsiteX5" fmla="*/ 3939236 w 4041915"/>
                  <a:gd name="connsiteY5" fmla="*/ 1026790 h 1026790"/>
                  <a:gd name="connsiteX6" fmla="*/ 102679 w 4041915"/>
                  <a:gd name="connsiteY6" fmla="*/ 1026790 h 1026790"/>
                  <a:gd name="connsiteX7" fmla="*/ 0 w 4041915"/>
                  <a:gd name="connsiteY7" fmla="*/ 924111 h 1026790"/>
                  <a:gd name="connsiteX8" fmla="*/ 0 w 4041915"/>
                  <a:gd name="connsiteY8" fmla="*/ 102679 h 10267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41915" h="1026790">
                    <a:moveTo>
                      <a:pt x="0" y="102679"/>
                    </a:moveTo>
                    <a:cubicBezTo>
                      <a:pt x="0" y="45971"/>
                      <a:pt x="45971" y="0"/>
                      <a:pt x="102679" y="0"/>
                    </a:cubicBezTo>
                    <a:lnTo>
                      <a:pt x="3939236" y="0"/>
                    </a:lnTo>
                    <a:cubicBezTo>
                      <a:pt x="3995944" y="0"/>
                      <a:pt x="4041915" y="45971"/>
                      <a:pt x="4041915" y="102679"/>
                    </a:cubicBezTo>
                    <a:lnTo>
                      <a:pt x="4041915" y="924111"/>
                    </a:lnTo>
                    <a:cubicBezTo>
                      <a:pt x="4041915" y="980819"/>
                      <a:pt x="3995944" y="1026790"/>
                      <a:pt x="3939236" y="1026790"/>
                    </a:cubicBezTo>
                    <a:lnTo>
                      <a:pt x="102679" y="1026790"/>
                    </a:lnTo>
                    <a:cubicBezTo>
                      <a:pt x="45971" y="1026790"/>
                      <a:pt x="0" y="980819"/>
                      <a:pt x="0" y="924111"/>
                    </a:cubicBezTo>
                    <a:lnTo>
                      <a:pt x="0" y="10267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90000"/>
                </a:schemeClr>
              </a:solidFill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z="152400" extrusionH="63500" prstMaterial="dkEdge">
                <a:bevelT w="125400" h="36350" prst="relaxedInset"/>
                <a:contourClr>
                  <a:schemeClr val="bg1"/>
                </a:contourClr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21514" tIns="121514" rIns="121514" bIns="121514" spcCol="1270" anchor="ctr"/>
              <a:lstStyle/>
              <a:p>
                <a:pPr algn="ctr" defTabSz="106680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ru-RU" sz="2800" b="1" dirty="0"/>
                  <a:t>ПОЛОЖИТЕЛЬНЫЕ</a:t>
                </a:r>
                <a:endParaRPr lang="ru-RU" sz="2800" b="1" dirty="0"/>
              </a:p>
            </p:txBody>
          </p:sp>
          <p:sp>
            <p:nvSpPr>
              <p:cNvPr id="18" name="Скругленный прямоугольник 17"/>
              <p:cNvSpPr/>
              <p:nvPr/>
            </p:nvSpPr>
            <p:spPr>
              <a:xfrm>
                <a:off x="4668167" y="4442892"/>
                <a:ext cx="4041915" cy="720000"/>
              </a:xfrm>
              <a:prstGeom prst="roundRect">
                <a:avLst>
                  <a:gd name="adj" fmla="val 10000"/>
                </a:avLst>
              </a:prstGeom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prstMaterial="plastic">
                <a:bevelT w="127000" h="25400" prst="relaxedInse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" name="Полилиния 18"/>
              <p:cNvSpPr/>
              <p:nvPr/>
            </p:nvSpPr>
            <p:spPr>
              <a:xfrm>
                <a:off x="4847833" y="4613574"/>
                <a:ext cx="4041915" cy="720000"/>
              </a:xfrm>
              <a:custGeom>
                <a:avLst/>
                <a:gdLst>
                  <a:gd name="connsiteX0" fmla="*/ 0 w 4041915"/>
                  <a:gd name="connsiteY0" fmla="*/ 102679 h 1026790"/>
                  <a:gd name="connsiteX1" fmla="*/ 102679 w 4041915"/>
                  <a:gd name="connsiteY1" fmla="*/ 0 h 1026790"/>
                  <a:gd name="connsiteX2" fmla="*/ 3939236 w 4041915"/>
                  <a:gd name="connsiteY2" fmla="*/ 0 h 1026790"/>
                  <a:gd name="connsiteX3" fmla="*/ 4041915 w 4041915"/>
                  <a:gd name="connsiteY3" fmla="*/ 102679 h 1026790"/>
                  <a:gd name="connsiteX4" fmla="*/ 4041915 w 4041915"/>
                  <a:gd name="connsiteY4" fmla="*/ 924111 h 1026790"/>
                  <a:gd name="connsiteX5" fmla="*/ 3939236 w 4041915"/>
                  <a:gd name="connsiteY5" fmla="*/ 1026790 h 1026790"/>
                  <a:gd name="connsiteX6" fmla="*/ 102679 w 4041915"/>
                  <a:gd name="connsiteY6" fmla="*/ 1026790 h 1026790"/>
                  <a:gd name="connsiteX7" fmla="*/ 0 w 4041915"/>
                  <a:gd name="connsiteY7" fmla="*/ 924111 h 1026790"/>
                  <a:gd name="connsiteX8" fmla="*/ 0 w 4041915"/>
                  <a:gd name="connsiteY8" fmla="*/ 102679 h 10267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41915" h="1026790">
                    <a:moveTo>
                      <a:pt x="0" y="102679"/>
                    </a:moveTo>
                    <a:cubicBezTo>
                      <a:pt x="0" y="45971"/>
                      <a:pt x="45971" y="0"/>
                      <a:pt x="102679" y="0"/>
                    </a:cubicBezTo>
                    <a:lnTo>
                      <a:pt x="3939236" y="0"/>
                    </a:lnTo>
                    <a:cubicBezTo>
                      <a:pt x="3995944" y="0"/>
                      <a:pt x="4041915" y="45971"/>
                      <a:pt x="4041915" y="102679"/>
                    </a:cubicBezTo>
                    <a:lnTo>
                      <a:pt x="4041915" y="924111"/>
                    </a:lnTo>
                    <a:cubicBezTo>
                      <a:pt x="4041915" y="980819"/>
                      <a:pt x="3995944" y="1026790"/>
                      <a:pt x="3939236" y="1026790"/>
                    </a:cubicBezTo>
                    <a:lnTo>
                      <a:pt x="102679" y="1026790"/>
                    </a:lnTo>
                    <a:cubicBezTo>
                      <a:pt x="45971" y="1026790"/>
                      <a:pt x="0" y="980819"/>
                      <a:pt x="0" y="924111"/>
                    </a:cubicBezTo>
                    <a:lnTo>
                      <a:pt x="0" y="10267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90000"/>
                </a:schemeClr>
              </a:solidFill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z="152400" extrusionH="63500" prstMaterial="dkEdge">
                <a:bevelT w="125400" h="36350" prst="relaxedInset"/>
                <a:contourClr>
                  <a:schemeClr val="bg1"/>
                </a:contourClr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21514" tIns="121514" rIns="121514" bIns="121514" spcCol="1270" anchor="ctr"/>
              <a:lstStyle/>
              <a:p>
                <a:pPr algn="ctr" defTabSz="106680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ru-RU" sz="2800" b="1" dirty="0"/>
                  <a:t>ОТРИЦАТЕЛЬНЫЕ</a:t>
                </a:r>
                <a:endParaRPr lang="ru-RU" sz="2800" b="1" dirty="0"/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324066" y="5468135"/>
              <a:ext cx="4079652" cy="120004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+mn-lt"/>
                </a:rPr>
                <a:t>___________________________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+mn-lt"/>
                </a:rPr>
                <a:t>___________________________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+mn-lt"/>
                </a:rPr>
                <a:t>___________________________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+mn-lt"/>
                </a:rPr>
                <a:t>___________________________</a:t>
              </a:r>
              <a:endParaRPr lang="ru-RU" dirty="0">
                <a:latin typeface="+mn-lt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740250" y="5466547"/>
              <a:ext cx="4079652" cy="120004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+mn-lt"/>
                </a:rPr>
                <a:t>___________________________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+mn-lt"/>
                </a:rPr>
                <a:t>___________________________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+mn-lt"/>
                </a:rPr>
                <a:t>___________________________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+mn-lt"/>
                </a:rPr>
                <a:t>___________________________</a:t>
              </a:r>
              <a:endParaRPr lang="ru-RU" dirty="0">
                <a:latin typeface="+mn-lt"/>
              </a:endParaRPr>
            </a:p>
          </p:txBody>
        </p:sp>
      </p:grpSp>
      <p:pic>
        <p:nvPicPr>
          <p:cNvPr id="36870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1800000"/>
            <a:ext cx="8640000" cy="3600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КРЕСТОВЫЕ ПОХОДЫ XI–XIII ВЕКОВ ПОЗВОЛИЛИ ЗАПАДНЫМ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ХРИСТИАНАМ ВРЕМЕННО ЗАХВАТИТЬ ОБЛАСТИ НА ВОСТОКЕ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pic>
        <p:nvPicPr>
          <p:cNvPr id="38915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52000" y="980083"/>
            <a:ext cx="8640000" cy="1872853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0070C0"/>
                </a:solidFill>
                <a:latin typeface="+mn-lt"/>
              </a:rPr>
              <a:t>Максимальный уровень. </a:t>
            </a:r>
            <a:r>
              <a:rPr lang="ru-RU" sz="2600" dirty="0">
                <a:latin typeface="+mn-lt"/>
              </a:rPr>
              <a:t>Вспомни, что ты знаешь о рыцарях-крестоносцах из разных источников. Какие качества вызывают осуждение, а какие уважение?</a:t>
            </a:r>
            <a:endParaRPr lang="ru-RU" sz="2600" dirty="0">
              <a:latin typeface="+mn-lt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40990" name="Group 30"/>
          <p:cNvGraphicFramePr>
            <a:graphicFrameLocks noGrp="1"/>
          </p:cNvGraphicFramePr>
          <p:nvPr/>
        </p:nvGraphicFramePr>
        <p:xfrm>
          <a:off x="107950" y="3068638"/>
          <a:ext cx="8928100" cy="2860675"/>
        </p:xfrm>
        <a:graphic>
          <a:graphicData uri="http://schemas.openxmlformats.org/drawingml/2006/table">
            <a:tbl>
              <a:tblPr/>
              <a:tblGrid>
                <a:gridCol w="1958975"/>
                <a:gridCol w="3484563"/>
                <a:gridCol w="3484562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Уважение вызывают такие качества, как 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Осуждение вызывают такие качества, как 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</a:t>
                      </a:r>
                      <a:b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</a:t>
                      </a:r>
                      <a:b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pic>
        <p:nvPicPr>
          <p:cNvPr id="40979" name="Picture 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72475" y="0"/>
            <a:ext cx="7715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трелка влево 4"/>
          <p:cNvSpPr/>
          <p:nvPr/>
        </p:nvSpPr>
        <p:spPr>
          <a:xfrm>
            <a:off x="265113" y="3048000"/>
            <a:ext cx="8632825" cy="682625"/>
          </a:xfrm>
          <a:custGeom>
            <a:avLst/>
            <a:gdLst>
              <a:gd name="connsiteX0" fmla="*/ 0 w 8455109"/>
              <a:gd name="connsiteY0" fmla="*/ 144016 h 288032"/>
              <a:gd name="connsiteX1" fmla="*/ 144016 w 8455109"/>
              <a:gd name="connsiteY1" fmla="*/ 0 h 288032"/>
              <a:gd name="connsiteX2" fmla="*/ 144016 w 8455109"/>
              <a:gd name="connsiteY2" fmla="*/ 72008 h 288032"/>
              <a:gd name="connsiteX3" fmla="*/ 8455109 w 8455109"/>
              <a:gd name="connsiteY3" fmla="*/ 72008 h 288032"/>
              <a:gd name="connsiteX4" fmla="*/ 8455109 w 8455109"/>
              <a:gd name="connsiteY4" fmla="*/ 216024 h 288032"/>
              <a:gd name="connsiteX5" fmla="*/ 144016 w 8455109"/>
              <a:gd name="connsiteY5" fmla="*/ 216024 h 288032"/>
              <a:gd name="connsiteX6" fmla="*/ 144016 w 8455109"/>
              <a:gd name="connsiteY6" fmla="*/ 288032 h 288032"/>
              <a:gd name="connsiteX7" fmla="*/ 0 w 8455109"/>
              <a:gd name="connsiteY7" fmla="*/ 144016 h 288032"/>
              <a:gd name="connsiteX0" fmla="*/ 0 w 8614135"/>
              <a:gd name="connsiteY0" fmla="*/ 449695 h 593711"/>
              <a:gd name="connsiteX1" fmla="*/ 144016 w 8614135"/>
              <a:gd name="connsiteY1" fmla="*/ 305679 h 593711"/>
              <a:gd name="connsiteX2" fmla="*/ 144016 w 8614135"/>
              <a:gd name="connsiteY2" fmla="*/ 377687 h 593711"/>
              <a:gd name="connsiteX3" fmla="*/ 8614135 w 8614135"/>
              <a:gd name="connsiteY3" fmla="*/ 0 h 593711"/>
              <a:gd name="connsiteX4" fmla="*/ 8455109 w 8614135"/>
              <a:gd name="connsiteY4" fmla="*/ 521703 h 593711"/>
              <a:gd name="connsiteX5" fmla="*/ 144016 w 8614135"/>
              <a:gd name="connsiteY5" fmla="*/ 521703 h 593711"/>
              <a:gd name="connsiteX6" fmla="*/ 144016 w 8614135"/>
              <a:gd name="connsiteY6" fmla="*/ 593711 h 593711"/>
              <a:gd name="connsiteX7" fmla="*/ 0 w 8614135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144016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34014" h="706870">
                <a:moveTo>
                  <a:pt x="0" y="706870"/>
                </a:moveTo>
                <a:lnTo>
                  <a:pt x="144016" y="305679"/>
                </a:lnTo>
                <a:lnTo>
                  <a:pt x="248791" y="453887"/>
                </a:lnTo>
                <a:cubicBezTo>
                  <a:pt x="1424339" y="-63807"/>
                  <a:pt x="6769352" y="464400"/>
                  <a:pt x="8614135" y="0"/>
                </a:cubicBezTo>
                <a:lnTo>
                  <a:pt x="8634014" y="124138"/>
                </a:lnTo>
                <a:cubicBezTo>
                  <a:pt x="6382969" y="604816"/>
                  <a:pt x="2288215" y="53576"/>
                  <a:pt x="315466" y="559803"/>
                </a:cubicBezTo>
                <a:lnTo>
                  <a:pt x="401191" y="660386"/>
                </a:lnTo>
                <a:lnTo>
                  <a:pt x="0" y="70687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2000" y="980728"/>
            <a:ext cx="8640000" cy="919401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7188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400">
                <a:latin typeface="Comic Sans MS" pitchFamily="66" charset="0"/>
              </a:rPr>
              <a:t>На ленте времени отметь дату взятия Иерусалима крестоносцами.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pic>
        <p:nvPicPr>
          <p:cNvPr id="43014" name="Picture 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72475" y="0"/>
            <a:ext cx="7715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3117" name="Group 109"/>
          <p:cNvGraphicFramePr>
            <a:graphicFrameLocks noGrp="1"/>
          </p:cNvGraphicFramePr>
          <p:nvPr/>
        </p:nvGraphicFramePr>
        <p:xfrm>
          <a:off x="252413" y="2039938"/>
          <a:ext cx="8645525" cy="1114425"/>
        </p:xfrm>
        <a:graphic>
          <a:graphicData uri="http://schemas.openxmlformats.org/drawingml/2006/table">
            <a:tbl>
              <a:tblPr/>
              <a:tblGrid>
                <a:gridCol w="568325"/>
                <a:gridCol w="850900"/>
                <a:gridCol w="709612"/>
                <a:gridCol w="711200"/>
                <a:gridCol w="709613"/>
                <a:gridCol w="709612"/>
                <a:gridCol w="812800"/>
                <a:gridCol w="711200"/>
                <a:gridCol w="709613"/>
                <a:gridCol w="779462"/>
                <a:gridCol w="639763"/>
                <a:gridCol w="733425"/>
              </a:tblGrid>
              <a:tr h="3714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Наша эра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VIII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IX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3115" name="Group 107"/>
          <p:cNvGraphicFramePr>
            <a:graphicFrameLocks noGrp="1"/>
          </p:cNvGraphicFramePr>
          <p:nvPr/>
        </p:nvGraphicFramePr>
        <p:xfrm>
          <a:off x="252413" y="3767138"/>
          <a:ext cx="8640762" cy="742950"/>
        </p:xfrm>
        <a:graphic>
          <a:graphicData uri="http://schemas.openxmlformats.org/drawingml/2006/table">
            <a:tbl>
              <a:tblPr/>
              <a:tblGrid>
                <a:gridCol w="574675"/>
                <a:gridCol w="860425"/>
                <a:gridCol w="796925"/>
                <a:gridCol w="639762"/>
                <a:gridCol w="717550"/>
                <a:gridCol w="719138"/>
                <a:gridCol w="874712"/>
                <a:gridCol w="1008063"/>
                <a:gridCol w="649287"/>
                <a:gridCol w="647700"/>
                <a:gridCol w="647700"/>
                <a:gridCol w="50482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XI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XII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XIII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XIV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XV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XVI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XVII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XVIII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XIX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XX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XXI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13" name="Скругленный прямоугольник 12"/>
          <p:cNvSpPr/>
          <p:nvPr/>
        </p:nvSpPr>
        <p:spPr>
          <a:xfrm>
            <a:off x="251520" y="4856802"/>
            <a:ext cx="8640000" cy="1736646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7188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400">
                <a:latin typeface="Comic Sans MS" pitchFamily="66" charset="0"/>
              </a:rPr>
              <a:t>Подсчитай, сколько лет прошло от главного события 1-го крестового похода до главного события 4-го крестового похода. Даты и результат запиши на ленте времени.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ъект 1"/>
          <p:cNvSpPr>
            <a:spLocks noGrp="1"/>
          </p:cNvSpPr>
          <p:nvPr>
            <p:ph sz="half" idx="1"/>
          </p:nvPr>
        </p:nvSpPr>
        <p:spPr>
          <a:xfrm>
            <a:off x="107950" y="909638"/>
            <a:ext cx="8856663" cy="4319587"/>
          </a:xfrm>
          <a:prstGeom prst="roundRect">
            <a:avLst>
              <a:gd name="adj" fmla="val 10315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>
            <a:round/>
          </a:ln>
        </p:spPr>
        <p:txBody>
          <a:bodyPr anchor="ctr"/>
          <a:lstStyle/>
          <a:p>
            <a:pPr marL="88900" indent="0" algn="ctr">
              <a:spcBef>
                <a:spcPct val="0"/>
              </a:spcBef>
              <a:buFont typeface="Comic Sans MS" pitchFamily="66" charset="0"/>
              <a:buNone/>
            </a:pPr>
            <a:r>
              <a:rPr lang="ru-RU" sz="2600" i="1" smtClean="0"/>
              <a:t>Из речи папы римского Урбана II на Клермонском соборе 1095 года</a:t>
            </a:r>
          </a:p>
          <a:p>
            <a:pPr marL="88900" indent="0">
              <a:spcBef>
                <a:spcPct val="0"/>
              </a:spcBef>
              <a:buFont typeface="Comic Sans MS" pitchFamily="66" charset="0"/>
              <a:buNone/>
            </a:pPr>
            <a:r>
              <a:rPr lang="ru-RU" sz="2500" smtClean="0"/>
              <a:t>«Иерусалим есть пуп (центр) Земли!.. Реки там текут молоком и мёдом, это край плодороднейший – второй рай… Исторгните землю эту у нечестивого народа, покорите её себе</a:t>
            </a:r>
            <a:r>
              <a:rPr lang="ru-RU" sz="2500" smtClean="0">
                <a:latin typeface="Arial" charset="0"/>
              </a:rPr>
              <a:t> </a:t>
            </a:r>
            <a:r>
              <a:rPr lang="en-US" sz="2500" smtClean="0"/>
              <a:t>&lt;</a:t>
            </a:r>
            <a:r>
              <a:rPr lang="ru-RU" sz="2500" smtClean="0"/>
              <a:t>...</a:t>
            </a:r>
            <a:r>
              <a:rPr lang="en-US" sz="2500" smtClean="0"/>
              <a:t>&gt;</a:t>
            </a:r>
            <a:r>
              <a:rPr lang="ru-RU" sz="2500" smtClean="0"/>
              <a:t> спасите братьев, проживающих на востоке!.. Кто здесь горестен и беден, там будет радостен и богат!.. Тому, кто положит свою жизнь в битве, будут отпущены все грехи!»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1728" y="5330795"/>
            <a:ext cx="8863883" cy="1328023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	</a:t>
            </a:r>
            <a:r>
              <a:rPr lang="ru-RU" sz="2400" dirty="0">
                <a:latin typeface="+mn-lt"/>
              </a:rPr>
              <a:t>Есть ли в тексте фразы, которые </a:t>
            </a:r>
            <a:r>
              <a:rPr lang="ru-RU" sz="2400" dirty="0">
                <a:latin typeface="+mn-lt"/>
              </a:rPr>
              <a:t>говорят об освободительных </a:t>
            </a:r>
            <a:r>
              <a:rPr lang="ru-RU" sz="2400" dirty="0">
                <a:latin typeface="+mn-lt"/>
              </a:rPr>
              <a:t>целях крестоносцев? </a:t>
            </a:r>
            <a:endParaRPr lang="ru-RU" sz="24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	</a:t>
            </a:r>
            <a:r>
              <a:rPr lang="ru-RU" sz="2400" dirty="0">
                <a:latin typeface="+mn-lt"/>
              </a:rPr>
              <a:t>О </a:t>
            </a:r>
            <a:r>
              <a:rPr lang="ru-RU" sz="2400" dirty="0">
                <a:latin typeface="+mn-lt"/>
              </a:rPr>
              <a:t>захватнических целях?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20" name="Овал 19"/>
          <p:cNvSpPr>
            <a:spLocks noChangeAspect="1"/>
          </p:cNvSpPr>
          <p:nvPr/>
        </p:nvSpPr>
        <p:spPr>
          <a:xfrm>
            <a:off x="827616" y="5557393"/>
            <a:ext cx="288000" cy="2880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796" tIns="409271" rIns="10794" bIns="409269" spcCol="1270" anchor="ctr"/>
          <a:lstStyle/>
          <a:p>
            <a:pPr algn="ctr" defTabSz="7556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300" dirty="0"/>
          </a:p>
        </p:txBody>
      </p:sp>
      <p:sp>
        <p:nvSpPr>
          <p:cNvPr id="16" name="Овал 15"/>
          <p:cNvSpPr>
            <a:spLocks noChangeAspect="1"/>
          </p:cNvSpPr>
          <p:nvPr/>
        </p:nvSpPr>
        <p:spPr>
          <a:xfrm>
            <a:off x="827584" y="6237312"/>
            <a:ext cx="288000" cy="2880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796" tIns="409271" rIns="10794" bIns="409269" spcCol="1270" anchor="ctr"/>
          <a:lstStyle/>
          <a:p>
            <a:pPr algn="ctr" defTabSz="7556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300" dirty="0"/>
          </a:p>
        </p:txBody>
      </p:sp>
      <p:pic>
        <p:nvPicPr>
          <p:cNvPr id="16396" name="Picture 1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8050" y="0"/>
            <a:ext cx="61595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252000" y="1800000"/>
            <a:ext cx="8640000" cy="3600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КРЕСТОВЫЕ ПОХОДЫ – ЭТО ОСВОБОЖДЕНИЕ ИЛИ ЗАВОЕВАНИЕ?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52000" y="1800000"/>
            <a:ext cx="8640000" cy="3600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pic>
        <p:nvPicPr>
          <p:cNvPr id="18438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8050" y="0"/>
            <a:ext cx="61595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80728"/>
            <a:ext cx="8640000" cy="1328023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0838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400">
                <a:latin typeface="Comic Sans MS" pitchFamily="66" charset="0"/>
              </a:rPr>
              <a:t>Подпиши названия цивилизаций под их символами. Укажи (номерами) принадлежность достижения</a:t>
            </a:r>
            <a:r>
              <a:rPr lang="en-US" sz="2400">
                <a:latin typeface="Comic Sans MS" pitchFamily="66" charset="0"/>
              </a:rPr>
              <a:t>.</a:t>
            </a:r>
            <a:r>
              <a:rPr lang="ru-RU" sz="2400">
                <a:latin typeface="Comic Sans MS" pitchFamily="66" charset="0"/>
              </a:rPr>
              <a:t>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pic>
        <p:nvPicPr>
          <p:cNvPr id="2048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681038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/>
            </a:extLst>
          </a:blip>
          <a:stretch/>
        </p:blipFill>
        <p:spPr bwMode="auto">
          <a:xfrm>
            <a:off x="5076000" y="5328000"/>
            <a:ext cx="1438476" cy="1400371"/>
          </a:xfrm>
          <a:prstGeom prst="roundRect">
            <a:avLst>
              <a:gd name="adj" fmla="val 10205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2592000" y="3456000"/>
            <a:ext cx="1440000" cy="1402363"/>
          </a:xfrm>
          <a:prstGeom prst="roundRect">
            <a:avLst>
              <a:gd name="adj" fmla="val 10894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252000" y="5328000"/>
            <a:ext cx="1440000" cy="1402365"/>
          </a:xfrm>
          <a:prstGeom prst="roundRect">
            <a:avLst>
              <a:gd name="adj" fmla="val 9875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252000" y="3456000"/>
            <a:ext cx="1440000" cy="1402363"/>
          </a:xfrm>
          <a:prstGeom prst="roundRect">
            <a:avLst>
              <a:gd name="adj" fmla="val 10554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/>
            </a:extLst>
          </a:blip>
          <a:srcRect t="4540" b="4540"/>
          <a:stretch/>
        </p:blipFill>
        <p:spPr bwMode="auto">
          <a:xfrm>
            <a:off x="7452000" y="3456000"/>
            <a:ext cx="1440000" cy="1402365"/>
          </a:xfrm>
          <a:prstGeom prst="roundRect">
            <a:avLst>
              <a:gd name="adj" fmla="val 10554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7452000" y="5328000"/>
            <a:ext cx="1440000" cy="1434187"/>
          </a:xfrm>
          <a:prstGeom prst="roundRect">
            <a:avLst>
              <a:gd name="adj" fmla="val 10690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2592000" y="5328000"/>
            <a:ext cx="1440000" cy="1408529"/>
          </a:xfrm>
          <a:prstGeom prst="roundRect">
            <a:avLst>
              <a:gd name="adj" fmla="val 10581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5076000" y="3456000"/>
            <a:ext cx="1440000" cy="1402365"/>
          </a:xfrm>
          <a:prstGeom prst="roundRect">
            <a:avLst>
              <a:gd name="adj" fmla="val 10554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20494" name="TextBox 26"/>
          <p:cNvSpPr txBox="1">
            <a:spLocks noChangeArrowheads="1"/>
          </p:cNvSpPr>
          <p:nvPr/>
        </p:nvSpPr>
        <p:spPr bwMode="auto">
          <a:xfrm>
            <a:off x="755650" y="2546350"/>
            <a:ext cx="36576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latin typeface="Comic Sans MS" pitchFamily="66" charset="0"/>
              </a:rPr>
              <a:t>1.</a:t>
            </a:r>
            <a:r>
              <a:rPr lang="ru-RU">
                <a:latin typeface="Comic Sans MS" pitchFamily="66" charset="0"/>
              </a:rPr>
              <a:t> _____________________</a:t>
            </a:r>
          </a:p>
        </p:txBody>
      </p:sp>
      <p:sp>
        <p:nvSpPr>
          <p:cNvPr id="20495" name="TextBox 32"/>
          <p:cNvSpPr txBox="1">
            <a:spLocks noChangeArrowheads="1"/>
          </p:cNvSpPr>
          <p:nvPr/>
        </p:nvSpPr>
        <p:spPr bwMode="auto">
          <a:xfrm>
            <a:off x="5411788" y="2546350"/>
            <a:ext cx="3697287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latin typeface="Comic Sans MS" pitchFamily="66" charset="0"/>
              </a:rPr>
              <a:t>2.</a:t>
            </a:r>
            <a:r>
              <a:rPr lang="ru-RU" sz="2800">
                <a:latin typeface="Comic Sans MS" pitchFamily="66" charset="0"/>
              </a:rPr>
              <a:t> </a:t>
            </a:r>
            <a:r>
              <a:rPr lang="ru-RU">
                <a:latin typeface="Comic Sans MS" pitchFamily="66" charset="0"/>
              </a:rPr>
              <a:t>_____________________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3" cstate="email">
            <a:duotone>
              <a:prstClr val="black"/>
              <a:schemeClr val="accent4">
                <a:lumMod val="75000"/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52000" y="2447350"/>
            <a:ext cx="515745" cy="720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4" cstate="email">
            <a:duotone>
              <a:prstClr val="black"/>
              <a:srgbClr val="00800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691637" y="2447350"/>
            <a:ext cx="720000" cy="72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6" name="Group 38"/>
          <p:cNvGraphicFramePr>
            <a:graphicFrameLocks noGrp="1"/>
          </p:cNvGraphicFramePr>
          <p:nvPr/>
        </p:nvGraphicFramePr>
        <p:xfrm>
          <a:off x="252413" y="981075"/>
          <a:ext cx="8640762" cy="5668963"/>
        </p:xfrm>
        <a:graphic>
          <a:graphicData uri="http://schemas.openxmlformats.org/drawingml/2006/table">
            <a:tbl>
              <a:tblPr/>
              <a:tblGrid>
                <a:gridCol w="1684337"/>
                <a:gridCol w="1050925"/>
                <a:gridCol w="5905500"/>
              </a:tblGrid>
              <a:tr h="385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Понятия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Определения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76676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Феодал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Средневековый  европейский знатный воин-землевладелец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968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Организация верующих одной религии, объединённых общими основами веры, едиными правилами богослужения</a:t>
                      </a: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963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Государ</a:t>
                      </a: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-</a:t>
                      </a: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ство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8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Условный  собственник крупного земельного хозяйства, имеющий право получать оброк и назначать барщину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Церковь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Член религиозной общины, принявший обеты (обещания) бедности и безбрачия и удалившийся от мира людей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898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Монахи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Организация управления обществом, людьми, которые проживают на какой-то определённой территории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22" name="Скругленный прямоугольник 21"/>
          <p:cNvSpPr/>
          <p:nvPr/>
        </p:nvSpPr>
        <p:spPr>
          <a:xfrm>
            <a:off x="477425" y="2235517"/>
            <a:ext cx="8640000" cy="2009061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С помощью стрелок соедини понятия с их определениями</a:t>
            </a:r>
            <a:r>
              <a:rPr lang="en-US" sz="2800">
                <a:latin typeface="Comic Sans MS" pitchFamily="66" charset="0"/>
              </a:rPr>
              <a:t>.</a:t>
            </a:r>
            <a:endParaRPr lang="ru-RU" sz="2800">
              <a:latin typeface="Comic Sans MS" pitchFamily="66" charset="0"/>
            </a:endParaRPr>
          </a:p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Впиши в первую колонку недостающее понятие.</a:t>
            </a:r>
          </a:p>
        </p:txBody>
      </p: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2124075" y="1268413"/>
            <a:ext cx="863600" cy="0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6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681038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1705799"/>
            <a:ext cx="8639999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«Освободить Гроб Господень!»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9" y="3068960"/>
            <a:ext cx="8640000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Крест против полумесяца!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519" y="4437112"/>
            <a:ext cx="8640480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3.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Финал Крестовых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походов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pic>
        <p:nvPicPr>
          <p:cNvPr id="24581" name="Picture 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52000" y="960562"/>
            <a:ext cx="8640000" cy="987504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083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Используя карту и текст учебника, заполни таблицу «Крестовые походы».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400" dirty="0"/>
              <a:t>«ОСВОБОДИТЬ ГРОБ ГОСПОДЕНЬ!»</a:t>
            </a:r>
          </a:p>
        </p:txBody>
      </p:sp>
      <p:pic>
        <p:nvPicPr>
          <p:cNvPr id="25605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50825" y="2133600"/>
          <a:ext cx="8640763" cy="46085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/>
                <a:gridCol w="2160000"/>
                <a:gridCol w="2160000"/>
                <a:gridCol w="2160000"/>
              </a:tblGrid>
              <a:tr h="1526830"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/>
                        <a:t>Номер и дата похода</a:t>
                      </a:r>
                      <a:endParaRPr lang="ru-RU" sz="26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/>
                        <a:t>Участники </a:t>
                      </a:r>
                      <a:endParaRPr lang="ru-RU" sz="26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/>
                        <a:t>Цели </a:t>
                      </a:r>
                      <a:endParaRPr lang="ru-RU" sz="26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dirty="0" smtClean="0"/>
                        <a:t>Итоги </a:t>
                      </a:r>
                      <a:endParaRPr lang="ru-RU" sz="26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770421"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1-й  поход</a:t>
                      </a:r>
                      <a:endParaRPr lang="ru-RU" sz="26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770421"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2-й</a:t>
                      </a:r>
                      <a:r>
                        <a:rPr lang="ru-RU" sz="2600" baseline="0" dirty="0" smtClean="0"/>
                        <a:t> поход</a:t>
                      </a:r>
                      <a:endParaRPr lang="ru-RU" sz="26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770421"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3-й поход</a:t>
                      </a:r>
                      <a:endParaRPr lang="ru-RU" sz="26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770421"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4-поход</a:t>
                      </a:r>
                      <a:endParaRPr lang="ru-RU" sz="26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60562"/>
            <a:ext cx="8640000" cy="1430179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marL="96838" indent="254000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600">
                <a:latin typeface="Comic Sans MS" pitchFamily="66" charset="0"/>
              </a:rPr>
              <a:t>Какие причины, на твой взгляд, побуждали европейцев идти в Крестовые походы?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76600" y="2627313"/>
            <a:ext cx="5584825" cy="397033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none" rIns="36000">
            <a:spAutoFit/>
          </a:bodyPr>
          <a:lstStyle/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b="1" dirty="0">
                <a:latin typeface="+mn-lt"/>
              </a:rPr>
              <a:t>______________________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b="1" dirty="0">
                <a:latin typeface="+mn-lt"/>
              </a:rPr>
              <a:t>______________________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b="1" dirty="0">
                <a:latin typeface="+mn-lt"/>
              </a:rPr>
              <a:t>______________________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b="1" dirty="0">
                <a:latin typeface="+mn-lt"/>
              </a:rPr>
              <a:t>______________________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mic Sans MS" panose="030F0702030302020204" pitchFamily="66" charset="0"/>
              <a:buChar char="…"/>
              <a:defRPr/>
            </a:pPr>
            <a:r>
              <a:rPr lang="ru-RU" sz="2800" b="1" dirty="0">
                <a:latin typeface="+mn-lt"/>
              </a:rPr>
              <a:t>______________________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mic Sans MS" panose="030F0702030302020204" pitchFamily="66" charset="0"/>
              <a:buChar char="…"/>
              <a:defRPr/>
            </a:pPr>
            <a:r>
              <a:rPr lang="ru-RU" sz="2800" b="1" dirty="0">
                <a:latin typeface="+mn-lt"/>
              </a:rPr>
              <a:t>______________________</a:t>
            </a:r>
            <a:endParaRPr lang="ru-RU" sz="2800" b="1" dirty="0">
              <a:latin typeface="+mn-lt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400" dirty="0" smtClean="0"/>
              <a:t>«ОСВОБОДИТЬ ГРОБ ГОСПОДЕНЬ!»</a:t>
            </a:r>
            <a:endParaRPr lang="ru-RU" sz="3400" dirty="0"/>
          </a:p>
        </p:txBody>
      </p:sp>
      <p:pic>
        <p:nvPicPr>
          <p:cNvPr id="26630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ABA8A8"/>
              </a:clrFrom>
              <a:clrTo>
                <a:srgbClr val="ABA8A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7938" y="1390650"/>
            <a:ext cx="3284538" cy="546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29650"/>
            <a:ext cx="8640000" cy="1430179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718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Проанализируй высказывания крестоносцев и арабов (с.</a:t>
            </a:r>
            <a:r>
              <a:rPr lang="ru-RU" sz="2600"/>
              <a:t> </a:t>
            </a:r>
            <a:r>
              <a:rPr lang="ru-RU" sz="2600">
                <a:latin typeface="Comic Sans MS" pitchFamily="66" charset="0"/>
              </a:rPr>
              <a:t>128), объясни, чем они могли быть вызваны.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КРЕСТ ПРОТИВ ПОЛУМЕСЯЦА!</a:t>
            </a:r>
            <a:endParaRPr lang="ru-RU" sz="36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/>
            </a:extLst>
          </a:blip>
          <a:srcRect b="302"/>
          <a:stretch/>
        </p:blipFill>
        <p:spPr bwMode="auto">
          <a:xfrm>
            <a:off x="504000" y="2520001"/>
            <a:ext cx="3600000" cy="3390890"/>
          </a:xfrm>
          <a:prstGeom prst="roundRect">
            <a:avLst>
              <a:gd name="adj" fmla="val 7985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/>
            </a:extLst>
          </a:blip>
          <a:srcRect t="4242" b="2076"/>
          <a:stretch/>
        </p:blipFill>
        <p:spPr bwMode="auto">
          <a:xfrm>
            <a:off x="5040000" y="2520001"/>
            <a:ext cx="3600000" cy="3390890"/>
          </a:xfrm>
          <a:prstGeom prst="roundRect">
            <a:avLst>
              <a:gd name="adj" fmla="val 8661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252413" y="6021388"/>
            <a:ext cx="4319587" cy="78263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Рыцарь-тамплиер (слева)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и рыцарь-госпитальер (справа)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665788" y="6191250"/>
            <a:ext cx="2347912" cy="44291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Войско </a:t>
            </a:r>
            <a:r>
              <a:rPr lang="ru-RU" sz="2000" dirty="0" err="1">
                <a:latin typeface="+mn-lt"/>
              </a:rPr>
              <a:t>Саладина</a:t>
            </a:r>
            <a:endParaRPr lang="ru-RU" sz="2000" dirty="0">
              <a:latin typeface="+mn-lt"/>
            </a:endParaRPr>
          </a:p>
        </p:txBody>
      </p:sp>
      <p:pic>
        <p:nvPicPr>
          <p:cNvPr id="28681" name="Picture 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17168</TotalTime>
  <Words>569</Words>
  <Application>Microsoft Office PowerPoint</Application>
  <PresentationFormat>Экран (4:3)</PresentationFormat>
  <Paragraphs>133</Paragraphs>
  <Slides>16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Comic Sans MS</vt:lpstr>
      <vt:lpstr>Arial</vt:lpstr>
      <vt:lpstr>Calibri</vt:lpstr>
      <vt:lpstr>Times New Roman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КРЕСТОВЫЕ ПОХОДЫ</dc:title>
  <dc:creator>Telli</dc:creator>
  <cp:lastModifiedBy>Admin</cp:lastModifiedBy>
  <cp:revision>557</cp:revision>
  <dcterms:created xsi:type="dcterms:W3CDTF">2012-04-06T18:00:09Z</dcterms:created>
  <dcterms:modified xsi:type="dcterms:W3CDTF">2013-10-07T13:07:55Z</dcterms:modified>
</cp:coreProperties>
</file>