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305" r:id="rId2"/>
    <p:sldId id="344" r:id="rId3"/>
    <p:sldId id="267" r:id="rId4"/>
    <p:sldId id="323" r:id="rId5"/>
    <p:sldId id="309" r:id="rId6"/>
    <p:sldId id="334" r:id="rId7"/>
    <p:sldId id="345" r:id="rId8"/>
    <p:sldId id="342" r:id="rId9"/>
    <p:sldId id="347" r:id="rId10"/>
    <p:sldId id="350" r:id="rId11"/>
    <p:sldId id="335" r:id="rId12"/>
    <p:sldId id="348" r:id="rId13"/>
    <p:sldId id="313" r:id="rId14"/>
    <p:sldId id="328" r:id="rId15"/>
    <p:sldId id="338" r:id="rId16"/>
    <p:sldId id="349" r:id="rId1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9900"/>
    <a:srgbClr val="DDDDDD"/>
    <a:srgbClr val="C0C0C0"/>
    <a:srgbClr val="FFFFCC"/>
    <a:srgbClr val="FFCCFF"/>
    <a:srgbClr val="FFECE0"/>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28" autoAdjust="0"/>
    <p:restoredTop sz="35382" autoAdjust="0"/>
  </p:normalViewPr>
  <p:slideViewPr>
    <p:cSldViewPr>
      <p:cViewPr varScale="1">
        <p:scale>
          <a:sx n="50" d="100"/>
          <a:sy n="50" d="100"/>
        </p:scale>
        <p:origin x="-1296" y="-102"/>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9028C095-F9B4-4FF0-899F-C336E425CB6F}" type="datetimeFigureOut">
              <a:rPr lang="ru-RU"/>
              <a:pPr>
                <a:defRPr/>
              </a:pPr>
              <a:t>15.10.2013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07C9031D-0772-4B60-A8F7-611708CDF4EE}" type="slidenum">
              <a:rPr lang="ru-RU"/>
              <a:pPr>
                <a:defRPr/>
              </a:pPr>
              <a:t>‹#›</a:t>
            </a:fld>
            <a:endParaRPr lang="ru-RU"/>
          </a:p>
        </p:txBody>
      </p:sp>
    </p:spTree>
    <p:extLst>
      <p:ext uri="{BB962C8B-B14F-4D97-AF65-F5344CB8AC3E}">
        <p14:creationId xmlns:p14="http://schemas.microsoft.com/office/powerpoint/2010/main" val="25787547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Фотография автора презентации</a:t>
            </a:r>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C061B10-DB48-4884-BAB4-684DC2C313AE}"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Образ слайда 1"/>
          <p:cNvSpPr>
            <a:spLocks noGrp="1" noRot="1" noChangeAspect="1"/>
          </p:cNvSpPr>
          <p:nvPr>
            <p:ph type="sldImg"/>
          </p:nvPr>
        </p:nvSpPr>
        <p:spPr bwMode="auto">
          <a:noFill/>
          <a:ln>
            <a:solidFill>
              <a:srgbClr val="000000"/>
            </a:solidFill>
            <a:miter lim="800000"/>
            <a:headEnd/>
            <a:tailEnd/>
          </a:ln>
        </p:spPr>
      </p:sp>
      <p:sp>
        <p:nvSpPr>
          <p:cNvPr id="3481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481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519085F-FDAD-47D0-822B-3C821BB346E5}" type="slidenum">
              <a:rPr lang="ru-RU"/>
              <a:pPr fontAlgn="base">
                <a:spcBef>
                  <a:spcPct val="0"/>
                </a:spcBef>
                <a:spcAft>
                  <a:spcPct val="0"/>
                </a:spcAft>
              </a:pPr>
              <a:t>11</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Образ слайда 1"/>
          <p:cNvSpPr>
            <a:spLocks noGrp="1" noRot="1" noChangeAspect="1"/>
          </p:cNvSpPr>
          <p:nvPr>
            <p:ph type="sldImg"/>
          </p:nvPr>
        </p:nvSpPr>
        <p:spPr bwMode="auto">
          <a:noFill/>
          <a:ln>
            <a:solidFill>
              <a:srgbClr val="000000"/>
            </a:solidFill>
            <a:miter lim="800000"/>
            <a:headEnd/>
            <a:tailEnd/>
          </a:ln>
        </p:spPr>
      </p:sp>
      <p:sp>
        <p:nvSpPr>
          <p:cNvPr id="368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ea typeface="Calibri" pitchFamily="34" charset="0"/>
                <a:cs typeface="Times New Roman" pitchFamily="18" charset="0"/>
              </a:rPr>
              <a:t>Рисунок ж. Новый солдат №</a:t>
            </a:r>
          </a:p>
          <a:p>
            <a:pPr>
              <a:spcBef>
                <a:spcPct val="0"/>
              </a:spcBef>
            </a:pPr>
            <a:r>
              <a:rPr lang="ru-RU" smtClean="0">
                <a:ea typeface="Calibri" pitchFamily="34" charset="0"/>
                <a:cs typeface="Times New Roman" pitchFamily="18" charset="0"/>
              </a:rPr>
              <a:t>Выполнение задания в режиме просмотра возможно при использовании встроенных средств </a:t>
            </a:r>
            <a:r>
              <a:rPr lang="en-US" smtClean="0">
                <a:ea typeface="Calibri" pitchFamily="34" charset="0"/>
                <a:cs typeface="Times New Roman" pitchFamily="18" charset="0"/>
              </a:rPr>
              <a:t>Microsoft PPT</a:t>
            </a:r>
            <a:r>
              <a:rPr lang="ru-RU" smtClean="0">
                <a:ea typeface="Calibri" pitchFamily="34" charset="0"/>
                <a:cs typeface="Times New Roman" pitchFamily="18" charset="0"/>
              </a:rPr>
              <a:t> (инструмент «ПЕРО»)</a:t>
            </a:r>
          </a:p>
          <a:p>
            <a:pPr>
              <a:spcBef>
                <a:spcPct val="0"/>
              </a:spcBef>
            </a:pPr>
            <a:endParaRPr lang="ru-RU" smtClean="0">
              <a:ea typeface="Calibri" pitchFamily="34" charset="0"/>
              <a:cs typeface="Times New Roman" pitchFamily="18" charset="0"/>
            </a:endParaRPr>
          </a:p>
        </p:txBody>
      </p:sp>
      <p:sp>
        <p:nvSpPr>
          <p:cNvPr id="3686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293C943-9713-421A-AADD-FF42F7184AC6}" type="slidenum">
              <a:rPr lang="ru-RU"/>
              <a:pPr fontAlgn="base">
                <a:spcBef>
                  <a:spcPct val="0"/>
                </a:spcBef>
                <a:spcAft>
                  <a:spcPct val="0"/>
                </a:spcAft>
              </a:pPr>
              <a:t>12</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Образ слайда 1"/>
          <p:cNvSpPr>
            <a:spLocks noGrp="1" noRot="1" noChangeAspect="1"/>
          </p:cNvSpPr>
          <p:nvPr>
            <p:ph type="sldImg"/>
          </p:nvPr>
        </p:nvSpPr>
        <p:spPr bwMode="auto">
          <a:noFill/>
          <a:ln>
            <a:solidFill>
              <a:srgbClr val="000000"/>
            </a:solidFill>
            <a:miter lim="800000"/>
            <a:headEnd/>
            <a:tailEnd/>
          </a:ln>
        </p:spPr>
      </p:sp>
      <p:sp>
        <p:nvSpPr>
          <p:cNvPr id="3891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891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4D9AD04-493B-47EA-A0A5-F1CB2A698A7C}" type="slidenum">
              <a:rPr lang="ru-RU"/>
              <a:pPr fontAlgn="base">
                <a:spcBef>
                  <a:spcPct val="0"/>
                </a:spcBef>
                <a:spcAft>
                  <a:spcPct val="0"/>
                </a:spcAft>
              </a:pPr>
              <a:t>13</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Образ слайда 1"/>
          <p:cNvSpPr>
            <a:spLocks noGrp="1" noRot="1" noChangeAspect="1"/>
          </p:cNvSpPr>
          <p:nvPr>
            <p:ph type="sldImg"/>
          </p:nvPr>
        </p:nvSpPr>
        <p:spPr bwMode="auto">
          <a:noFill/>
          <a:ln>
            <a:solidFill>
              <a:srgbClr val="000000"/>
            </a:solidFill>
            <a:miter lim="800000"/>
            <a:headEnd/>
            <a:tailEnd/>
          </a:ln>
        </p:spPr>
      </p:sp>
      <p:sp>
        <p:nvSpPr>
          <p:cNvPr id="409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При  наведении курсора на герб появляется название города.</a:t>
            </a:r>
          </a:p>
          <a:p>
            <a:pPr>
              <a:spcBef>
                <a:spcPct val="0"/>
              </a:spcBef>
            </a:pPr>
            <a:r>
              <a:rPr lang="ru-RU" smtClean="0"/>
              <a:t>На слайде гербы </a:t>
            </a:r>
          </a:p>
          <a:p>
            <a:pPr>
              <a:spcBef>
                <a:spcPct val="0"/>
              </a:spcBef>
            </a:pPr>
            <a:r>
              <a:rPr lang="ru-RU" smtClean="0"/>
              <a:t>Парижа - </a:t>
            </a:r>
            <a:r>
              <a:rPr lang="sq-AL" smtClean="0"/>
              <a:t>http://upload.wikimedia.org/wikipedia/commons/thumb/0/0d/Grandes_Armes_de_Paris.svg/505px-Grandes_Armes_de_Paris.svg.png</a:t>
            </a:r>
            <a:endParaRPr lang="ru-RU" smtClean="0"/>
          </a:p>
          <a:p>
            <a:pPr>
              <a:spcBef>
                <a:spcPct val="0"/>
              </a:spcBef>
            </a:pPr>
            <a:r>
              <a:rPr lang="ru-RU" smtClean="0"/>
              <a:t>Лондона (</a:t>
            </a:r>
            <a:r>
              <a:rPr lang="en-US" smtClean="0"/>
              <a:t>XIV</a:t>
            </a:r>
            <a:r>
              <a:rPr lang="ru-RU" smtClean="0"/>
              <a:t> в.) - </a:t>
            </a:r>
            <a:r>
              <a:rPr lang="sq-AL" smtClean="0"/>
              <a:t>http://upload.wikimedia.org/wikipedia/commons/thumb/3/36/Lesser_Coat_of_Arms_of_The_City_of_London.svg/300px-Lesser_Coat_of_Arms_of_The_City_of_London.svg.png</a:t>
            </a:r>
            <a:endParaRPr lang="ru-RU" smtClean="0"/>
          </a:p>
          <a:p>
            <a:pPr>
              <a:spcBef>
                <a:spcPct val="0"/>
              </a:spcBef>
            </a:pPr>
            <a:r>
              <a:rPr lang="ru-RU" smtClean="0"/>
              <a:t>Берлина - </a:t>
            </a:r>
            <a:r>
              <a:rPr lang="sq-AL" smtClean="0"/>
              <a:t>http://upload.wikimedia.org/wikipedia/commons/thumb/d/d9/Coat_of_arms_of_Berlin.svg/365px-Coat_of_arms_of_Berlin.svg.png</a:t>
            </a:r>
            <a:endParaRPr lang="ru-RU" smtClean="0"/>
          </a:p>
          <a:p>
            <a:pPr>
              <a:spcBef>
                <a:spcPct val="0"/>
              </a:spcBef>
            </a:pPr>
            <a:r>
              <a:rPr lang="ru-RU" smtClean="0"/>
              <a:t>Амстердама - </a:t>
            </a:r>
            <a:r>
              <a:rPr lang="sq-AL" smtClean="0"/>
              <a:t>http://upload.wikimedia.org/wikipedia/commons/thumb/1/10/Amsterdam.svg/800px-Amsterdam.svg.png</a:t>
            </a:r>
            <a:endParaRPr lang="ru-RU" smtClean="0"/>
          </a:p>
          <a:p>
            <a:pPr>
              <a:spcBef>
                <a:spcPct val="0"/>
              </a:spcBef>
            </a:pPr>
            <a:endParaRPr lang="ru-RU" smtClean="0"/>
          </a:p>
        </p:txBody>
      </p:sp>
      <p:sp>
        <p:nvSpPr>
          <p:cNvPr id="409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093A45-A673-4468-8890-F906E460731F}" type="slidenum">
              <a:rPr lang="ru-RU"/>
              <a:pPr fontAlgn="base">
                <a:spcBef>
                  <a:spcPct val="0"/>
                </a:spcBef>
                <a:spcAft>
                  <a:spcPct val="0"/>
                </a:spcAft>
              </a:pPr>
              <a:t>14</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Образ слайда 1"/>
          <p:cNvSpPr>
            <a:spLocks noGrp="1" noRot="1" noChangeAspect="1"/>
          </p:cNvSpPr>
          <p:nvPr>
            <p:ph type="sldImg"/>
          </p:nvPr>
        </p:nvSpPr>
        <p:spPr bwMode="auto">
          <a:noFill/>
          <a:ln>
            <a:solidFill>
              <a:srgbClr val="000000"/>
            </a:solidFill>
            <a:miter lim="800000"/>
            <a:headEnd/>
            <a:tailEnd/>
          </a:ln>
        </p:spPr>
      </p:sp>
      <p:sp>
        <p:nvSpPr>
          <p:cNvPr id="430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Рисунок ж. Новый солдат №169 Итальянские латники городских гарнизонов 1260-1392</a:t>
            </a:r>
          </a:p>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430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107E1EE-9C1A-44EA-B4D4-9088767820BC}" type="slidenum">
              <a:rPr lang="ru-RU"/>
              <a:pPr fontAlgn="base">
                <a:spcBef>
                  <a:spcPct val="0"/>
                </a:spcBef>
                <a:spcAft>
                  <a:spcPct val="0"/>
                </a:spcAft>
              </a:pPr>
              <a:t>15</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Образ слайда 1"/>
          <p:cNvSpPr>
            <a:spLocks noGrp="1" noRot="1" noChangeAspect="1"/>
          </p:cNvSpPr>
          <p:nvPr>
            <p:ph type="sldImg"/>
          </p:nvPr>
        </p:nvSpPr>
        <p:spPr bwMode="auto">
          <a:noFill/>
          <a:ln>
            <a:solidFill>
              <a:srgbClr val="000000"/>
            </a:solidFill>
            <a:miter lim="800000"/>
            <a:headEnd/>
            <a:tailEnd/>
          </a:ln>
        </p:spPr>
      </p:sp>
      <p:sp>
        <p:nvSpPr>
          <p:cNvPr id="450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Рисунки:</a:t>
            </a:r>
          </a:p>
          <a:p>
            <a:pPr>
              <a:spcBef>
                <a:spcPct val="0"/>
              </a:spcBef>
            </a:pPr>
            <a:r>
              <a:rPr lang="ru-RU" smtClean="0"/>
              <a:t>Гамбург </a:t>
            </a:r>
            <a:r>
              <a:rPr lang="sq-AL" smtClean="0"/>
              <a:t>http://upload.wikimedia.org/wikipedia/commons/thumb/d/d0/Coat_of_arms_of_Hamburg.svg/225px-Coat_of_arms_of_Hamburg.svg.png</a:t>
            </a:r>
            <a:endParaRPr lang="ru-RU" smtClean="0"/>
          </a:p>
          <a:p>
            <a:pPr>
              <a:spcBef>
                <a:spcPct val="0"/>
              </a:spcBef>
            </a:pPr>
            <a:r>
              <a:rPr lang="ru-RU" smtClean="0"/>
              <a:t>Кембридж - </a:t>
            </a:r>
            <a:r>
              <a:rPr lang="sq-AL" smtClean="0"/>
              <a:t>http://www.geraldia.ru/files/medal/1284846426big.jpg</a:t>
            </a:r>
            <a:r>
              <a:rPr lang="ru-RU" smtClean="0"/>
              <a:t>Франкфурт на Майне </a:t>
            </a:r>
            <a:r>
              <a:rPr lang="sq-AL" smtClean="0"/>
              <a:t>http://upload.wikimedia.org/wikipedia/commons/3/31/Wappen_Frankfurt_an_der_Oder.jpg</a:t>
            </a:r>
            <a:endParaRPr lang="ru-RU" smtClean="0"/>
          </a:p>
          <a:p>
            <a:pPr>
              <a:spcBef>
                <a:spcPct val="0"/>
              </a:spcBef>
            </a:pPr>
            <a:r>
              <a:rPr lang="ru-RU" smtClean="0"/>
              <a:t>Вильгельмсхафен - </a:t>
            </a:r>
            <a:r>
              <a:rPr lang="sq-AL" smtClean="0"/>
              <a:t>http://upload.wikimedia.org/wikipedia/commons/6/66/Wappen_WHV.jpg</a:t>
            </a:r>
            <a:endParaRPr lang="ru-RU" smtClean="0"/>
          </a:p>
        </p:txBody>
      </p:sp>
      <p:sp>
        <p:nvSpPr>
          <p:cNvPr id="450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FEEABC4-5721-4226-816A-61E237D331F2}" type="slidenum">
              <a:rPr lang="ru-RU"/>
              <a:pPr fontAlgn="base">
                <a:spcBef>
                  <a:spcPct val="0"/>
                </a:spcBef>
                <a:spcAft>
                  <a:spcPct val="0"/>
                </a:spcAft>
              </a:pPr>
              <a:t>16</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документу (справа)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9BF8C65-D29C-4431-B0AA-90B319D2EBAC}"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авторская формулировка проблемной ситуации</a:t>
            </a:r>
          </a:p>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9F005A7-9691-4F70-A4B3-7154D527E782}"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 Заполнение таблицы в режиме просмотра происходит при использовании встроенных средств </a:t>
            </a:r>
            <a:r>
              <a:rPr lang="en-US" smtClean="0"/>
              <a:t>Microsoft PPT</a:t>
            </a:r>
            <a:endParaRPr lang="ru-RU" smtClean="0"/>
          </a:p>
        </p:txBody>
      </p:sp>
      <p:sp>
        <p:nvSpPr>
          <p:cNvPr id="215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83AF974-9956-4CCE-83A1-9C92CBD9549B}"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Образ слайда 1"/>
          <p:cNvSpPr>
            <a:spLocks noGrp="1" noRot="1" noChangeAspect="1"/>
          </p:cNvSpPr>
          <p:nvPr>
            <p:ph type="sldImg"/>
          </p:nvPr>
        </p:nvSpPr>
        <p:spPr bwMode="auto">
          <a:noFill/>
          <a:ln>
            <a:solidFill>
              <a:srgbClr val="000000"/>
            </a:solidFill>
            <a:miter lim="800000"/>
            <a:headEnd/>
            <a:tailEnd/>
          </a:ln>
        </p:spPr>
      </p:sp>
      <p:sp>
        <p:nvSpPr>
          <p:cNvPr id="2457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a:t>
            </a:r>
          </a:p>
          <a:p>
            <a:pPr>
              <a:spcBef>
                <a:spcPct val="0"/>
              </a:spcBef>
            </a:pPr>
            <a:r>
              <a:rPr lang="ru-RU" smtClean="0">
                <a:ea typeface="Calibri" pitchFamily="34" charset="0"/>
                <a:cs typeface="Times New Roman" pitchFamily="18" charset="0"/>
              </a:rPr>
              <a:t>Для выполнения задания необходимо воспользоваться встроенными средствами </a:t>
            </a:r>
            <a:r>
              <a:rPr lang="en-US" smtClean="0">
                <a:ea typeface="Calibri" pitchFamily="34" charset="0"/>
                <a:cs typeface="Times New Roman" pitchFamily="18" charset="0"/>
              </a:rPr>
              <a:t>Microsoft  PPT</a:t>
            </a:r>
            <a:r>
              <a:rPr lang="ru-RU" smtClean="0">
                <a:ea typeface="Calibri" pitchFamily="34" charset="0"/>
                <a:cs typeface="Times New Roman" pitchFamily="18" charset="0"/>
              </a:rPr>
              <a:t> в режиме просмотра (инструмент «ПЕРО»)</a:t>
            </a:r>
          </a:p>
        </p:txBody>
      </p:sp>
      <p:sp>
        <p:nvSpPr>
          <p:cNvPr id="2457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690E716-670A-4CEF-940C-1BB0062262CF}" type="slidenum">
              <a:rPr lang="ru-RU"/>
              <a:pPr fontAlgn="base">
                <a:spcBef>
                  <a:spcPct val="0"/>
                </a:spcBef>
                <a:spcAft>
                  <a:spcPct val="0"/>
                </a:spcAft>
              </a:pPr>
              <a:t>6</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Образ слайда 1"/>
          <p:cNvSpPr>
            <a:spLocks noGrp="1" noRot="1" noChangeAspect="1"/>
          </p:cNvSpPr>
          <p:nvPr>
            <p:ph type="sldImg"/>
          </p:nvPr>
        </p:nvSpPr>
        <p:spPr bwMode="auto">
          <a:noFill/>
          <a:ln>
            <a:solidFill>
              <a:srgbClr val="000000"/>
            </a:solidFill>
            <a:miter lim="800000"/>
            <a:headEnd/>
            <a:tailEnd/>
          </a:ln>
        </p:spPr>
      </p:sp>
      <p:sp>
        <p:nvSpPr>
          <p:cNvPr id="2662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ea typeface="Calibri" pitchFamily="34" charset="0"/>
                <a:cs typeface="Times New Roman" pitchFamily="18" charset="0"/>
              </a:rPr>
              <a:t>Для выполнения задания необходимо воспользоваться встроенными средствами </a:t>
            </a:r>
            <a:r>
              <a:rPr lang="en-US" smtClean="0">
                <a:ea typeface="Calibri" pitchFamily="34" charset="0"/>
                <a:cs typeface="Times New Roman" pitchFamily="18" charset="0"/>
              </a:rPr>
              <a:t>Microsoft  PPT</a:t>
            </a:r>
            <a:r>
              <a:rPr lang="ru-RU" smtClean="0">
                <a:ea typeface="Calibri" pitchFamily="34" charset="0"/>
                <a:cs typeface="Times New Roman" pitchFamily="18" charset="0"/>
              </a:rPr>
              <a:t> в режиме просмотра (инструмент «ПЕРО»)</a:t>
            </a:r>
          </a:p>
          <a:p>
            <a:pPr>
              <a:spcBef>
                <a:spcPct val="0"/>
              </a:spcBef>
            </a:pPr>
            <a:endParaRPr lang="ru-RU" smtClean="0">
              <a:ea typeface="Calibri" pitchFamily="34" charset="0"/>
              <a:cs typeface="Times New Roman" pitchFamily="18" charset="0"/>
            </a:endParaRPr>
          </a:p>
          <a:p>
            <a:pPr>
              <a:spcBef>
                <a:spcPct val="0"/>
              </a:spcBef>
            </a:pPr>
            <a:endParaRPr lang="ru-RU" smtClean="0">
              <a:ea typeface="Calibri" pitchFamily="34" charset="0"/>
              <a:cs typeface="Times New Roman" pitchFamily="18" charset="0"/>
            </a:endParaRPr>
          </a:p>
        </p:txBody>
      </p:sp>
      <p:sp>
        <p:nvSpPr>
          <p:cNvPr id="2662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BA82735-CEE9-4BAF-ABEE-A215523C113C}" type="slidenum">
              <a:rPr lang="ru-RU"/>
              <a:pPr fontAlgn="base">
                <a:spcBef>
                  <a:spcPct val="0"/>
                </a:spcBef>
                <a:spcAft>
                  <a:spcPct val="0"/>
                </a:spcAft>
              </a:pPr>
              <a:t>7</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Образ слайда 1"/>
          <p:cNvSpPr>
            <a:spLocks noGrp="1" noRot="1" noChangeAspect="1"/>
          </p:cNvSpPr>
          <p:nvPr>
            <p:ph type="sldImg"/>
          </p:nvPr>
        </p:nvSpPr>
        <p:spPr bwMode="auto">
          <a:noFill/>
          <a:ln>
            <a:solidFill>
              <a:srgbClr val="000000"/>
            </a:solidFill>
            <a:miter lim="800000"/>
            <a:headEnd/>
            <a:tailEnd/>
          </a:ln>
        </p:spPr>
      </p:sp>
      <p:sp>
        <p:nvSpPr>
          <p:cNvPr id="2867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ea typeface="Calibri" pitchFamily="34" charset="0"/>
                <a:cs typeface="Times New Roman" pitchFamily="18" charset="0"/>
              </a:rPr>
              <a:t>Для выполнения задания необходимо воспользоваться встроенными средствами </a:t>
            </a:r>
            <a:r>
              <a:rPr lang="en-US" smtClean="0">
                <a:ea typeface="Calibri" pitchFamily="34" charset="0"/>
                <a:cs typeface="Times New Roman" pitchFamily="18" charset="0"/>
              </a:rPr>
              <a:t>Microsoft  PPT</a:t>
            </a:r>
            <a:r>
              <a:rPr lang="ru-RU" smtClean="0">
                <a:ea typeface="Calibri" pitchFamily="34" charset="0"/>
                <a:cs typeface="Times New Roman" pitchFamily="18" charset="0"/>
              </a:rPr>
              <a:t> в режиме просмотра (инструмент «ПЕРО»)</a:t>
            </a:r>
          </a:p>
          <a:p>
            <a:pPr>
              <a:spcBef>
                <a:spcPct val="0"/>
              </a:spcBef>
            </a:pPr>
            <a:endParaRPr lang="ru-RU" smtClean="0">
              <a:ea typeface="Calibri" pitchFamily="34" charset="0"/>
              <a:cs typeface="Times New Roman" pitchFamily="18" charset="0"/>
            </a:endParaRPr>
          </a:p>
        </p:txBody>
      </p:sp>
      <p:sp>
        <p:nvSpPr>
          <p:cNvPr id="2867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C87BA3F-D0AE-4615-8C81-4F4F7E177995}" type="slidenum">
              <a:rPr lang="ru-RU"/>
              <a:pPr fontAlgn="base">
                <a:spcBef>
                  <a:spcPct val="0"/>
                </a:spcBef>
                <a:spcAft>
                  <a:spcPct val="0"/>
                </a:spcAft>
              </a:pPr>
              <a:t>8</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Образ слайда 1"/>
          <p:cNvSpPr>
            <a:spLocks noGrp="1" noRot="1" noChangeAspect="1"/>
          </p:cNvSpPr>
          <p:nvPr>
            <p:ph type="sldImg"/>
          </p:nvPr>
        </p:nvSpPr>
        <p:spPr bwMode="auto">
          <a:noFill/>
          <a:ln>
            <a:solidFill>
              <a:srgbClr val="000000"/>
            </a:solidFill>
            <a:miter lim="800000"/>
            <a:headEnd/>
            <a:tailEnd/>
          </a:ln>
        </p:spPr>
      </p:sp>
      <p:sp>
        <p:nvSpPr>
          <p:cNvPr id="3072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рисунка со стр. 149.</a:t>
            </a:r>
          </a:p>
        </p:txBody>
      </p:sp>
      <p:sp>
        <p:nvSpPr>
          <p:cNvPr id="3072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8AFE0A4-9D2A-45D8-8A92-F390019984B1}" type="slidenum">
              <a:rPr lang="ru-RU"/>
              <a:pPr fontAlgn="base">
                <a:spcBef>
                  <a:spcPct val="0"/>
                </a:spcBef>
                <a:spcAft>
                  <a:spcPct val="0"/>
                </a:spcAft>
              </a:pPr>
              <a:t>9</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Образ слайда 1"/>
          <p:cNvSpPr>
            <a:spLocks noGrp="1" noRot="1" noChangeAspect="1"/>
          </p:cNvSpPr>
          <p:nvPr>
            <p:ph type="sldImg"/>
          </p:nvPr>
        </p:nvSpPr>
        <p:spPr bwMode="auto">
          <a:noFill/>
          <a:ln>
            <a:solidFill>
              <a:srgbClr val="000000"/>
            </a:solidFill>
            <a:miter lim="800000"/>
            <a:headEnd/>
            <a:tailEnd/>
          </a:ln>
        </p:spPr>
      </p:sp>
      <p:sp>
        <p:nvSpPr>
          <p:cNvPr id="3277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ea typeface="Calibri" pitchFamily="34" charset="0"/>
                <a:cs typeface="Times New Roman" pitchFamily="18" charset="0"/>
              </a:rPr>
              <a:t>Для выполнения задания необходимо воспользоваться встроенными средствами </a:t>
            </a:r>
            <a:r>
              <a:rPr lang="en-US" smtClean="0">
                <a:ea typeface="Calibri" pitchFamily="34" charset="0"/>
                <a:cs typeface="Times New Roman" pitchFamily="18" charset="0"/>
              </a:rPr>
              <a:t>Microsoft  PPT</a:t>
            </a:r>
            <a:r>
              <a:rPr lang="ru-RU" smtClean="0">
                <a:ea typeface="Calibri" pitchFamily="34" charset="0"/>
                <a:cs typeface="Times New Roman" pitchFamily="18" charset="0"/>
              </a:rPr>
              <a:t> в режиме просмотра (инструмент «ПЕРО»)</a:t>
            </a:r>
          </a:p>
          <a:p>
            <a:pPr>
              <a:spcBef>
                <a:spcPct val="0"/>
              </a:spcBef>
            </a:pPr>
            <a:endParaRPr lang="ru-RU" smtClean="0">
              <a:ea typeface="Calibri" pitchFamily="34" charset="0"/>
              <a:cs typeface="Times New Roman" pitchFamily="18" charset="0"/>
            </a:endParaRPr>
          </a:p>
        </p:txBody>
      </p:sp>
      <p:sp>
        <p:nvSpPr>
          <p:cNvPr id="3277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35FEC99-80EB-40E9-8CDD-A2D540EFB4BF}" type="slidenum">
              <a:rPr lang="ru-RU"/>
              <a:pPr fontAlgn="base">
                <a:spcBef>
                  <a:spcPct val="0"/>
                </a:spcBef>
                <a:spcAft>
                  <a:spcPct val="0"/>
                </a:spcAft>
              </a:pPr>
              <a:t>10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en-US" dirty="0" smtClean="0"/>
              <a:t>Образец заголовка</a:t>
            </a:r>
            <a:endParaRPr lang="ru-RU" dirty="0"/>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CE581CD4-7D93-49A9-BA76-56CA1EB060A6}" type="datetimeFigureOut">
              <a:rPr lang="ru-RU"/>
              <a:pPr>
                <a:defRPr/>
              </a:pPr>
              <a:t>15.10.2013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719DD97-C522-4913-ACDD-E382C534BA5C}"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6087C1E3-F588-4520-8B15-86443C9BB97F}" type="datetimeFigureOut">
              <a:rPr lang="ru-RU"/>
              <a:pPr>
                <a:defRPr/>
              </a:pPr>
              <a:t>15.10.2013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81A515E-AF5F-4B63-8DD7-6A539A2BFB28}"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A572050-8F25-4C78-B0B4-D5C25F1AF3EB}" type="datetimeFigureOut">
              <a:rPr lang="ru-RU"/>
              <a:pPr>
                <a:defRPr/>
              </a:pPr>
              <a:t>15.10.2013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EBC7409-576D-4C4F-8DC7-7AAE4148DDE7}"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DA623870-8F64-4F93-A663-0E5D6C04894C}" type="datetimeFigureOut">
              <a:rPr lang="ru-RU"/>
              <a:pPr>
                <a:defRPr/>
              </a:pPr>
              <a:t>15.10.2013</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3759B3B8-D438-4842-A27C-CA76717FF6CE}"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51FF6687-1FBA-4725-930D-B3D98F1EB013}" type="datetimeFigureOut">
              <a:rPr lang="ru-RU"/>
              <a:pPr>
                <a:defRPr/>
              </a:pPr>
              <a:t>15.10.2013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8BAD380-A3E4-45A1-9C45-2986DB78B116}"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781A5BF1-DEDB-4761-B949-C1F4D55FDE88}" type="datetimeFigureOut">
              <a:rPr lang="ru-RU"/>
              <a:pPr>
                <a:defRPr/>
              </a:pPr>
              <a:t>15.10.2013</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80260836-D207-4FA9-A00B-BBA9D7E40F3B}"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414557F8-90E1-460F-B0F4-EC6B791E6E00}" type="datetimeFigureOut">
              <a:rPr lang="ru-RU"/>
              <a:pPr>
                <a:defRPr/>
              </a:pPr>
              <a:t>15.10.2013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504A44BF-ED3B-4411-8CCF-0F498C6ECB1E}"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9C2C9D35-F861-4A25-9E05-0B119C1CA76F}" type="datetimeFigureOut">
              <a:rPr lang="ru-RU"/>
              <a:pPr>
                <a:defRPr/>
              </a:pPr>
              <a:t>15.10.2013</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4236F90B-B010-463F-B9E6-83F9E5D23EA0}"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5"/>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57225"/>
          </a:xfrm>
          <a:prstGeom prst="rect">
            <a:avLst/>
          </a:prstGeom>
          <a:noFill/>
          <a:ln w="9525">
            <a:noFill/>
            <a:miter lim="800000"/>
            <a:headEnd/>
            <a:tailEnd/>
          </a:ln>
        </p:spPr>
      </p:pic>
      <p:sp>
        <p:nvSpPr>
          <p:cNvPr id="3"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Дата 1"/>
          <p:cNvSpPr>
            <a:spLocks noGrp="1"/>
          </p:cNvSpPr>
          <p:nvPr>
            <p:ph type="dt" sz="half" idx="10"/>
          </p:nvPr>
        </p:nvSpPr>
        <p:spPr/>
        <p:txBody>
          <a:bodyPr/>
          <a:lstStyle>
            <a:lvl1pPr>
              <a:defRPr/>
            </a:lvl1pPr>
          </a:lstStyle>
          <a:p>
            <a:pPr>
              <a:defRPr/>
            </a:pPr>
            <a:fld id="{8AB5701A-B501-4DB6-A2DD-3E947B9BE26D}" type="datetimeFigureOut">
              <a:rPr lang="ru-RU"/>
              <a:pPr>
                <a:defRPr/>
              </a:pPr>
              <a:t>15.10.2013</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42AF924D-1A21-4D3B-91E5-638BEBB75D95}"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7464687D-2E69-409C-BCEE-FD5EF4CADCBC}" type="datetimeFigureOut">
              <a:rPr lang="ru-RU"/>
              <a:pPr>
                <a:defRPr/>
              </a:pPr>
              <a:t>15.10.2013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B45AB84-9500-499A-9E8C-B29CD7E2A083}"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3F366E96-CCB1-43A4-874B-96436D5962B1}" type="datetimeFigureOut">
              <a:rPr lang="ru-RU"/>
              <a:pPr>
                <a:defRPr/>
              </a:pPr>
              <a:t>15.10.2013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A39608C0-6B56-4DF9-A99D-C8F610652851}"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47923A9F-8069-40A5-A9EC-F80CAC335FD6}" type="datetimeFigureOut">
              <a:rPr lang="ru-RU"/>
              <a:pPr>
                <a:defRPr/>
              </a:pPr>
              <a:t>15.10.2013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78AA7738-F585-4BAD-B532-1E66CF5A3A70}"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0" r:id="rId3"/>
    <p:sldLayoutId id="2147483673" r:id="rId4"/>
    <p:sldLayoutId id="2147483669" r:id="rId5"/>
    <p:sldLayoutId id="2147483674" r:id="rId6"/>
    <p:sldLayoutId id="2147483675" r:id="rId7"/>
    <p:sldLayoutId id="2147483668" r:id="rId8"/>
    <p:sldLayoutId id="2147483667" r:id="rId9"/>
    <p:sldLayoutId id="2147483666" r:id="rId10"/>
    <p:sldLayoutId id="2147483665" r:id="rId11"/>
  </p:sldLayoutIdLst>
  <p:txStyles>
    <p:titleStyle>
      <a:lvl1pPr algn="ctr" rtl="0" fontAlgn="base">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fontAlgn="base">
        <a:spcBef>
          <a:spcPct val="0"/>
        </a:spcBef>
        <a:spcAft>
          <a:spcPct val="0"/>
        </a:spcAft>
        <a:defRPr sz="4400" b="1">
          <a:solidFill>
            <a:schemeClr val="tx1"/>
          </a:solidFill>
          <a:latin typeface="Comic Sans MS" pitchFamily="66" charset="0"/>
        </a:defRPr>
      </a:lvl2pPr>
      <a:lvl3pPr algn="ctr" rtl="0" fontAlgn="base">
        <a:spcBef>
          <a:spcPct val="0"/>
        </a:spcBef>
        <a:spcAft>
          <a:spcPct val="0"/>
        </a:spcAft>
        <a:defRPr sz="4400" b="1">
          <a:solidFill>
            <a:schemeClr val="tx1"/>
          </a:solidFill>
          <a:latin typeface="Comic Sans MS" pitchFamily="66" charset="0"/>
        </a:defRPr>
      </a:lvl3pPr>
      <a:lvl4pPr algn="ctr" rtl="0" fontAlgn="base">
        <a:spcBef>
          <a:spcPct val="0"/>
        </a:spcBef>
        <a:spcAft>
          <a:spcPct val="0"/>
        </a:spcAft>
        <a:defRPr sz="4400" b="1">
          <a:solidFill>
            <a:schemeClr val="tx1"/>
          </a:solidFill>
          <a:latin typeface="Comic Sans MS" pitchFamily="66" charset="0"/>
        </a:defRPr>
      </a:lvl4pPr>
      <a:lvl5pPr algn="ctr" rtl="0" fontAlgn="base">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jpeg"/><Relationship Id="rId7"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8.png"/><Relationship Id="rId9"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jpeg"/><Relationship Id="rId7"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slide" Target="slide14.xml"/><Relationship Id="rId4" Type="http://schemas.openxmlformats.org/officeDocument/2006/relationships/image" Target="../media/image18.png"/><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jpeg"/><Relationship Id="rId7"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613025" y="2276475"/>
            <a:ext cx="3986213" cy="4211638"/>
          </a:xfrm>
          <a:prstGeom prst="rect">
            <a:avLst/>
          </a:prstGeom>
          <a:noFill/>
          <a:ln w="9525">
            <a:noFill/>
            <a:miter lim="800000"/>
            <a:headEnd/>
            <a:tailEnd/>
          </a:ln>
        </p:spPr>
      </p:pic>
      <p:sp>
        <p:nvSpPr>
          <p:cNvPr id="14338" name="Прямоугольник 3"/>
          <p:cNvSpPr>
            <a:spLocks noChangeArrowheads="1"/>
          </p:cNvSpPr>
          <p:nvPr/>
        </p:nvSpPr>
        <p:spPr bwMode="auto">
          <a:xfrm>
            <a:off x="6394450" y="6488113"/>
            <a:ext cx="2749550" cy="369887"/>
          </a:xfrm>
          <a:prstGeom prst="rect">
            <a:avLst/>
          </a:prstGeom>
          <a:noFill/>
          <a:ln w="9525">
            <a:noFill/>
            <a:miter lim="800000"/>
            <a:headEnd/>
            <a:tailEnd/>
          </a:ln>
        </p:spPr>
        <p:txBody>
          <a:bodyPr wrap="none">
            <a:spAutoFit/>
          </a:bodyPr>
          <a:lstStyle/>
          <a:p>
            <a:r>
              <a:rPr lang="ru-RU">
                <a:latin typeface="Comic Sans MS" pitchFamily="66" charset="0"/>
              </a:rPr>
              <a:t>© ООО «Баласс», 2013</a:t>
            </a:r>
          </a:p>
        </p:txBody>
      </p:sp>
      <p:sp>
        <p:nvSpPr>
          <p:cNvPr id="5" name="Подзаголовок 2"/>
          <p:cNvSpPr txBox="1">
            <a:spLocks/>
          </p:cNvSpPr>
          <p:nvPr/>
        </p:nvSpPr>
        <p:spPr>
          <a:xfrm>
            <a:off x="0" y="6240463"/>
            <a:ext cx="5940425" cy="639762"/>
          </a:xfrm>
          <a:prstGeom prst="rect">
            <a:avLst/>
          </a:prstGeom>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Всеобщая история. </a:t>
            </a:r>
            <a:r>
              <a:rPr lang="en-US" sz="1200">
                <a:solidFill>
                  <a:srgbClr val="400000"/>
                </a:solidFill>
                <a:latin typeface="Comic Sans MS" pitchFamily="66" charset="0"/>
              </a:rPr>
              <a:t>6</a:t>
            </a:r>
            <a:r>
              <a:rPr lang="ru-RU" sz="1200">
                <a:solidFill>
                  <a:srgbClr val="400000"/>
                </a:solidFill>
                <a:latin typeface="Comic Sans MS" pitchFamily="66" charset="0"/>
              </a:rPr>
              <a:t> класс. История Средних веков</a:t>
            </a:r>
            <a:r>
              <a:rPr lang="ru-RU" sz="1200">
                <a:solidFill>
                  <a:srgbClr val="400000"/>
                </a:solidFill>
              </a:rPr>
              <a:t>.</a:t>
            </a:r>
            <a:r>
              <a:rPr lang="ru-RU" sz="1200">
                <a:solidFill>
                  <a:srgbClr val="400000"/>
                </a:solidFill>
                <a:latin typeface="Comic Sans MS" pitchFamily="66" charset="0"/>
              </a:rPr>
              <a:t> § 12</a:t>
            </a: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sp>
        <p:nvSpPr>
          <p:cNvPr id="2" name="Заголовок 1"/>
          <p:cNvSpPr>
            <a:spLocks noGrp="1"/>
          </p:cNvSpPr>
          <p:nvPr>
            <p:ph type="ctrTitle"/>
          </p:nvPr>
        </p:nvSpPr>
        <p:spPr/>
        <p:txBody>
          <a:bodyPr/>
          <a:lstStyle/>
          <a:p>
            <a:pPr fontAlgn="auto">
              <a:spcAft>
                <a:spcPts val="0"/>
              </a:spcAft>
              <a:defRPr/>
            </a:pPr>
            <a:r>
              <a:rPr lang="ru-RU" dirty="0" smtClean="0"/>
              <a:t>ГОРОДА ЕВРОПЫ</a:t>
            </a:r>
            <a:endParaRPr lang="ru-RU" dirty="0"/>
          </a:p>
        </p:txBody>
      </p:sp>
      <p:pic>
        <p:nvPicPr>
          <p:cNvPr id="14341" name="Рисунок 2"/>
          <p:cNvPicPr>
            <a:picLocks noChangeAspect="1"/>
          </p:cNvPicPr>
          <p:nvPr/>
        </p:nvPicPr>
        <p:blipFill>
          <a:blip r:embed="rId4">
            <a:clrChange>
              <a:clrFrom>
                <a:srgbClr val="FFFFFF"/>
              </a:clrFrom>
              <a:clrTo>
                <a:srgbClr val="FFFFFF">
                  <a:alpha val="0"/>
                </a:srgbClr>
              </a:clrTo>
            </a:clrChange>
          </a:blip>
          <a:srcRect/>
          <a:stretch>
            <a:fillRect/>
          </a:stretch>
        </p:blipFill>
        <p:spPr bwMode="auto">
          <a:xfrm>
            <a:off x="0" y="0"/>
            <a:ext cx="9144000" cy="736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60562"/>
            <a:ext cx="8640000" cy="1872853"/>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52425"/>
            <a:r>
              <a:rPr lang="ru-RU" sz="2600" b="1">
                <a:solidFill>
                  <a:srgbClr val="0070C0"/>
                </a:solidFill>
                <a:latin typeface="Comic Sans MS" pitchFamily="66" charset="0"/>
              </a:rPr>
              <a:t>Максимальный уровень. </a:t>
            </a:r>
            <a:r>
              <a:rPr lang="ru-RU" sz="2600">
                <a:latin typeface="Comic Sans MS" pitchFamily="66" charset="0"/>
              </a:rPr>
              <a:t>Представь, что тебе, человеку </a:t>
            </a:r>
            <a:r>
              <a:rPr lang="en-US" sz="2600">
                <a:latin typeface="Comic Sans MS" pitchFamily="66" charset="0"/>
              </a:rPr>
              <a:t>XXI</a:t>
            </a:r>
            <a:r>
              <a:rPr lang="ru-RU" sz="2600">
                <a:latin typeface="Comic Sans MS" pitchFamily="66" charset="0"/>
              </a:rPr>
              <a:t> века, предстоит сделать выбор: стать средневековым горожанином или крестьянином. Что и почему ты предпочтёшь?</a:t>
            </a:r>
          </a:p>
        </p:txBody>
      </p:sp>
      <p:pic>
        <p:nvPicPr>
          <p:cNvPr id="31748"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«ВОЗВРАТ К ЗОЛОТУ»</a:t>
            </a:r>
            <a:endParaRPr lang="ru-RU" dirty="0"/>
          </a:p>
        </p:txBody>
      </p:sp>
      <p:graphicFrame>
        <p:nvGraphicFramePr>
          <p:cNvPr id="31762" name="Group 18"/>
          <p:cNvGraphicFramePr>
            <a:graphicFrameLocks noGrp="1"/>
          </p:cNvGraphicFramePr>
          <p:nvPr/>
        </p:nvGraphicFramePr>
        <p:xfrm>
          <a:off x="252413" y="3494088"/>
          <a:ext cx="8639175" cy="2743200"/>
        </p:xfrm>
        <a:graphic>
          <a:graphicData uri="http://schemas.openxmlformats.org/drawingml/2006/table">
            <a:tbl>
              <a:tblPr/>
              <a:tblGrid>
                <a:gridCol w="2159000"/>
                <a:gridCol w="64801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считаю, что 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потому что________________________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a:t>
                      </a:r>
                      <a:br>
                        <a:rPr kumimoji="0" lang="ru-RU" sz="2400" b="0" i="0" u="none" strike="noStrike" cap="none" normalizeH="0" baseline="0" smtClean="0">
                          <a:ln>
                            <a:noFill/>
                          </a:ln>
                          <a:solidFill>
                            <a:schemeClr val="tx1"/>
                          </a:solidFill>
                          <a:effectLst/>
                          <a:latin typeface="Comic Sans MS" pitchFamily="66" charset="0"/>
                        </a:rPr>
                      </a:br>
                      <a:r>
                        <a:rPr kumimoji="0" lang="ru-RU" sz="2400" b="0" i="0" u="none" strike="noStrike" cap="none" normalizeH="0" baseline="0" smtClean="0">
                          <a:ln>
                            <a:noFill/>
                          </a:ln>
                          <a:solidFill>
                            <a:schemeClr val="tx1"/>
                          </a:solidFill>
                          <a:effectLst/>
                          <a:latin typeface="Comic Sans MS" pitchFamily="66" charset="0"/>
                        </a:rPr>
                        <a:t>_________________________________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txBox="1">
            <a:spLocks/>
          </p:cNvSpPr>
          <p:nvPr/>
        </p:nvSpPr>
        <p:spPr>
          <a:xfrm>
            <a:off x="0" y="0"/>
            <a:ext cx="9144000" cy="90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Скругленный прямоугольник 3"/>
          <p:cNvSpPr/>
          <p:nvPr/>
        </p:nvSpPr>
        <p:spPr>
          <a:xfrm>
            <a:off x="252000" y="980728"/>
            <a:ext cx="8640000" cy="1328023"/>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400" b="1">
                <a:solidFill>
                  <a:srgbClr val="0070C0"/>
                </a:solidFill>
                <a:latin typeface="Comic Sans MS" pitchFamily="66" charset="0"/>
              </a:rPr>
              <a:t>Повышенный уровень. </a:t>
            </a:r>
            <a:r>
              <a:rPr lang="ru-RU" sz="2400">
                <a:latin typeface="Comic Sans MS" pitchFamily="66" charset="0"/>
              </a:rPr>
              <a:t>При помощи рисунков определи черты средневековых европейских городов до и после </a:t>
            </a:r>
            <a:r>
              <a:rPr lang="en-US" sz="2400">
                <a:latin typeface="Comic Sans MS" pitchFamily="66" charset="0"/>
              </a:rPr>
              <a:t>X</a:t>
            </a:r>
            <a:r>
              <a:rPr lang="ru-RU" sz="2400">
                <a:latin typeface="Comic Sans MS" pitchFamily="66" charset="0"/>
              </a:rPr>
              <a:t> века. </a:t>
            </a:r>
          </a:p>
        </p:txBody>
      </p:sp>
      <p:pic>
        <p:nvPicPr>
          <p:cNvPr id="33797"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a:xfrm>
            <a:off x="251520" y="0"/>
            <a:ext cx="8640960" cy="900000"/>
          </a:xfrm>
        </p:spPr>
        <p:txBody>
          <a:bodyPr>
            <a:noAutofit/>
          </a:bodyPr>
          <a:lstStyle/>
          <a:p>
            <a:pPr fontAlgn="auto">
              <a:spcAft>
                <a:spcPts val="0"/>
              </a:spcAft>
              <a:defRPr/>
            </a:pPr>
            <a:r>
              <a:rPr lang="ru-RU" sz="3200" dirty="0"/>
              <a:t>«Городской воздух делает человека свободным»</a:t>
            </a:r>
          </a:p>
        </p:txBody>
      </p:sp>
      <p:pic>
        <p:nvPicPr>
          <p:cNvPr id="3074" name="Picture 2"/>
          <p:cNvPicPr>
            <a:picLocks noChangeAspect="1" noChangeArrowheads="1"/>
          </p:cNvPicPr>
          <p:nvPr/>
        </p:nvPicPr>
        <p:blipFill rotWithShape="1">
          <a:blip r:embed="rId5" cstate="email">
            <a:extLst/>
          </a:blip>
          <a:srcRect l="-1" r="342"/>
          <a:stretch/>
        </p:blipFill>
        <p:spPr bwMode="auto">
          <a:xfrm>
            <a:off x="251159" y="3780000"/>
            <a:ext cx="2366609" cy="144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3075" name="Picture 3"/>
          <p:cNvPicPr>
            <a:picLocks noChangeAspect="1" noChangeArrowheads="1"/>
          </p:cNvPicPr>
          <p:nvPr/>
        </p:nvPicPr>
        <p:blipFill rotWithShape="1">
          <a:blip r:embed="rId6" cstate="email">
            <a:extLst/>
          </a:blip>
          <a:srcRect l="-1" r="342"/>
          <a:stretch/>
        </p:blipFill>
        <p:spPr bwMode="auto">
          <a:xfrm>
            <a:off x="3384000" y="3780000"/>
            <a:ext cx="2366609" cy="144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3076" name="Picture 4"/>
          <p:cNvPicPr>
            <a:picLocks noChangeAspect="1" noChangeArrowheads="1"/>
          </p:cNvPicPr>
          <p:nvPr/>
        </p:nvPicPr>
        <p:blipFill rotWithShape="1">
          <a:blip r:embed="rId7" cstate="email">
            <a:extLst/>
          </a:blip>
          <a:srcRect l="1793"/>
          <a:stretch/>
        </p:blipFill>
        <p:spPr bwMode="auto">
          <a:xfrm>
            <a:off x="6526800" y="3780000"/>
            <a:ext cx="2365296" cy="144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3077" name="Picture 5"/>
          <p:cNvPicPr>
            <a:picLocks noChangeAspect="1" noChangeArrowheads="1"/>
          </p:cNvPicPr>
          <p:nvPr/>
        </p:nvPicPr>
        <p:blipFill rotWithShape="1">
          <a:blip r:embed="rId8" cstate="email">
            <a:extLst/>
          </a:blip>
          <a:srcRect l="905" r="-1"/>
          <a:stretch/>
        </p:blipFill>
        <p:spPr bwMode="auto">
          <a:xfrm>
            <a:off x="252000" y="5328000"/>
            <a:ext cx="2365768" cy="144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3078" name="Picture 6"/>
          <p:cNvPicPr>
            <a:picLocks noChangeAspect="1" noChangeArrowheads="1"/>
          </p:cNvPicPr>
          <p:nvPr/>
        </p:nvPicPr>
        <p:blipFill>
          <a:blip r:embed="rId9">
            <a:extLst/>
          </a:blip>
          <a:srcRect/>
          <a:stretch>
            <a:fillRect/>
          </a:stretch>
        </p:blipFill>
        <p:spPr bwMode="auto">
          <a:xfrm>
            <a:off x="3384000" y="5328000"/>
            <a:ext cx="2366609" cy="144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3079" name="Picture 7"/>
          <p:cNvPicPr>
            <a:picLocks noChangeAspect="1" noChangeArrowheads="1"/>
          </p:cNvPicPr>
          <p:nvPr/>
        </p:nvPicPr>
        <p:blipFill rotWithShape="1">
          <a:blip r:embed="rId10" cstate="email">
            <a:extLst/>
          </a:blip>
          <a:srcRect l="1352" r="1"/>
          <a:stretch/>
        </p:blipFill>
        <p:spPr bwMode="auto">
          <a:xfrm>
            <a:off x="6526800" y="5328000"/>
            <a:ext cx="2363352" cy="144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
        <p:nvSpPr>
          <p:cNvPr id="2" name="TextBox 1"/>
          <p:cNvSpPr txBox="1"/>
          <p:nvPr/>
        </p:nvSpPr>
        <p:spPr>
          <a:xfrm>
            <a:off x="252413" y="2519363"/>
            <a:ext cx="3598862" cy="911225"/>
          </a:xfrm>
          <a:prstGeom prst="roundRect">
            <a:avLst/>
          </a:prstGeom>
          <a:solidFill>
            <a:schemeClr val="accent4">
              <a:lumMod val="20000"/>
              <a:lumOff val="80000"/>
            </a:schemeClr>
          </a:solidFill>
          <a:ln>
            <a:solidFill>
              <a:schemeClr val="bg1">
                <a:lumMod val="50000"/>
              </a:schemeClr>
            </a:solidFill>
          </a:ln>
        </p:spPr>
        <p:txBody>
          <a:bodyPr>
            <a:spAutoFit/>
          </a:bodyPr>
          <a:lstStyle/>
          <a:p>
            <a:r>
              <a:rPr lang="ru-RU" sz="2400">
                <a:latin typeface="Comic Sans MS" pitchFamily="66" charset="0"/>
              </a:rPr>
              <a:t>Средневековый город до </a:t>
            </a:r>
            <a:r>
              <a:rPr lang="en-US" sz="2400">
                <a:latin typeface="Comic Sans MS" pitchFamily="66" charset="0"/>
              </a:rPr>
              <a:t>X </a:t>
            </a:r>
            <a:r>
              <a:rPr lang="ru-RU" sz="2400">
                <a:latin typeface="Comic Sans MS" pitchFamily="66" charset="0"/>
              </a:rPr>
              <a:t>века</a:t>
            </a:r>
          </a:p>
        </p:txBody>
      </p:sp>
      <p:sp>
        <p:nvSpPr>
          <p:cNvPr id="15" name="TextBox 14"/>
          <p:cNvSpPr txBox="1"/>
          <p:nvPr/>
        </p:nvSpPr>
        <p:spPr>
          <a:xfrm>
            <a:off x="5292725" y="2519363"/>
            <a:ext cx="3598863" cy="911225"/>
          </a:xfrm>
          <a:prstGeom prst="roundRect">
            <a:avLst/>
          </a:prstGeom>
          <a:solidFill>
            <a:schemeClr val="accent4">
              <a:lumMod val="20000"/>
              <a:lumOff val="80000"/>
            </a:schemeClr>
          </a:solidFill>
          <a:ln>
            <a:solidFill>
              <a:schemeClr val="bg1">
                <a:lumMod val="50000"/>
              </a:schemeClr>
            </a:solidFill>
          </a:ln>
        </p:spPr>
        <p:txBody>
          <a:bodyPr>
            <a:spAutoFit/>
          </a:bodyPr>
          <a:lstStyle/>
          <a:p>
            <a:r>
              <a:rPr lang="ru-RU" sz="2400">
                <a:latin typeface="Comic Sans MS" pitchFamily="66" charset="0"/>
              </a:rPr>
              <a:t>Средневековый город к </a:t>
            </a:r>
            <a:r>
              <a:rPr lang="en-US" sz="2400">
                <a:latin typeface="Comic Sans MS" pitchFamily="66" charset="0"/>
              </a:rPr>
              <a:t>XV </a:t>
            </a:r>
            <a:r>
              <a:rPr lang="ru-RU" sz="2400">
                <a:latin typeface="Comic Sans MS" pitchFamily="66" charset="0"/>
              </a:rPr>
              <a:t>веку</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txBox="1">
            <a:spLocks/>
          </p:cNvSpPr>
          <p:nvPr/>
        </p:nvSpPr>
        <p:spPr>
          <a:xfrm>
            <a:off x="0" y="0"/>
            <a:ext cx="9144000" cy="90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Скругленный прямоугольник 3"/>
          <p:cNvSpPr/>
          <p:nvPr/>
        </p:nvSpPr>
        <p:spPr>
          <a:xfrm>
            <a:off x="252000" y="990709"/>
            <a:ext cx="8640000" cy="1430179"/>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600" b="1">
                <a:solidFill>
                  <a:srgbClr val="0070C0"/>
                </a:solidFill>
                <a:latin typeface="Comic Sans MS" pitchFamily="66" charset="0"/>
              </a:rPr>
              <a:t>Максимальный уровень. </a:t>
            </a:r>
            <a:r>
              <a:rPr lang="ru-RU" sz="2600">
                <a:latin typeface="Comic Sans MS" pitchFamily="66" charset="0"/>
              </a:rPr>
              <a:t>Приведи как можно больше объяснений поговорки: «Городской воздух делает человека свободным». </a:t>
            </a:r>
          </a:p>
        </p:txBody>
      </p:sp>
      <p:sp>
        <p:nvSpPr>
          <p:cNvPr id="7" name="TextBox 6"/>
          <p:cNvSpPr txBox="1"/>
          <p:nvPr/>
        </p:nvSpPr>
        <p:spPr>
          <a:xfrm>
            <a:off x="3276600" y="2627313"/>
            <a:ext cx="5584825" cy="3970337"/>
          </a:xfrm>
          <a:prstGeom prst="rect">
            <a:avLst/>
          </a:prstGeom>
          <a:solidFill>
            <a:schemeClr val="accent4">
              <a:lumMod val="20000"/>
              <a:lumOff val="80000"/>
            </a:schemeClr>
          </a:solidFill>
          <a:ln>
            <a:solidFill>
              <a:schemeClr val="accent5">
                <a:lumMod val="40000"/>
                <a:lumOff val="60000"/>
              </a:schemeClr>
            </a:solidFill>
          </a:ln>
        </p:spPr>
        <p:txBody>
          <a:bodyPr wrap="none" rIns="36000">
            <a:spAutoFit/>
          </a:bodyPr>
          <a:lstStyle/>
          <a:p>
            <a:pPr marL="514350" indent="-514350" fontAlgn="auto">
              <a:lnSpc>
                <a:spcPct val="150000"/>
              </a:lnSpc>
              <a:spcBef>
                <a:spcPts val="0"/>
              </a:spcBef>
              <a:spcAft>
                <a:spcPts val="0"/>
              </a:spcAft>
              <a:buFontTx/>
              <a:buAutoNum type="arabicPeriod"/>
              <a:defRPr/>
            </a:pPr>
            <a:r>
              <a:rPr lang="ru-RU" sz="2800" b="1" dirty="0">
                <a:latin typeface="+mn-lt"/>
              </a:rPr>
              <a:t>______________________</a:t>
            </a:r>
          </a:p>
          <a:p>
            <a:pPr marL="514350" indent="-514350" fontAlgn="auto">
              <a:lnSpc>
                <a:spcPct val="150000"/>
              </a:lnSpc>
              <a:spcBef>
                <a:spcPts val="0"/>
              </a:spcBef>
              <a:spcAft>
                <a:spcPts val="0"/>
              </a:spcAft>
              <a:buFontTx/>
              <a:buAutoNum type="arabicPeriod"/>
              <a:defRPr/>
            </a:pPr>
            <a:r>
              <a:rPr lang="ru-RU" sz="2800" b="1" dirty="0">
                <a:latin typeface="+mn-lt"/>
              </a:rPr>
              <a:t>______________________</a:t>
            </a:r>
          </a:p>
          <a:p>
            <a:pPr marL="514350" indent="-514350" fontAlgn="auto">
              <a:lnSpc>
                <a:spcPct val="150000"/>
              </a:lnSpc>
              <a:spcBef>
                <a:spcPts val="0"/>
              </a:spcBef>
              <a:spcAft>
                <a:spcPts val="0"/>
              </a:spcAft>
              <a:buFontTx/>
              <a:buAutoNum type="arabicPeriod"/>
              <a:defRPr/>
            </a:pPr>
            <a:r>
              <a:rPr lang="ru-RU" sz="2800" b="1" dirty="0">
                <a:latin typeface="+mn-lt"/>
              </a:rPr>
              <a:t>______________________</a:t>
            </a:r>
          </a:p>
          <a:p>
            <a:pPr marL="514350" indent="-514350" fontAlgn="auto">
              <a:lnSpc>
                <a:spcPct val="150000"/>
              </a:lnSpc>
              <a:spcBef>
                <a:spcPts val="0"/>
              </a:spcBef>
              <a:spcAft>
                <a:spcPts val="0"/>
              </a:spcAft>
              <a:buFontTx/>
              <a:buAutoNum type="arabicPeriod"/>
              <a:defRPr/>
            </a:pPr>
            <a:r>
              <a:rPr lang="ru-RU" sz="2800" b="1" dirty="0">
                <a:latin typeface="+mn-lt"/>
              </a:rPr>
              <a:t>______________________</a:t>
            </a:r>
          </a:p>
          <a:p>
            <a:pPr marL="514350" indent="-514350" fontAlgn="auto">
              <a:lnSpc>
                <a:spcPct val="150000"/>
              </a:lnSpc>
              <a:spcBef>
                <a:spcPts val="0"/>
              </a:spcBef>
              <a:spcAft>
                <a:spcPts val="0"/>
              </a:spcAft>
              <a:buFont typeface="Comic Sans MS" panose="030F0702030302020204" pitchFamily="66" charset="0"/>
              <a:buChar char="…"/>
              <a:defRPr/>
            </a:pPr>
            <a:r>
              <a:rPr lang="ru-RU" sz="2800" b="1" dirty="0">
                <a:latin typeface="+mn-lt"/>
              </a:rPr>
              <a:t>______________________</a:t>
            </a:r>
          </a:p>
          <a:p>
            <a:pPr marL="514350" indent="-514350" fontAlgn="auto">
              <a:lnSpc>
                <a:spcPct val="150000"/>
              </a:lnSpc>
              <a:spcBef>
                <a:spcPts val="0"/>
              </a:spcBef>
              <a:spcAft>
                <a:spcPts val="0"/>
              </a:spcAft>
              <a:buFont typeface="Comic Sans MS" panose="030F0702030302020204" pitchFamily="66" charset="0"/>
              <a:buChar char="…"/>
              <a:defRPr/>
            </a:pPr>
            <a:r>
              <a:rPr lang="ru-RU" sz="2800" b="1" dirty="0">
                <a:latin typeface="+mn-lt"/>
              </a:rPr>
              <a:t>______________________</a:t>
            </a:r>
          </a:p>
        </p:txBody>
      </p:sp>
      <p:pic>
        <p:nvPicPr>
          <p:cNvPr id="35846"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a:xfrm>
            <a:off x="251520" y="0"/>
            <a:ext cx="8640960" cy="900000"/>
          </a:xfrm>
        </p:spPr>
        <p:txBody>
          <a:bodyPr>
            <a:noAutofit/>
          </a:bodyPr>
          <a:lstStyle/>
          <a:p>
            <a:pPr fontAlgn="auto">
              <a:spcAft>
                <a:spcPts val="0"/>
              </a:spcAft>
              <a:defRPr/>
            </a:pPr>
            <a:r>
              <a:rPr lang="ru-RU" sz="3200" dirty="0"/>
              <a:t>«Городской воздух делает человека свободным»</a:t>
            </a:r>
          </a:p>
        </p:txBody>
      </p:sp>
      <p:pic>
        <p:nvPicPr>
          <p:cNvPr id="10" name="Picture 2"/>
          <p:cNvPicPr>
            <a:picLocks noChangeAspect="1" noChangeArrowheads="1"/>
          </p:cNvPicPr>
          <p:nvPr/>
        </p:nvPicPr>
        <p:blipFill>
          <a:blip r:embed="rId5" cstate="email">
            <a:extLst/>
          </a:blip>
          <a:srcRect/>
          <a:stretch>
            <a:fillRect/>
          </a:stretch>
        </p:blipFill>
        <p:spPr bwMode="auto">
          <a:xfrm>
            <a:off x="252000" y="2612024"/>
            <a:ext cx="2883230" cy="4140000"/>
          </a:xfrm>
          <a:prstGeom prst="roundRect">
            <a:avLst>
              <a:gd name="adj" fmla="val 10060"/>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3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 X–XV веках в Западной Европе выросли независимые торгово-ремесленные города, благодаря которым в жизнь европейцев вновь вошли частная собственность, нормы римского права</a:t>
            </a:r>
          </a:p>
        </p:txBody>
      </p:sp>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pic>
        <p:nvPicPr>
          <p:cNvPr id="37891"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52000" y="1001336"/>
            <a:ext cx="8640000" cy="987504"/>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600" b="1">
                <a:solidFill>
                  <a:srgbClr val="0070C0"/>
                </a:solidFill>
                <a:latin typeface="Comic Sans MS" pitchFamily="66" charset="0"/>
              </a:rPr>
              <a:t>Необходимый уровень. </a:t>
            </a:r>
            <a:r>
              <a:rPr lang="ru-RU" sz="2600">
                <a:latin typeface="Comic Sans MS" pitchFamily="66" charset="0"/>
              </a:rPr>
              <a:t>Нарисуй герб средневекового города.</a:t>
            </a:r>
          </a:p>
        </p:txBody>
      </p:sp>
      <p:sp>
        <p:nvSpPr>
          <p:cNvPr id="3" name="Заголовок 2"/>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39941"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pic>
        <p:nvPicPr>
          <p:cNvPr id="39942" name="Picture 2" descr="File:Grandes Armes de Paris.svg">
            <a:hlinkClick r:id="rId5" action="ppaction://hlinksldjump" tooltip="ПАРИЖ"/>
          </p:cNvPr>
          <p:cNvPicPr>
            <a:picLocks noChangeAspect="1" noChangeArrowheads="1"/>
          </p:cNvPicPr>
          <p:nvPr/>
        </p:nvPicPr>
        <p:blipFill>
          <a:blip r:embed="rId6"/>
          <a:srcRect/>
          <a:stretch>
            <a:fillRect/>
          </a:stretch>
        </p:blipFill>
        <p:spPr bwMode="auto">
          <a:xfrm>
            <a:off x="611188" y="2151063"/>
            <a:ext cx="1516062" cy="1800225"/>
          </a:xfrm>
          <a:prstGeom prst="rect">
            <a:avLst/>
          </a:prstGeom>
          <a:noFill/>
          <a:ln w="9525">
            <a:noFill/>
            <a:miter lim="800000"/>
            <a:headEnd/>
            <a:tailEnd/>
          </a:ln>
        </p:spPr>
      </p:pic>
      <p:pic>
        <p:nvPicPr>
          <p:cNvPr id="39943" name="Picture 4" descr="File:Lesser Coat of Arms of The City of London.svg">
            <a:hlinkClick r:id="rId5" action="ppaction://hlinksldjump" tooltip="ЛОНДОН (XIV в.)"/>
          </p:cNvPr>
          <p:cNvPicPr>
            <a:picLocks noChangeAspect="1" noChangeArrowheads="1"/>
          </p:cNvPicPr>
          <p:nvPr/>
        </p:nvPicPr>
        <p:blipFill>
          <a:blip r:embed="rId7"/>
          <a:srcRect/>
          <a:stretch>
            <a:fillRect/>
          </a:stretch>
        </p:blipFill>
        <p:spPr bwMode="auto">
          <a:xfrm>
            <a:off x="2987675" y="2492375"/>
            <a:ext cx="1008063" cy="1196975"/>
          </a:xfrm>
          <a:prstGeom prst="rect">
            <a:avLst/>
          </a:prstGeom>
          <a:noFill/>
          <a:ln w="9525">
            <a:noFill/>
            <a:miter lim="800000"/>
            <a:headEnd/>
            <a:tailEnd/>
          </a:ln>
        </p:spPr>
      </p:pic>
      <p:pic>
        <p:nvPicPr>
          <p:cNvPr id="39944" name="Picture 6" descr="File:Coat of arms of Berlin.svg">
            <a:hlinkClick r:id="rId5" action="ppaction://hlinksldjump" tooltip="БЕРЛИН"/>
          </p:cNvPr>
          <p:cNvPicPr>
            <a:picLocks noChangeAspect="1" noChangeArrowheads="1"/>
          </p:cNvPicPr>
          <p:nvPr/>
        </p:nvPicPr>
        <p:blipFill>
          <a:blip r:embed="rId8"/>
          <a:srcRect/>
          <a:stretch>
            <a:fillRect/>
          </a:stretch>
        </p:blipFill>
        <p:spPr bwMode="auto">
          <a:xfrm>
            <a:off x="5003800" y="2151063"/>
            <a:ext cx="1096963" cy="1800225"/>
          </a:xfrm>
          <a:prstGeom prst="rect">
            <a:avLst/>
          </a:prstGeom>
          <a:noFill/>
          <a:ln w="9525">
            <a:noFill/>
            <a:miter lim="800000"/>
            <a:headEnd/>
            <a:tailEnd/>
          </a:ln>
        </p:spPr>
      </p:pic>
      <p:pic>
        <p:nvPicPr>
          <p:cNvPr id="39945" name="Picture 8" descr="File:Amsterdam.svg">
            <a:hlinkClick r:id="rId5" action="ppaction://hlinksldjump" tooltip="АМСТЕРДАМ"/>
          </p:cNvPr>
          <p:cNvPicPr>
            <a:picLocks noChangeAspect="1" noChangeArrowheads="1"/>
          </p:cNvPicPr>
          <p:nvPr/>
        </p:nvPicPr>
        <p:blipFill>
          <a:blip r:embed="rId9"/>
          <a:srcRect/>
          <a:stretch>
            <a:fillRect/>
          </a:stretch>
        </p:blipFill>
        <p:spPr bwMode="auto">
          <a:xfrm>
            <a:off x="6348413" y="1989138"/>
            <a:ext cx="2543175" cy="1800225"/>
          </a:xfrm>
          <a:prstGeom prst="rect">
            <a:avLst/>
          </a:prstGeom>
          <a:noFill/>
          <a:ln w="9525">
            <a:noFill/>
            <a:miter lim="800000"/>
            <a:headEnd/>
            <a:tailEnd/>
          </a:ln>
        </p:spPr>
      </p:pic>
      <p:sp>
        <p:nvSpPr>
          <p:cNvPr id="10" name="Скругленный прямоугольник 9"/>
          <p:cNvSpPr/>
          <p:nvPr/>
        </p:nvSpPr>
        <p:spPr>
          <a:xfrm>
            <a:off x="252000" y="4024605"/>
            <a:ext cx="8640000" cy="987504"/>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600" b="1">
                <a:solidFill>
                  <a:srgbClr val="0070C0"/>
                </a:solidFill>
                <a:latin typeface="Comic Sans MS" pitchFamily="66" charset="0"/>
              </a:rPr>
              <a:t>Повышенный уровень. </a:t>
            </a:r>
            <a:r>
              <a:rPr lang="ru-RU" sz="2600">
                <a:latin typeface="Comic Sans MS" pitchFamily="66" charset="0"/>
              </a:rPr>
              <a:t>Объясни, что означают выбранные тобой символы.</a:t>
            </a:r>
          </a:p>
        </p:txBody>
      </p:sp>
      <p:sp>
        <p:nvSpPr>
          <p:cNvPr id="11" name="Скругленный прямоугольник 10"/>
          <p:cNvSpPr/>
          <p:nvPr/>
        </p:nvSpPr>
        <p:spPr>
          <a:xfrm>
            <a:off x="251520" y="5311189"/>
            <a:ext cx="8640000" cy="1430179"/>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fontAlgn="auto">
              <a:spcBef>
                <a:spcPts val="0"/>
              </a:spcBef>
              <a:spcAft>
                <a:spcPts val="0"/>
              </a:spcAft>
              <a:defRPr/>
            </a:pPr>
            <a:r>
              <a:rPr lang="ru-RU" sz="2600" b="1" dirty="0">
                <a:solidFill>
                  <a:srgbClr val="0070C0"/>
                </a:solidFill>
                <a:latin typeface="+mn-lt"/>
              </a:rPr>
              <a:t>Максимальный уровень. </a:t>
            </a:r>
            <a:r>
              <a:rPr lang="ru-RU" sz="2600" dirty="0">
                <a:latin typeface="+mn-lt"/>
              </a:rPr>
              <a:t>Как ты думаешь, почему средневековый обычай составления гербов городов используется до сих пор?</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52000" y="980728"/>
            <a:ext cx="8640000" cy="1055608"/>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800" b="1">
                <a:solidFill>
                  <a:srgbClr val="0070C0"/>
                </a:solidFill>
                <a:latin typeface="Comic Sans MS" pitchFamily="66" charset="0"/>
              </a:rPr>
              <a:t>Повышенный уровень. </a:t>
            </a:r>
            <a:r>
              <a:rPr lang="ru-RU" sz="2800">
                <a:latin typeface="Comic Sans MS" pitchFamily="66" charset="0"/>
              </a:rPr>
              <a:t>Составь синквейн на тему: «Средневековый город».</a:t>
            </a:r>
          </a:p>
        </p:txBody>
      </p:sp>
      <p:sp>
        <p:nvSpPr>
          <p:cNvPr id="3" name="Заголовок 2"/>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1989"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pic>
        <p:nvPicPr>
          <p:cNvPr id="9" name="Picture 2"/>
          <p:cNvPicPr>
            <a:picLocks noChangeAspect="1" noChangeArrowheads="1"/>
          </p:cNvPicPr>
          <p:nvPr/>
        </p:nvPicPr>
        <p:blipFill>
          <a:blip r:embed="rId5" cstate="email">
            <a:extLst/>
          </a:blip>
          <a:srcRect/>
          <a:stretch>
            <a:fillRect/>
          </a:stretch>
        </p:blipFill>
        <p:spPr bwMode="auto">
          <a:xfrm>
            <a:off x="253216" y="2268000"/>
            <a:ext cx="3169679" cy="4464000"/>
          </a:xfrm>
          <a:prstGeom prst="roundRect">
            <a:avLst>
              <a:gd name="adj" fmla="val 7281"/>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
        <p:nvSpPr>
          <p:cNvPr id="11" name="TextBox 10"/>
          <p:cNvSpPr txBox="1"/>
          <p:nvPr/>
        </p:nvSpPr>
        <p:spPr>
          <a:xfrm>
            <a:off x="3846513" y="2524125"/>
            <a:ext cx="5040312" cy="3784600"/>
          </a:xfrm>
          <a:prstGeom prst="rect">
            <a:avLst/>
          </a:prstGeom>
          <a:solidFill>
            <a:schemeClr val="accent4">
              <a:lumMod val="20000"/>
              <a:lumOff val="80000"/>
            </a:schemeClr>
          </a:solidFill>
          <a:ln>
            <a:solidFill>
              <a:schemeClr val="accent5">
                <a:lumMod val="40000"/>
                <a:lumOff val="60000"/>
              </a:schemeClr>
            </a:solidFill>
          </a:ln>
        </p:spPr>
        <p:txBody>
          <a:bodyPr wrap="none" rIns="36000">
            <a:spAutoFit/>
          </a:bodyPr>
          <a:lstStyle/>
          <a:p>
            <a:pPr marL="514350" indent="-514350" fontAlgn="auto">
              <a:lnSpc>
                <a:spcPct val="150000"/>
              </a:lnSpc>
              <a:spcBef>
                <a:spcPts val="0"/>
              </a:spcBef>
              <a:spcAft>
                <a:spcPts val="0"/>
              </a:spcAft>
              <a:buFontTx/>
              <a:buAutoNum type="arabicPeriod"/>
              <a:defRPr/>
            </a:pPr>
            <a:r>
              <a:rPr lang="ru-RU" sz="3200" b="1" dirty="0">
                <a:latin typeface="+mn-lt"/>
              </a:rPr>
              <a:t>________________</a:t>
            </a:r>
          </a:p>
          <a:p>
            <a:pPr marL="514350" indent="-514350" fontAlgn="auto">
              <a:lnSpc>
                <a:spcPct val="150000"/>
              </a:lnSpc>
              <a:spcBef>
                <a:spcPts val="0"/>
              </a:spcBef>
              <a:spcAft>
                <a:spcPts val="0"/>
              </a:spcAft>
              <a:buFontTx/>
              <a:buAutoNum type="arabicPeriod"/>
              <a:defRPr/>
            </a:pPr>
            <a:r>
              <a:rPr lang="ru-RU" sz="3200" b="1" dirty="0">
                <a:latin typeface="+mn-lt"/>
              </a:rPr>
              <a:t>________________</a:t>
            </a:r>
          </a:p>
          <a:p>
            <a:pPr marL="514350" indent="-514350" fontAlgn="auto">
              <a:lnSpc>
                <a:spcPct val="150000"/>
              </a:lnSpc>
              <a:spcBef>
                <a:spcPts val="0"/>
              </a:spcBef>
              <a:spcAft>
                <a:spcPts val="0"/>
              </a:spcAft>
              <a:buFontTx/>
              <a:buAutoNum type="arabicPeriod"/>
              <a:defRPr/>
            </a:pPr>
            <a:r>
              <a:rPr lang="ru-RU" sz="3200" b="1" dirty="0">
                <a:latin typeface="+mn-lt"/>
              </a:rPr>
              <a:t>________________</a:t>
            </a:r>
          </a:p>
          <a:p>
            <a:pPr marL="514350" indent="-514350" fontAlgn="auto">
              <a:lnSpc>
                <a:spcPct val="150000"/>
              </a:lnSpc>
              <a:spcBef>
                <a:spcPts val="0"/>
              </a:spcBef>
              <a:spcAft>
                <a:spcPts val="0"/>
              </a:spcAft>
              <a:buFontTx/>
              <a:buAutoNum type="arabicPeriod"/>
              <a:defRPr/>
            </a:pPr>
            <a:r>
              <a:rPr lang="ru-RU" sz="3200" b="1" dirty="0">
                <a:latin typeface="+mn-lt"/>
              </a:rPr>
              <a:t>________________</a:t>
            </a:r>
          </a:p>
          <a:p>
            <a:pPr marL="514350" indent="-514350" fontAlgn="auto">
              <a:lnSpc>
                <a:spcPct val="150000"/>
              </a:lnSpc>
              <a:spcBef>
                <a:spcPts val="0"/>
              </a:spcBef>
              <a:spcAft>
                <a:spcPts val="0"/>
              </a:spcAft>
              <a:buFontTx/>
              <a:buAutoNum type="arabicPeriod"/>
              <a:defRPr/>
            </a:pPr>
            <a:r>
              <a:rPr lang="ru-RU" sz="3200" b="1" dirty="0">
                <a:latin typeface="+mn-lt"/>
              </a:rPr>
              <a:t>________________</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52000" y="980728"/>
            <a:ext cx="8640000" cy="1430179"/>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600" b="1">
                <a:solidFill>
                  <a:srgbClr val="0070C0"/>
                </a:solidFill>
                <a:latin typeface="Comic Sans MS" pitchFamily="66" charset="0"/>
              </a:rPr>
              <a:t>Повышенный уровень. </a:t>
            </a:r>
            <a:r>
              <a:rPr lang="ru-RU" sz="2600">
                <a:latin typeface="Comic Sans MS" pitchFamily="66" charset="0"/>
              </a:rPr>
              <a:t>Найди значения слов «Бург», «Бридж», «Форт», «Хафен». На карте найди города, названия которых содержат эти частички.</a:t>
            </a:r>
          </a:p>
        </p:txBody>
      </p:sp>
      <p:sp>
        <p:nvSpPr>
          <p:cNvPr id="3" name="Заголовок 2"/>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4037"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graphicFrame>
        <p:nvGraphicFramePr>
          <p:cNvPr id="8" name="Таблица 7"/>
          <p:cNvGraphicFramePr>
            <a:graphicFrameLocks noGrp="1"/>
          </p:cNvGraphicFramePr>
          <p:nvPr/>
        </p:nvGraphicFramePr>
        <p:xfrm>
          <a:off x="252413" y="2708275"/>
          <a:ext cx="8640000" cy="1371600"/>
        </p:xfrm>
        <a:graphic>
          <a:graphicData uri="http://schemas.openxmlformats.org/drawingml/2006/table">
            <a:tbl>
              <a:tblPr firstRow="1" bandRow="1">
                <a:tableStyleId>{5940675A-B579-460E-94D1-54222C63F5DA}</a:tableStyleId>
              </a:tblPr>
              <a:tblGrid>
                <a:gridCol w="2159760"/>
                <a:gridCol w="2160240"/>
                <a:gridCol w="2144280"/>
                <a:gridCol w="2175720"/>
              </a:tblGrid>
              <a:tr h="370840">
                <a:tc>
                  <a:txBody>
                    <a:bodyPr/>
                    <a:lstStyle/>
                    <a:p>
                      <a:pPr algn="ctr"/>
                      <a:r>
                        <a:rPr lang="ru-RU" sz="2400" dirty="0" err="1" smtClean="0"/>
                        <a:t>Бург</a:t>
                      </a:r>
                      <a:endParaRPr lang="ru-RU" sz="2400" dirty="0"/>
                    </a:p>
                  </a:txBody>
                  <a:tcPr>
                    <a:solidFill>
                      <a:schemeClr val="accent5">
                        <a:lumMod val="20000"/>
                        <a:lumOff val="80000"/>
                      </a:schemeClr>
                    </a:solidFill>
                  </a:tcPr>
                </a:tc>
                <a:tc>
                  <a:txBody>
                    <a:bodyPr/>
                    <a:lstStyle/>
                    <a:p>
                      <a:pPr algn="ctr"/>
                      <a:r>
                        <a:rPr lang="ru-RU" sz="2400" dirty="0" smtClean="0"/>
                        <a:t>Бридж </a:t>
                      </a:r>
                      <a:endParaRPr lang="ru-RU" sz="2400" dirty="0"/>
                    </a:p>
                  </a:txBody>
                  <a:tcPr>
                    <a:solidFill>
                      <a:schemeClr val="accent5">
                        <a:lumMod val="20000"/>
                        <a:lumOff val="80000"/>
                      </a:schemeClr>
                    </a:solidFill>
                  </a:tcPr>
                </a:tc>
                <a:tc>
                  <a:txBody>
                    <a:bodyPr/>
                    <a:lstStyle/>
                    <a:p>
                      <a:pPr algn="ctr"/>
                      <a:r>
                        <a:rPr lang="ru-RU" sz="2400" dirty="0" smtClean="0"/>
                        <a:t>Форт(д)</a:t>
                      </a:r>
                      <a:endParaRPr lang="ru-RU" sz="2400" dirty="0"/>
                    </a:p>
                  </a:txBody>
                  <a:tcPr>
                    <a:solidFill>
                      <a:schemeClr val="accent5">
                        <a:lumMod val="20000"/>
                        <a:lumOff val="80000"/>
                      </a:schemeClr>
                    </a:solidFill>
                  </a:tcPr>
                </a:tc>
                <a:tc>
                  <a:txBody>
                    <a:bodyPr/>
                    <a:lstStyle/>
                    <a:p>
                      <a:pPr algn="ctr"/>
                      <a:r>
                        <a:rPr lang="ru-RU" sz="2400" dirty="0" err="1" smtClean="0"/>
                        <a:t>Хафен</a:t>
                      </a:r>
                      <a:r>
                        <a:rPr lang="ru-RU" sz="2400" baseline="0" dirty="0" smtClean="0"/>
                        <a:t> </a:t>
                      </a:r>
                      <a:endParaRPr lang="ru-RU" sz="2400" dirty="0"/>
                    </a:p>
                  </a:txBody>
                  <a:tcPr>
                    <a:solidFill>
                      <a:schemeClr val="accent5">
                        <a:lumMod val="20000"/>
                        <a:lumOff val="80000"/>
                      </a:schemeClr>
                    </a:solidFill>
                  </a:tcPr>
                </a:tc>
              </a:tr>
              <a:tr h="370840">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r>
              <a:tr h="370840">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r>
            </a:tbl>
          </a:graphicData>
        </a:graphic>
      </p:graphicFrame>
      <p:pic>
        <p:nvPicPr>
          <p:cNvPr id="44060" name="Picture 2" descr="File:Wappen Frankfurt an der Oder.jpg"/>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585788" y="4386263"/>
            <a:ext cx="1319212" cy="1547812"/>
          </a:xfrm>
          <a:prstGeom prst="rect">
            <a:avLst/>
          </a:prstGeom>
          <a:noFill/>
          <a:ln w="9525">
            <a:noFill/>
            <a:miter lim="800000"/>
            <a:headEnd/>
            <a:tailEnd/>
          </a:ln>
        </p:spPr>
      </p:pic>
      <p:pic>
        <p:nvPicPr>
          <p:cNvPr id="44061" name="Picture 4" descr="File:Coat of arms of Hamburg.svg"/>
          <p:cNvPicPr>
            <a:picLocks noChangeAspect="1" noChangeArrowheads="1"/>
          </p:cNvPicPr>
          <p:nvPr/>
        </p:nvPicPr>
        <p:blipFill>
          <a:blip r:embed="rId6"/>
          <a:srcRect/>
          <a:stretch>
            <a:fillRect/>
          </a:stretch>
        </p:blipFill>
        <p:spPr bwMode="auto">
          <a:xfrm>
            <a:off x="5214938" y="4335463"/>
            <a:ext cx="1106487" cy="1547812"/>
          </a:xfrm>
          <a:prstGeom prst="rect">
            <a:avLst/>
          </a:prstGeom>
          <a:noFill/>
          <a:ln w="9525">
            <a:noFill/>
            <a:miter lim="800000"/>
            <a:headEnd/>
            <a:tailEnd/>
          </a:ln>
        </p:spPr>
      </p:pic>
      <p:pic>
        <p:nvPicPr>
          <p:cNvPr id="44062" name="Picture 6" descr="File:Wappen WHV.jpg"/>
          <p:cNvPicPr>
            <a:picLocks noChangeAspect="1" noChangeArrowheads="1"/>
          </p:cNvPicPr>
          <p:nvPr/>
        </p:nvPicPr>
        <p:blipFill>
          <a:blip r:embed="rId7">
            <a:clrChange>
              <a:clrFrom>
                <a:srgbClr val="FCFCFA"/>
              </a:clrFrom>
              <a:clrTo>
                <a:srgbClr val="FCFCFA">
                  <a:alpha val="0"/>
                </a:srgbClr>
              </a:clrTo>
            </a:clrChange>
          </a:blip>
          <a:srcRect/>
          <a:stretch>
            <a:fillRect/>
          </a:stretch>
        </p:blipFill>
        <p:spPr bwMode="auto">
          <a:xfrm>
            <a:off x="7304088" y="4335463"/>
            <a:ext cx="1425575" cy="1547812"/>
          </a:xfrm>
          <a:prstGeom prst="rect">
            <a:avLst/>
          </a:prstGeom>
          <a:noFill/>
          <a:ln w="9525">
            <a:noFill/>
            <a:miter lim="800000"/>
            <a:headEnd/>
            <a:tailEnd/>
          </a:ln>
        </p:spPr>
      </p:pic>
      <p:pic>
        <p:nvPicPr>
          <p:cNvPr id="44063" name="Picture 8" descr="Герб города Кембридж (Англия)"/>
          <p:cNvPicPr>
            <a:picLocks noChangeAspect="1" noChangeArrowheads="1"/>
          </p:cNvPicPr>
          <p:nvPr/>
        </p:nvPicPr>
        <p:blipFill>
          <a:blip r:embed="rId8"/>
          <a:srcRect/>
          <a:stretch>
            <a:fillRect/>
          </a:stretch>
        </p:blipFill>
        <p:spPr bwMode="auto">
          <a:xfrm>
            <a:off x="2484438" y="4140200"/>
            <a:ext cx="1905000" cy="1914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6"/>
          <p:cNvSpPr>
            <a:spLocks noGrp="1"/>
          </p:cNvSpPr>
          <p:nvPr>
            <p:ph sz="half" idx="2"/>
          </p:nvPr>
        </p:nvSpPr>
        <p:spPr>
          <a:xfrm>
            <a:off x="5292725" y="981075"/>
            <a:ext cx="3598863" cy="4679950"/>
          </a:xfrm>
          <a:blipFill dpi="0" rotWithShape="1">
            <a:blip r:embed="rId3"/>
            <a:srcRect/>
            <a:tile tx="0" ty="0" sx="100000" sy="100000" flip="none" algn="tl"/>
          </a:blipFill>
          <a:ln>
            <a:round/>
          </a:ln>
        </p:spPr>
        <p:txBody>
          <a:bodyPr/>
          <a:lstStyle/>
          <a:p>
            <a:pPr marL="88900" indent="0" algn="ctr">
              <a:spcBef>
                <a:spcPct val="0"/>
              </a:spcBef>
              <a:buFont typeface="Comic Sans MS" pitchFamily="66" charset="0"/>
              <a:buNone/>
            </a:pPr>
            <a:r>
              <a:rPr lang="ru-RU" sz="1500" b="1" i="1" smtClean="0"/>
              <a:t>Справочные сведения о численности средневековых городов</a:t>
            </a:r>
          </a:p>
          <a:p>
            <a:pPr marL="88900" indent="0" algn="ctr">
              <a:spcBef>
                <a:spcPct val="0"/>
              </a:spcBef>
              <a:buFont typeface="Comic Sans MS" pitchFamily="66" charset="0"/>
              <a:buNone/>
            </a:pPr>
            <a:r>
              <a:rPr lang="ru-RU" sz="1500" i="1" u="sng" smtClean="0"/>
              <a:t>Конец раннего Средневековья (VIII–IX века):</a:t>
            </a:r>
          </a:p>
          <a:p>
            <a:pPr marL="88900" indent="0" algn="just">
              <a:spcBef>
                <a:spcPct val="0"/>
              </a:spcBef>
              <a:buFont typeface="Comic Sans MS" pitchFamily="66" charset="0"/>
              <a:buNone/>
            </a:pPr>
            <a:r>
              <a:rPr lang="ru-RU" sz="1500" smtClean="0"/>
              <a:t>– Несколько десятков городов на всю Европу.</a:t>
            </a:r>
          </a:p>
          <a:p>
            <a:pPr marL="88900" indent="0" algn="just">
              <a:spcBef>
                <a:spcPct val="0"/>
              </a:spcBef>
              <a:buFont typeface="Comic Sans MS" pitchFamily="66" charset="0"/>
              <a:buNone/>
            </a:pPr>
            <a:r>
              <a:rPr lang="ru-RU" sz="1500" smtClean="0"/>
              <a:t>– Каждый город – как правило, менее 10 тысяч жителей.</a:t>
            </a:r>
          </a:p>
          <a:p>
            <a:pPr marL="88900" indent="0" algn="ctr">
              <a:spcBef>
                <a:spcPct val="0"/>
              </a:spcBef>
              <a:buFont typeface="Comic Sans MS" pitchFamily="66" charset="0"/>
              <a:buNone/>
            </a:pPr>
            <a:r>
              <a:rPr lang="ru-RU" sz="1500" i="1" u="sng" smtClean="0"/>
              <a:t>Конец развитого Средневековья (XI век):</a:t>
            </a:r>
          </a:p>
          <a:p>
            <a:pPr marL="88900" indent="0" algn="just">
              <a:spcBef>
                <a:spcPct val="0"/>
              </a:spcBef>
              <a:buFont typeface="Comic Sans MS" pitchFamily="66" charset="0"/>
              <a:buNone/>
            </a:pPr>
            <a:r>
              <a:rPr lang="ru-RU" sz="1500" smtClean="0"/>
              <a:t>– Несколько тысяч городов по всей Европе.</a:t>
            </a:r>
          </a:p>
          <a:p>
            <a:pPr marL="88900" indent="0" algn="just">
              <a:spcBef>
                <a:spcPct val="0"/>
              </a:spcBef>
              <a:buFont typeface="Comic Sans MS" pitchFamily="66" charset="0"/>
              <a:buNone/>
            </a:pPr>
            <a:r>
              <a:rPr lang="ru-RU" sz="1500" smtClean="0"/>
              <a:t>– В каждой стране несколько «городов-гигантов» в 50, 100 и 200 тысяч человек (Париж, Флоренция, Генуя, Прага, Вена, Гамбург, Брюгге, Севилья, Лондон).</a:t>
            </a:r>
          </a:p>
        </p:txBody>
      </p:sp>
      <p:sp>
        <p:nvSpPr>
          <p:cNvPr id="2" name="Объект 1"/>
          <p:cNvSpPr>
            <a:spLocks noGrp="1"/>
          </p:cNvSpPr>
          <p:nvPr>
            <p:ph sz="half" idx="1"/>
          </p:nvPr>
        </p:nvSpPr>
        <p:spPr>
          <a:xfrm>
            <a:off x="252413" y="981075"/>
            <a:ext cx="3598862" cy="4679950"/>
          </a:xfrm>
          <a:prstGeom prst="roundRect">
            <a:avLst>
              <a:gd name="adj" fmla="val 10315"/>
            </a:avLst>
          </a:prstGeom>
          <a:blipFill dpi="0" rotWithShape="1">
            <a:blip r:embed="rId3"/>
            <a:srcRect/>
            <a:tile tx="0" ty="0" sx="100000" sy="100000" flip="none" algn="tl"/>
          </a:blipFill>
          <a:ln>
            <a:round/>
          </a:ln>
        </p:spPr>
        <p:txBody>
          <a:bodyPr/>
          <a:lstStyle/>
          <a:p>
            <a:pPr marL="88900" indent="0" algn="ctr">
              <a:spcBef>
                <a:spcPct val="0"/>
              </a:spcBef>
              <a:buFont typeface="Comic Sans MS" pitchFamily="66" charset="0"/>
              <a:buNone/>
            </a:pPr>
            <a:r>
              <a:rPr lang="ru-RU" sz="1500" b="1" i="1" smtClean="0"/>
              <a:t>Справочные сведения о жизни в средневековых городах</a:t>
            </a:r>
          </a:p>
          <a:p>
            <a:pPr marL="88900" indent="0" algn="just">
              <a:spcBef>
                <a:spcPct val="0"/>
              </a:spcBef>
              <a:buFont typeface="Comic Sans MS" pitchFamily="66" charset="0"/>
              <a:buNone/>
            </a:pPr>
            <a:endParaRPr lang="ru-RU" sz="1200" smtClean="0"/>
          </a:p>
          <a:p>
            <a:pPr marL="88900" indent="0" algn="just">
              <a:spcBef>
                <a:spcPct val="0"/>
              </a:spcBef>
              <a:buFont typeface="Comic Sans MS" pitchFamily="66" charset="0"/>
              <a:buNone/>
            </a:pPr>
            <a:r>
              <a:rPr lang="ru-RU" sz="1200" smtClean="0"/>
              <a:t>В средневековом городе пожар, начавшийся в одном доме, быстро перекидывался на другой, так как на тесных улочках дома стояли стеной к стене, соприкасаясь крышами. Огненный вал быстро распространялся внутри плотного кольца крепостных стен, уничтожая жилища, склады товаров. Жар был такой, что начинали плавиться бронзовые колокола колоколен. И подобное происходило в одном городе по нескольку раз за столетие. Не менее страшными были эпидемии оспы, холеры, чумы. Так, в середине XIV века от «чёрной смерти» в Бремене умерло 7000 человек, в Любеке – 9000, в Базеле – 14 000, в Эрфурте – 16 000… Случалось, что последние живые горожане выходили из города, наполненного трупами, и запирали ворота на замок.</a:t>
            </a:r>
          </a:p>
        </p:txBody>
      </p:sp>
      <p:sp>
        <p:nvSpPr>
          <p:cNvPr id="22" name="Стрелка вправо 21"/>
          <p:cNvSpPr/>
          <p:nvPr/>
        </p:nvSpPr>
        <p:spPr>
          <a:xfrm>
            <a:off x="3762000" y="2420888"/>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3" name="Стрелка влево 22"/>
          <p:cNvSpPr/>
          <p:nvPr/>
        </p:nvSpPr>
        <p:spPr>
          <a:xfrm>
            <a:off x="3762000" y="4077072"/>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4" name="Объект 6"/>
          <p:cNvSpPr>
            <a:spLocks/>
          </p:cNvSpPr>
          <p:nvPr/>
        </p:nvSpPr>
        <p:spPr bwMode="auto">
          <a:xfrm>
            <a:off x="254000" y="981075"/>
            <a:ext cx="8640763" cy="4679950"/>
          </a:xfrm>
          <a:prstGeom prst="roundRect">
            <a:avLst>
              <a:gd name="adj" fmla="val 8194"/>
            </a:avLst>
          </a:prstGeom>
          <a:blipFill dpi="0" rotWithShape="1">
            <a:blip r:embed="rId3"/>
            <a:srcRect/>
            <a:tile tx="0" ty="0" sx="100000" sy="100000" flip="none" algn="tl"/>
          </a:blipFill>
          <a:ln w="44450">
            <a:solidFill>
              <a:srgbClr val="00CC00"/>
            </a:solidFill>
            <a:round/>
            <a:headEnd/>
            <a:tailEnd/>
          </a:ln>
        </p:spPr>
        <p:txBody>
          <a:bodyPr/>
          <a:lstStyle/>
          <a:p>
            <a:pPr marL="88900" algn="ctr">
              <a:buFont typeface="Comic Sans MS" pitchFamily="66" charset="0"/>
              <a:buNone/>
            </a:pPr>
            <a:r>
              <a:rPr lang="ru-RU" sz="2400" b="1" i="1">
                <a:latin typeface="Comic Sans MS" pitchFamily="66" charset="0"/>
              </a:rPr>
              <a:t>Справочные сведения о численности средневековых городов</a:t>
            </a:r>
          </a:p>
          <a:p>
            <a:pPr marL="88900" algn="ctr">
              <a:buFont typeface="Comic Sans MS" pitchFamily="66" charset="0"/>
              <a:buNone/>
            </a:pPr>
            <a:r>
              <a:rPr lang="ru-RU" sz="2400" i="1" u="sng">
                <a:latin typeface="Comic Sans MS" pitchFamily="66" charset="0"/>
              </a:rPr>
              <a:t>Конец раннего Средневековья (VIII–IX века):</a:t>
            </a:r>
          </a:p>
          <a:p>
            <a:pPr marL="88900" algn="just">
              <a:buFont typeface="Comic Sans MS" pitchFamily="66" charset="0"/>
              <a:buNone/>
            </a:pPr>
            <a:r>
              <a:rPr lang="ru-RU" sz="2400">
                <a:latin typeface="Comic Sans MS" pitchFamily="66" charset="0"/>
              </a:rPr>
              <a:t>– Несколько десятков городов на всю Европу.</a:t>
            </a:r>
          </a:p>
          <a:p>
            <a:pPr marL="88900" algn="just">
              <a:buFont typeface="Comic Sans MS" pitchFamily="66" charset="0"/>
              <a:buNone/>
            </a:pPr>
            <a:r>
              <a:rPr lang="ru-RU" sz="2400">
                <a:latin typeface="Comic Sans MS" pitchFamily="66" charset="0"/>
              </a:rPr>
              <a:t>– Каждый город – как правило, менее 10 тысяч жителей.</a:t>
            </a:r>
          </a:p>
          <a:p>
            <a:pPr marL="88900" algn="ctr">
              <a:buFont typeface="Comic Sans MS" pitchFamily="66" charset="0"/>
              <a:buNone/>
            </a:pPr>
            <a:r>
              <a:rPr lang="ru-RU" sz="2400" i="1" u="sng">
                <a:latin typeface="Comic Sans MS" pitchFamily="66" charset="0"/>
              </a:rPr>
              <a:t>Конец развитого Средневековья (XI век):</a:t>
            </a:r>
          </a:p>
          <a:p>
            <a:pPr marL="88900" algn="just">
              <a:buFont typeface="Comic Sans MS" pitchFamily="66" charset="0"/>
              <a:buNone/>
            </a:pPr>
            <a:r>
              <a:rPr lang="ru-RU" sz="2400">
                <a:latin typeface="Comic Sans MS" pitchFamily="66" charset="0"/>
              </a:rPr>
              <a:t>– Несколько тысяч городов по всей Европе.</a:t>
            </a:r>
          </a:p>
          <a:p>
            <a:pPr marL="88900" algn="just">
              <a:buFont typeface="Comic Sans MS" pitchFamily="66" charset="0"/>
              <a:buNone/>
            </a:pPr>
            <a:r>
              <a:rPr lang="ru-RU" sz="2400">
                <a:latin typeface="Comic Sans MS" pitchFamily="66" charset="0"/>
              </a:rPr>
              <a:t>– В каждой стране несколько «городов-гигантов» в 50, 100 и 200 тысяч человек (Париж, Флоренция, Генуя, Прага, Вена, Гамбург, Брюгге, Севилья, Лондон).</a:t>
            </a:r>
          </a:p>
        </p:txBody>
      </p:sp>
      <p:sp>
        <p:nvSpPr>
          <p:cNvPr id="4" name="Скругленный прямоугольник 3"/>
          <p:cNvSpPr/>
          <p:nvPr/>
        </p:nvSpPr>
        <p:spPr>
          <a:xfrm>
            <a:off x="252000" y="5805264"/>
            <a:ext cx="8640000" cy="885349"/>
          </a:xfrm>
          <a:prstGeom prst="roundRect">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300" dirty="0">
                <a:latin typeface="+mn-lt"/>
              </a:rPr>
              <a:t>	Как менялась численность городов и их жителей во второй половине Средневековья?</a:t>
            </a:r>
          </a:p>
        </p:txBody>
      </p:sp>
      <p:sp>
        <p:nvSpPr>
          <p:cNvPr id="12" name="Объект 1"/>
          <p:cNvSpPr>
            <a:spLocks/>
          </p:cNvSpPr>
          <p:nvPr/>
        </p:nvSpPr>
        <p:spPr bwMode="auto">
          <a:xfrm>
            <a:off x="252413" y="981075"/>
            <a:ext cx="8639175" cy="4679950"/>
          </a:xfrm>
          <a:prstGeom prst="roundRect">
            <a:avLst>
              <a:gd name="adj" fmla="val 8097"/>
            </a:avLst>
          </a:prstGeom>
          <a:blipFill dpi="0" rotWithShape="1">
            <a:blip r:embed="rId3"/>
            <a:srcRect/>
            <a:tile tx="0" ty="0" sx="100000" sy="100000" flip="none" algn="tl"/>
          </a:blipFill>
          <a:ln w="44450">
            <a:solidFill>
              <a:srgbClr val="FF0000"/>
            </a:solidFill>
            <a:round/>
            <a:headEnd/>
            <a:tailEnd/>
          </a:ln>
        </p:spPr>
        <p:txBody>
          <a:bodyPr anchor="ctr"/>
          <a:lstStyle/>
          <a:p>
            <a:pPr marL="88900" algn="ctr">
              <a:buFont typeface="Comic Sans MS" pitchFamily="66" charset="0"/>
              <a:buNone/>
            </a:pPr>
            <a:r>
              <a:rPr lang="ru-RU" sz="2100" b="1" i="1">
                <a:latin typeface="Comic Sans MS" pitchFamily="66" charset="0"/>
              </a:rPr>
              <a:t>Справочные сведения о жизни в средневековых городах</a:t>
            </a:r>
          </a:p>
          <a:p>
            <a:pPr marL="88900" algn="just">
              <a:buFont typeface="Comic Sans MS" pitchFamily="66" charset="0"/>
              <a:buNone/>
            </a:pPr>
            <a:r>
              <a:rPr lang="ru-RU" sz="2100">
                <a:latin typeface="Comic Sans MS" pitchFamily="66" charset="0"/>
              </a:rPr>
              <a:t>В средневековом городе пожар, начавшийся в одном доме,</a:t>
            </a:r>
          </a:p>
          <a:p>
            <a:pPr marL="88900" algn="just">
              <a:buFont typeface="Comic Sans MS" pitchFamily="66" charset="0"/>
              <a:buNone/>
            </a:pPr>
            <a:r>
              <a:rPr lang="ru-RU" sz="2100">
                <a:latin typeface="Comic Sans MS" pitchFamily="66" charset="0"/>
              </a:rPr>
              <a:t>быстро перекидывался на другой, так как на тесных улочках дома стояли стеной к стене, соприкасаясь крышами. Огненный вал быстро распространялся внутри плотного кольца крепостных стен, уничтожая жилища, склады товаров. Жар был такой, что начинали плавиться бронзовые колокола колоколен. И подобное происходило в одном городе по нескольку раз за столетие. Не менее страшными были эпидемии оспы, холеры, чумы. Так, в середине XIV века «чёрная смерть» унесла в Бремене 7000 человек, в Любеке – 9000, в Базеле – 14 000, в Эрфурте – 16 000… Случалось, что последние живые горожане выходили из города, наполненного трупами, и запирали ворота на замок.</a:t>
            </a:r>
          </a:p>
        </p:txBody>
      </p:sp>
      <p:sp>
        <p:nvSpPr>
          <p:cNvPr id="6" name="Скругленный прямоугольник 5"/>
          <p:cNvSpPr/>
          <p:nvPr/>
        </p:nvSpPr>
        <p:spPr>
          <a:xfrm>
            <a:off x="252000" y="5805264"/>
            <a:ext cx="8640000" cy="885349"/>
          </a:xfrm>
          <a:prstGeom prst="roundRect">
            <a:avLst/>
          </a:prstGeom>
          <a:blipFill>
            <a:blip r:embed="rId3" cstate="print">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300" dirty="0">
                <a:latin typeface="+mn-lt"/>
              </a:rPr>
              <a:t>	Судя по этим сведениям, выглядит ли жизнь в средневековом городе привлекательной?</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sp>
        <p:nvSpPr>
          <p:cNvPr id="20" name="Овал 19"/>
          <p:cNvSpPr>
            <a:spLocks noChangeAspect="1"/>
          </p:cNvSpPr>
          <p:nvPr/>
        </p:nvSpPr>
        <p:spPr>
          <a:xfrm>
            <a:off x="827616" y="5949312"/>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Aft>
                <a:spcPct val="35000"/>
              </a:spcAft>
              <a:defRPr/>
            </a:pPr>
            <a:endParaRPr lang="ru-RU" sz="2300" dirty="0"/>
          </a:p>
        </p:txBody>
      </p:sp>
      <p:pic>
        <p:nvPicPr>
          <p:cNvPr id="16405" name="Picture 11"/>
          <p:cNvPicPr>
            <a:picLocks noChangeAspect="1" noChangeArrowheads="1"/>
          </p:cNvPicPr>
          <p:nvPr/>
        </p:nvPicPr>
        <p:blipFill>
          <a:blip r:embed="rId4">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nextCondLst>
                <p:cond evt="onClick" delay="0">
                  <p:tgtEl>
                    <p:spTgt spid="7"/>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4" grpId="0" animBg="1"/>
      <p:bldP spid="14"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ПОЧЕМУ ЛЮДИ СТРЕМИЛИСЬ ЖИТЬ В ГОРОДЕ?</a:t>
            </a: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22" name="Group 42"/>
          <p:cNvGraphicFramePr>
            <a:graphicFrameLocks noGrp="1"/>
          </p:cNvGraphicFramePr>
          <p:nvPr/>
        </p:nvGraphicFramePr>
        <p:xfrm>
          <a:off x="252413" y="981075"/>
          <a:ext cx="8640762" cy="6126480"/>
        </p:xfrm>
        <a:graphic>
          <a:graphicData uri="http://schemas.openxmlformats.org/drawingml/2006/table">
            <a:tbl>
              <a:tblPr/>
              <a:tblGrid>
                <a:gridCol w="1684337"/>
                <a:gridCol w="1050925"/>
                <a:gridCol w="5905500"/>
              </a:tblGrid>
              <a:tr h="385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800000"/>
                          </a:solidFill>
                          <a:effectLst/>
                          <a:latin typeface="Comic Sans MS" pitchFamily="66" charset="0"/>
                        </a:rPr>
                        <a:t>Понятия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800000"/>
                          </a:solidFill>
                          <a:effectLst/>
                          <a:latin typeface="Comic Sans MS" pitchFamily="66" charset="0"/>
                        </a:rPr>
                        <a:t>Определения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r>
              <a:tr h="766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Город</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rowSpan="6">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2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800000"/>
                          </a:solidFill>
                          <a:effectLst/>
                          <a:latin typeface="Comic Sans MS" pitchFamily="66" charset="0"/>
                        </a:rPr>
                        <a:t>Бесплатный принудительный труд зависимых крестьян в хозяйстве землевладельца (феодала) со своими орудиями и скотом.</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6810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Республи</a:t>
                      </a:r>
                      <a:r>
                        <a:rPr kumimoji="0" lang="ru-RU" sz="2200" b="0" i="0" u="none" strike="noStrike" cap="none" normalizeH="0" baseline="0" smtClean="0">
                          <a:ln>
                            <a:noFill/>
                          </a:ln>
                          <a:solidFill>
                            <a:srgbClr val="800000"/>
                          </a:solidFill>
                          <a:effectLst/>
                          <a:latin typeface="Arial" charset="0"/>
                        </a:rPr>
                        <a:t>-</a:t>
                      </a:r>
                      <a:r>
                        <a:rPr kumimoji="0" lang="ru-RU" sz="2200" b="0" i="0" u="none" strike="noStrike" cap="none" normalizeH="0" baseline="0" smtClean="0">
                          <a:ln>
                            <a:noFill/>
                          </a:ln>
                          <a:solidFill>
                            <a:srgbClr val="800000"/>
                          </a:solidFill>
                          <a:effectLst/>
                          <a:latin typeface="Comic Sans MS" pitchFamily="66" charset="0"/>
                        </a:rPr>
                        <a:t>ка</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800000"/>
                          </a:solidFill>
                          <a:effectLst/>
                          <a:latin typeface="Comic Sans MS" pitchFamily="66" charset="0"/>
                        </a:rPr>
                        <a:t>Хозяйство, в котором почти всё необходимое для жизни производится внутри этого хозяйства и не на продажу, а для собственного потребления.</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6667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Натураль</a:t>
                      </a:r>
                      <a:r>
                        <a:rPr kumimoji="0" lang="ru-RU" sz="2200" b="0" i="0" u="none" strike="noStrike" cap="none" normalizeH="0" baseline="0" smtClean="0">
                          <a:ln>
                            <a:noFill/>
                          </a:ln>
                          <a:solidFill>
                            <a:srgbClr val="800000"/>
                          </a:solidFill>
                          <a:effectLst/>
                          <a:latin typeface="Arial" charset="0"/>
                        </a:rPr>
                        <a:t>-</a:t>
                      </a:r>
                      <a:r>
                        <a:rPr kumimoji="0" lang="ru-RU" sz="2200" b="0" i="0" u="none" strike="noStrike" cap="none" normalizeH="0" baseline="0" smtClean="0">
                          <a:ln>
                            <a:noFill/>
                          </a:ln>
                          <a:solidFill>
                            <a:srgbClr val="800000"/>
                          </a:solidFill>
                          <a:effectLst/>
                          <a:latin typeface="Comic Sans MS" pitchFamily="66" charset="0"/>
                        </a:rPr>
                        <a:t>ное хозяйство</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800000"/>
                          </a:solidFill>
                          <a:effectLst/>
                          <a:latin typeface="Comic Sans MS" pitchFamily="66" charset="0"/>
                        </a:rPr>
                        <a:t>Поселение, которое является центром власти, ремесла и торговли для окружающих его земель.</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6334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Оброк</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800000"/>
                          </a:solidFill>
                          <a:effectLst/>
                          <a:latin typeface="Comic Sans MS" pitchFamily="66" charset="0"/>
                        </a:rPr>
                        <a:t>Объединение неродственных семей, которые живут в одном посёлке, совместно владеют землёй, но каждая семья ведёт своё хозяйство на выделенном ей участке.</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5762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Барщина</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800000"/>
                          </a:solidFill>
                          <a:effectLst/>
                          <a:latin typeface="Comic Sans MS" pitchFamily="66" charset="0"/>
                        </a:rPr>
                        <a:t>Государство, высшие власти которого избираются гражданами.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6985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Соседская община</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800000"/>
                          </a:solidFill>
                          <a:effectLst/>
                          <a:latin typeface="Comic Sans MS" pitchFamily="66" charset="0"/>
                        </a:rPr>
                        <a:t>Часть урожая и других доходов крестьянского</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800000"/>
                          </a:solidFill>
                          <a:effectLst/>
                          <a:latin typeface="Comic Sans MS" pitchFamily="66" charset="0"/>
                        </a:rPr>
                        <a:t>хозяйства, которую крестьянин должен был постоянно выплачивать владельцу земли.</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bl>
          </a:graphicData>
        </a:graphic>
      </p:graphicFrame>
      <p:sp>
        <p:nvSpPr>
          <p:cNvPr id="22" name="Скругленный прямоугольник 21"/>
          <p:cNvSpPr/>
          <p:nvPr/>
        </p:nvSpPr>
        <p:spPr>
          <a:xfrm>
            <a:off x="283750" y="3171384"/>
            <a:ext cx="8640000" cy="1055607"/>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a:r>
              <a:rPr lang="ru-RU" sz="2800" b="1">
                <a:solidFill>
                  <a:srgbClr val="0070C0"/>
                </a:solidFill>
                <a:latin typeface="Comic Sans MS" pitchFamily="66" charset="0"/>
              </a:rPr>
              <a:t>Необходимый уровень.</a:t>
            </a:r>
            <a:r>
              <a:rPr lang="ru-RU" sz="2800" b="1">
                <a:solidFill>
                  <a:srgbClr val="00B0F0"/>
                </a:solidFill>
                <a:latin typeface="Comic Sans MS" pitchFamily="66" charset="0"/>
              </a:rPr>
              <a:t> </a:t>
            </a:r>
            <a:r>
              <a:rPr lang="ru-RU" sz="2800">
                <a:latin typeface="Comic Sans MS" pitchFamily="66" charset="0"/>
              </a:rPr>
              <a:t>С помощью стрелок соедини понятия с их определениями.</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cxnSp>
        <p:nvCxnSpPr>
          <p:cNvPr id="25" name="Прямая со стрелкой 24"/>
          <p:cNvCxnSpPr/>
          <p:nvPr/>
        </p:nvCxnSpPr>
        <p:spPr>
          <a:xfrm>
            <a:off x="2124075" y="1268413"/>
            <a:ext cx="863600" cy="0"/>
          </a:xfrm>
          <a:prstGeom prst="straightConnector1">
            <a:avLst/>
          </a:prstGeom>
          <a:ln w="44450">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pic>
        <p:nvPicPr>
          <p:cNvPr id="20520" name="Picture 2"/>
          <p:cNvPicPr>
            <a:picLocks noChangeAspect="1" noChangeArrowheads="1"/>
          </p:cNvPicPr>
          <p:nvPr/>
        </p:nvPicPr>
        <p:blipFill>
          <a:blip r:embed="rId4"/>
          <a:srcRect/>
          <a:stretch>
            <a:fillRect/>
          </a:stretch>
        </p:blipFill>
        <p:spPr bwMode="auto">
          <a:xfrm>
            <a:off x="0" y="0"/>
            <a:ext cx="681038" cy="13303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22"/>
                                        </p:tgtEl>
                                      </p:cBhvr>
                                    </p:animEffect>
                                    <p:set>
                                      <p:cBhvr>
                                        <p:cTn id="7" dur="1" fill="hold">
                                          <p:stCondLst>
                                            <p:cond delay="999"/>
                                          </p:stCondLst>
                                        </p:cTn>
                                        <p:tgtEl>
                                          <p:spTgt spid="2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10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0522"/>
                                        </p:tgtEl>
                                        <p:attrNameLst>
                                          <p:attrName>style.visibility</p:attrName>
                                        </p:attrNameLst>
                                      </p:cBhvr>
                                      <p:to>
                                        <p:strVal val="visible"/>
                                      </p:to>
                                    </p:set>
                                    <p:animEffect transition="in" filter="fade">
                                      <p:cBhvr>
                                        <p:cTn id="13" dur="1000"/>
                                        <p:tgtEl>
                                          <p:spTgt spid="205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163379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Возрождение городов</a:t>
            </a:r>
          </a:p>
        </p:txBody>
      </p:sp>
      <p:sp>
        <p:nvSpPr>
          <p:cNvPr id="4" name="Скругленный прямоугольник 3"/>
          <p:cNvSpPr/>
          <p:nvPr/>
        </p:nvSpPr>
        <p:spPr>
          <a:xfrm>
            <a:off x="251999" y="3073951"/>
            <a:ext cx="864000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«Возврат к золоту»</a:t>
            </a:r>
          </a:p>
        </p:txBody>
      </p:sp>
      <p:sp>
        <p:nvSpPr>
          <p:cNvPr id="19" name="Скругленный прямоугольник 18"/>
          <p:cNvSpPr/>
          <p:nvPr/>
        </p:nvSpPr>
        <p:spPr>
          <a:xfrm>
            <a:off x="251519" y="4405233"/>
            <a:ext cx="8640480" cy="1328023"/>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 «Городской воздух делает человека свободным»</a:t>
            </a:r>
          </a:p>
        </p:txBody>
      </p:sp>
      <p:pic>
        <p:nvPicPr>
          <p:cNvPr id="22533" name="Picture 9"/>
          <p:cNvPicPr>
            <a:picLocks noChangeAspect="1" noChangeArrowheads="1"/>
          </p:cNvPicPr>
          <p:nvPr/>
        </p:nvPicPr>
        <p:blipFill>
          <a:blip r:embed="rId2">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p:cNvGraphicFramePr>
            <a:graphicFrameLocks noGrp="1"/>
          </p:cNvGraphicFramePr>
          <p:nvPr>
            <p:extLst>
              <p:ext uri="{D42A27DB-BD31-4B8C-83A1-F6EECF244321}">
                <p14:modId xmlns:p14="http://schemas.microsoft.com/office/powerpoint/2010/main" val="957561190"/>
              </p:ext>
            </p:extLst>
          </p:nvPr>
        </p:nvGraphicFramePr>
        <p:xfrm>
          <a:off x="251998" y="980728"/>
          <a:ext cx="8640480" cy="5867400"/>
        </p:xfrm>
        <a:graphic>
          <a:graphicData uri="http://schemas.openxmlformats.org/drawingml/2006/table">
            <a:tbl>
              <a:tblPr firstRow="1" bandRow="1">
                <a:tableStyleId>{5C22544A-7EE6-4342-B048-85BDC9FD1C3A}</a:tableStyleId>
              </a:tblPr>
              <a:tblGrid>
                <a:gridCol w="719602"/>
                <a:gridCol w="864096"/>
                <a:gridCol w="5472608"/>
                <a:gridCol w="864096"/>
                <a:gridCol w="720078"/>
              </a:tblGrid>
              <a:tr h="370840">
                <a:tc rowSpan="14">
                  <a:txBody>
                    <a:bodyPr/>
                    <a:lstStyle/>
                    <a:p>
                      <a:pPr algn="ctr"/>
                      <a:r>
                        <a:rPr lang="en-US" sz="2800" dirty="0" smtClean="0"/>
                        <a:t>V-X</a:t>
                      </a:r>
                      <a:r>
                        <a:rPr lang="ru-RU" sz="2800" dirty="0" smtClean="0"/>
                        <a:t> века</a:t>
                      </a:r>
                      <a:r>
                        <a:rPr lang="en-US" sz="2800" dirty="0" smtClean="0"/>
                        <a:t> </a:t>
                      </a:r>
                      <a:endParaRPr lang="ru-RU" sz="2800" dirty="0"/>
                    </a:p>
                  </a:txBody>
                  <a:tcPr vert="vert270" anchor="ctr">
                    <a:solidFill>
                      <a:schemeClr val="accent4">
                        <a:lumMod val="20000"/>
                        <a:lumOff val="80000"/>
                      </a:schemeClr>
                    </a:solidFill>
                  </a:tcPr>
                </a:tc>
                <a:tc>
                  <a:txBody>
                    <a:bodyPr/>
                    <a:lstStyle/>
                    <a:p>
                      <a:endParaRPr lang="ru-RU" sz="2800" dirty="0"/>
                    </a:p>
                  </a:txBody>
                  <a:tcPr>
                    <a:solidFill>
                      <a:schemeClr val="accent5">
                        <a:lumMod val="20000"/>
                        <a:lumOff val="80000"/>
                      </a:schemeClr>
                    </a:solidFill>
                  </a:tcPr>
                </a:tc>
                <a:tc>
                  <a:txBody>
                    <a:bodyPr/>
                    <a:lstStyle/>
                    <a:p>
                      <a:pPr algn="ctr"/>
                      <a:r>
                        <a:rPr lang="ru-RU" sz="2800" dirty="0" smtClean="0"/>
                        <a:t>Черты быта и хозяйства</a:t>
                      </a:r>
                      <a:endParaRPr lang="ru-RU" sz="2800" dirty="0"/>
                    </a:p>
                  </a:txBody>
                  <a:tcPr>
                    <a:solidFill>
                      <a:schemeClr val="accent5">
                        <a:lumMod val="20000"/>
                        <a:lumOff val="80000"/>
                      </a:schemeClr>
                    </a:solidFill>
                  </a:tcPr>
                </a:tc>
                <a:tc>
                  <a:txBody>
                    <a:bodyPr/>
                    <a:lstStyle/>
                    <a:p>
                      <a:endParaRPr lang="ru-RU" sz="2800" dirty="0"/>
                    </a:p>
                  </a:txBody>
                  <a:tcPr>
                    <a:solidFill>
                      <a:schemeClr val="accent5">
                        <a:lumMod val="20000"/>
                        <a:lumOff val="80000"/>
                      </a:schemeClr>
                    </a:solidFill>
                  </a:tcPr>
                </a:tc>
                <a:tc rowSpan="14">
                  <a:txBody>
                    <a:bodyPr/>
                    <a:lstStyle/>
                    <a:p>
                      <a:pPr algn="ctr"/>
                      <a:r>
                        <a:rPr lang="en-US" sz="2800" dirty="0" smtClean="0"/>
                        <a:t>X-XV</a:t>
                      </a:r>
                      <a:r>
                        <a:rPr lang="ru-RU" sz="2800" dirty="0" smtClean="0"/>
                        <a:t> века</a:t>
                      </a:r>
                      <a:endParaRPr lang="ru-RU" sz="2800" dirty="0"/>
                    </a:p>
                  </a:txBody>
                  <a:tcPr vert="vert270" anchor="ctr">
                    <a:solidFill>
                      <a:schemeClr val="accent4">
                        <a:lumMod val="20000"/>
                        <a:lumOff val="80000"/>
                      </a:schemeClr>
                    </a:solidFill>
                  </a:tcPr>
                </a:tc>
              </a:tr>
              <a:tr h="345936">
                <a:tc vMerge="1">
                  <a:txBody>
                    <a:bodyPr/>
                    <a:lstStyle/>
                    <a:p>
                      <a:endParaRPr lang="ru-RU" dirty="0"/>
                    </a:p>
                  </a:txBody>
                  <a:tcPr>
                    <a:solidFill>
                      <a:schemeClr val="accent4">
                        <a:lumMod val="20000"/>
                        <a:lumOff val="80000"/>
                      </a:schemeClr>
                    </a:solidFill>
                  </a:tcPr>
                </a:tc>
                <a:tc rowSpan="13">
                  <a:txBody>
                    <a:bodyPr/>
                    <a:lstStyle/>
                    <a:p>
                      <a:endParaRPr lang="ru-RU" sz="2800" dirty="0"/>
                    </a:p>
                  </a:txBody>
                  <a:tcPr>
                    <a:solidFill>
                      <a:schemeClr val="accent4">
                        <a:lumMod val="20000"/>
                        <a:lumOff val="80000"/>
                      </a:schemeClr>
                    </a:solidFill>
                  </a:tcPr>
                </a:tc>
                <a:tc>
                  <a:txBody>
                    <a:bodyPr/>
                    <a:lstStyle/>
                    <a:p>
                      <a:r>
                        <a:rPr lang="ru-RU" sz="2100" dirty="0" smtClean="0"/>
                        <a:t>Военные столкновения</a:t>
                      </a:r>
                      <a:endParaRPr lang="ru-RU" sz="2100" dirty="0"/>
                    </a:p>
                  </a:txBody>
                  <a:tcPr>
                    <a:solidFill>
                      <a:schemeClr val="accent4">
                        <a:lumMod val="20000"/>
                        <a:lumOff val="80000"/>
                      </a:schemeClr>
                    </a:solidFill>
                  </a:tcPr>
                </a:tc>
                <a:tc rowSpan="13">
                  <a:txBody>
                    <a:bodyPr/>
                    <a:lstStyle/>
                    <a:p>
                      <a:endParaRPr lang="ru-RU" sz="28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223129">
                <a:tc vMerge="1">
                  <a:txBody>
                    <a:bodyPr/>
                    <a:lstStyle/>
                    <a:p>
                      <a:endParaRPr lang="ru-RU"/>
                    </a:p>
                  </a:txBody>
                  <a:tcPr/>
                </a:tc>
                <a:tc vMerge="1">
                  <a:txBody>
                    <a:bodyPr/>
                    <a:lstStyle/>
                    <a:p>
                      <a:endParaRPr lang="ru-RU"/>
                    </a:p>
                  </a:txBody>
                  <a:tcPr/>
                </a:tc>
                <a:tc>
                  <a:txBody>
                    <a:bodyPr/>
                    <a:lstStyle/>
                    <a:p>
                      <a:r>
                        <a:rPr lang="ru-RU" sz="2100" dirty="0" smtClean="0"/>
                        <a:t>Вырубка леса</a:t>
                      </a:r>
                      <a:endParaRPr lang="ru-RU" sz="21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142630">
                <a:tc vMerge="1">
                  <a:txBody>
                    <a:bodyPr/>
                    <a:lstStyle/>
                    <a:p>
                      <a:endParaRPr lang="ru-RU"/>
                    </a:p>
                  </a:txBody>
                  <a:tcPr/>
                </a:tc>
                <a:tc vMerge="1">
                  <a:txBody>
                    <a:bodyPr/>
                    <a:lstStyle/>
                    <a:p>
                      <a:endParaRPr lang="ru-RU"/>
                    </a:p>
                  </a:txBody>
                  <a:tcPr/>
                </a:tc>
                <a:tc>
                  <a:txBody>
                    <a:bodyPr/>
                    <a:lstStyle/>
                    <a:p>
                      <a:r>
                        <a:rPr lang="ru-RU" sz="2100" dirty="0" smtClean="0"/>
                        <a:t>Развалины римских городов</a:t>
                      </a:r>
                      <a:endParaRPr lang="ru-RU" sz="21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142631">
                <a:tc vMerge="1">
                  <a:txBody>
                    <a:bodyPr/>
                    <a:lstStyle/>
                    <a:p>
                      <a:endParaRPr lang="ru-RU"/>
                    </a:p>
                  </a:txBody>
                  <a:tcPr/>
                </a:tc>
                <a:tc vMerge="1">
                  <a:txBody>
                    <a:bodyPr/>
                    <a:lstStyle/>
                    <a:p>
                      <a:endParaRPr lang="ru-RU"/>
                    </a:p>
                  </a:txBody>
                  <a:tcPr/>
                </a:tc>
                <a:tc>
                  <a:txBody>
                    <a:bodyPr/>
                    <a:lstStyle/>
                    <a:p>
                      <a:r>
                        <a:rPr lang="ru-RU" sz="2100" dirty="0" smtClean="0"/>
                        <a:t>Двуполье</a:t>
                      </a:r>
                      <a:endParaRPr lang="ru-RU" sz="21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142631">
                <a:tc vMerge="1">
                  <a:txBody>
                    <a:bodyPr/>
                    <a:lstStyle/>
                    <a:p>
                      <a:endParaRPr lang="ru-RU"/>
                    </a:p>
                  </a:txBody>
                  <a:tcPr/>
                </a:tc>
                <a:tc vMerge="1">
                  <a:txBody>
                    <a:bodyPr/>
                    <a:lstStyle/>
                    <a:p>
                      <a:endParaRPr lang="ru-RU"/>
                    </a:p>
                  </a:txBody>
                  <a:tcPr/>
                </a:tc>
                <a:tc>
                  <a:txBody>
                    <a:bodyPr/>
                    <a:lstStyle/>
                    <a:p>
                      <a:r>
                        <a:rPr lang="ru-RU" sz="2100" dirty="0" smtClean="0"/>
                        <a:t>Натуральное хозяйство</a:t>
                      </a:r>
                      <a:endParaRPr lang="ru-RU" sz="21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142631">
                <a:tc vMerge="1">
                  <a:txBody>
                    <a:bodyPr/>
                    <a:lstStyle/>
                    <a:p>
                      <a:endParaRPr lang="ru-RU"/>
                    </a:p>
                  </a:txBody>
                  <a:tcPr/>
                </a:tc>
                <a:tc vMerge="1">
                  <a:txBody>
                    <a:bodyPr/>
                    <a:lstStyle/>
                    <a:p>
                      <a:endParaRPr lang="ru-RU"/>
                    </a:p>
                  </a:txBody>
                  <a:tcPr/>
                </a:tc>
                <a:tc>
                  <a:txBody>
                    <a:bodyPr/>
                    <a:lstStyle/>
                    <a:p>
                      <a:r>
                        <a:rPr lang="ru-RU" sz="2100" dirty="0" smtClean="0"/>
                        <a:t>Ремесленники</a:t>
                      </a:r>
                      <a:endParaRPr lang="ru-RU" sz="21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142630">
                <a:tc vMerge="1">
                  <a:txBody>
                    <a:bodyPr/>
                    <a:lstStyle/>
                    <a:p>
                      <a:endParaRPr lang="ru-RU"/>
                    </a:p>
                  </a:txBody>
                  <a:tcPr/>
                </a:tc>
                <a:tc vMerge="1">
                  <a:txBody>
                    <a:bodyPr/>
                    <a:lstStyle/>
                    <a:p>
                      <a:endParaRPr lang="ru-RU"/>
                    </a:p>
                  </a:txBody>
                  <a:tcPr/>
                </a:tc>
                <a:tc>
                  <a:txBody>
                    <a:bodyPr/>
                    <a:lstStyle/>
                    <a:p>
                      <a:r>
                        <a:rPr lang="ru-RU" sz="2100" dirty="0" smtClean="0"/>
                        <a:t>Отсутствие товарообмена</a:t>
                      </a:r>
                      <a:endParaRPr lang="ru-RU" sz="21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142631">
                <a:tc vMerge="1">
                  <a:txBody>
                    <a:bodyPr/>
                    <a:lstStyle/>
                    <a:p>
                      <a:endParaRPr lang="ru-RU"/>
                    </a:p>
                  </a:txBody>
                  <a:tcPr/>
                </a:tc>
                <a:tc vMerge="1">
                  <a:txBody>
                    <a:bodyPr/>
                    <a:lstStyle/>
                    <a:p>
                      <a:endParaRPr lang="ru-RU"/>
                    </a:p>
                  </a:txBody>
                  <a:tcPr/>
                </a:tc>
                <a:tc>
                  <a:txBody>
                    <a:bodyPr/>
                    <a:lstStyle/>
                    <a:p>
                      <a:r>
                        <a:rPr lang="ru-RU" sz="2100" dirty="0" smtClean="0"/>
                        <a:t>Рост населения</a:t>
                      </a:r>
                      <a:endParaRPr lang="ru-RU" sz="21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142631">
                <a:tc vMerge="1">
                  <a:txBody>
                    <a:bodyPr/>
                    <a:lstStyle/>
                    <a:p>
                      <a:endParaRPr lang="ru-RU"/>
                    </a:p>
                  </a:txBody>
                  <a:tcPr/>
                </a:tc>
                <a:tc vMerge="1">
                  <a:txBody>
                    <a:bodyPr/>
                    <a:lstStyle/>
                    <a:p>
                      <a:endParaRPr lang="ru-RU"/>
                    </a:p>
                  </a:txBody>
                  <a:tcPr/>
                </a:tc>
                <a:tc>
                  <a:txBody>
                    <a:bodyPr/>
                    <a:lstStyle/>
                    <a:p>
                      <a:r>
                        <a:rPr lang="ru-RU" sz="2100" dirty="0" smtClean="0"/>
                        <a:t>Отсутствие излишков продуктов</a:t>
                      </a:r>
                      <a:endParaRPr lang="ru-RU" sz="21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142631">
                <a:tc vMerge="1">
                  <a:txBody>
                    <a:bodyPr/>
                    <a:lstStyle/>
                    <a:p>
                      <a:endParaRPr lang="ru-RU"/>
                    </a:p>
                  </a:txBody>
                  <a:tcPr/>
                </a:tc>
                <a:tc vMerge="1">
                  <a:txBody>
                    <a:bodyPr/>
                    <a:lstStyle/>
                    <a:p>
                      <a:endParaRPr lang="ru-RU"/>
                    </a:p>
                  </a:txBody>
                  <a:tcPr/>
                </a:tc>
                <a:tc>
                  <a:txBody>
                    <a:bodyPr/>
                    <a:lstStyle/>
                    <a:p>
                      <a:r>
                        <a:rPr lang="ru-RU" sz="2100" dirty="0" smtClean="0"/>
                        <a:t>Тяжёлый </a:t>
                      </a:r>
                      <a:r>
                        <a:rPr lang="ru-RU" sz="2100" dirty="0" smtClean="0"/>
                        <a:t>плуг «с отвалом»</a:t>
                      </a:r>
                      <a:endParaRPr lang="ru-RU" sz="21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142630">
                <a:tc vMerge="1">
                  <a:txBody>
                    <a:bodyPr/>
                    <a:lstStyle/>
                    <a:p>
                      <a:endParaRPr lang="ru-RU"/>
                    </a:p>
                  </a:txBody>
                  <a:tcPr/>
                </a:tc>
                <a:tc vMerge="1">
                  <a:txBody>
                    <a:bodyPr/>
                    <a:lstStyle/>
                    <a:p>
                      <a:endParaRPr lang="ru-RU"/>
                    </a:p>
                  </a:txBody>
                  <a:tcPr/>
                </a:tc>
                <a:tc>
                  <a:txBody>
                    <a:bodyPr/>
                    <a:lstStyle/>
                    <a:p>
                      <a:r>
                        <a:rPr lang="ru-RU" sz="2100" dirty="0" smtClean="0"/>
                        <a:t>Трёхполье</a:t>
                      </a:r>
                      <a:endParaRPr lang="ru-RU" sz="21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142631">
                <a:tc vMerge="1">
                  <a:txBody>
                    <a:bodyPr/>
                    <a:lstStyle/>
                    <a:p>
                      <a:endParaRPr lang="ru-RU"/>
                    </a:p>
                  </a:txBody>
                  <a:tcPr/>
                </a:tc>
                <a:tc vMerge="1">
                  <a:txBody>
                    <a:bodyPr/>
                    <a:lstStyle/>
                    <a:p>
                      <a:endParaRPr lang="ru-RU"/>
                    </a:p>
                  </a:txBody>
                  <a:tcPr/>
                </a:tc>
                <a:tc>
                  <a:txBody>
                    <a:bodyPr/>
                    <a:lstStyle/>
                    <a:p>
                      <a:r>
                        <a:rPr lang="ru-RU" sz="2100" dirty="0" smtClean="0"/>
                        <a:t>Лёгкий </a:t>
                      </a:r>
                      <a:r>
                        <a:rPr lang="ru-RU" sz="2100" dirty="0" smtClean="0"/>
                        <a:t>плуг</a:t>
                      </a:r>
                      <a:endParaRPr lang="ru-RU" sz="21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142631">
                <a:tc vMerge="1">
                  <a:txBody>
                    <a:bodyPr/>
                    <a:lstStyle/>
                    <a:p>
                      <a:endParaRPr lang="ru-RU"/>
                    </a:p>
                  </a:txBody>
                  <a:tcPr/>
                </a:tc>
                <a:tc vMerge="1">
                  <a:txBody>
                    <a:bodyPr/>
                    <a:lstStyle/>
                    <a:p>
                      <a:endParaRPr lang="ru-RU"/>
                    </a:p>
                  </a:txBody>
                  <a:tcPr/>
                </a:tc>
                <a:tc>
                  <a:txBody>
                    <a:bodyPr/>
                    <a:lstStyle/>
                    <a:p>
                      <a:r>
                        <a:rPr lang="ru-RU" sz="2100" dirty="0" smtClean="0"/>
                        <a:t>Ярмарки </a:t>
                      </a:r>
                      <a:endParaRPr lang="ru-RU" sz="21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bl>
          </a:graphicData>
        </a:graphic>
      </p:graphicFrame>
      <p:sp>
        <p:nvSpPr>
          <p:cNvPr id="8" name="Скругленный прямоугольник 7"/>
          <p:cNvSpPr/>
          <p:nvPr/>
        </p:nvSpPr>
        <p:spPr>
          <a:xfrm>
            <a:off x="251520" y="3380234"/>
            <a:ext cx="8640000" cy="1430179"/>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52425"/>
            <a:r>
              <a:rPr lang="ru-RU" sz="2600" b="1" dirty="0">
                <a:solidFill>
                  <a:srgbClr val="0070C0"/>
                </a:solidFill>
                <a:latin typeface="Comic Sans MS" pitchFamily="66" charset="0"/>
              </a:rPr>
              <a:t>Повышенный уровень. </a:t>
            </a:r>
            <a:r>
              <a:rPr lang="ru-RU" sz="2600" dirty="0">
                <a:latin typeface="Comic Sans MS" pitchFamily="66" charset="0"/>
              </a:rPr>
              <a:t>Используя материал учебника, распредели черты быта и хозяйства Европы в </a:t>
            </a:r>
            <a:r>
              <a:rPr lang="en-US" sz="2600" dirty="0">
                <a:latin typeface="Comic Sans MS" pitchFamily="66" charset="0"/>
              </a:rPr>
              <a:t>V-X </a:t>
            </a:r>
            <a:r>
              <a:rPr lang="ru-RU" sz="2600" dirty="0">
                <a:latin typeface="Comic Sans MS" pitchFamily="66" charset="0"/>
              </a:rPr>
              <a:t>и </a:t>
            </a:r>
            <a:r>
              <a:rPr lang="en-US" sz="2600" dirty="0">
                <a:latin typeface="Comic Sans MS" pitchFamily="66" charset="0"/>
              </a:rPr>
              <a:t>X-XV </a:t>
            </a:r>
            <a:r>
              <a:rPr lang="ru-RU" sz="2600" dirty="0">
                <a:latin typeface="Comic Sans MS" pitchFamily="66" charset="0"/>
              </a:rPr>
              <a:t>веках.</a:t>
            </a:r>
          </a:p>
        </p:txBody>
      </p:sp>
      <p:pic>
        <p:nvPicPr>
          <p:cNvPr id="23557"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ВОЗРОЖДЕНИЕ ГОРОДОВ</a:t>
            </a:r>
            <a:endParaRPr lang="ru-RU" dirty="0"/>
          </a:p>
        </p:txBody>
      </p:sp>
      <p:cxnSp>
        <p:nvCxnSpPr>
          <p:cNvPr id="9" name="Прямая со стрелкой 8"/>
          <p:cNvCxnSpPr/>
          <p:nvPr/>
        </p:nvCxnSpPr>
        <p:spPr>
          <a:xfrm flipH="1">
            <a:off x="989013" y="1268413"/>
            <a:ext cx="720725" cy="0"/>
          </a:xfrm>
          <a:prstGeom prst="straightConnector1">
            <a:avLst/>
          </a:prstGeom>
          <a:ln w="508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7380288" y="1268413"/>
            <a:ext cx="720725" cy="0"/>
          </a:xfrm>
          <a:prstGeom prst="straightConnector1">
            <a:avLst/>
          </a:prstGeom>
          <a:ln w="508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80728"/>
            <a:ext cx="8640000" cy="1430179"/>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52425"/>
            <a:r>
              <a:rPr lang="ru-RU" sz="2600" b="1">
                <a:solidFill>
                  <a:srgbClr val="0070C0"/>
                </a:solidFill>
                <a:latin typeface="Comic Sans MS" pitchFamily="66" charset="0"/>
              </a:rPr>
              <a:t>Максимальный уровень. </a:t>
            </a:r>
            <a:r>
              <a:rPr lang="ru-RU" sz="2600">
                <a:latin typeface="Comic Sans MS" pitchFamily="66" charset="0"/>
              </a:rPr>
              <a:t>Нарисуй наиболее типичные места возникновения средневековых городов, объясни причины выбора. </a:t>
            </a:r>
          </a:p>
        </p:txBody>
      </p:sp>
      <p:pic>
        <p:nvPicPr>
          <p:cNvPr id="25604"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ВОЗРОЖДЕНИЕ ГОРОДОВ</a:t>
            </a:r>
            <a:endParaRPr lang="ru-RU" dirty="0"/>
          </a:p>
        </p:txBody>
      </p:sp>
      <p:graphicFrame>
        <p:nvGraphicFramePr>
          <p:cNvPr id="3" name="Таблица 2"/>
          <p:cNvGraphicFramePr>
            <a:graphicFrameLocks noGrp="1"/>
          </p:cNvGraphicFramePr>
          <p:nvPr/>
        </p:nvGraphicFramePr>
        <p:xfrm>
          <a:off x="252413" y="2565400"/>
          <a:ext cx="8640000" cy="4104456"/>
        </p:xfrm>
        <a:graphic>
          <a:graphicData uri="http://schemas.openxmlformats.org/drawingml/2006/table">
            <a:tbl>
              <a:tblPr firstRow="1" bandRow="1">
                <a:tableStyleId>{5C22544A-7EE6-4342-B048-85BDC9FD1C3A}</a:tableStyleId>
              </a:tblPr>
              <a:tblGrid>
                <a:gridCol w="4320000"/>
                <a:gridCol w="4320000"/>
              </a:tblGrid>
              <a:tr h="2038074">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r>
              <a:tr h="2066382">
                <a:tc>
                  <a:txBody>
                    <a:bodyPr/>
                    <a:lstStyle/>
                    <a:p>
                      <a:endParaRPr lang="ru-RU"/>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60562"/>
            <a:ext cx="8640000" cy="1055608"/>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52425"/>
            <a:r>
              <a:rPr lang="ru-RU" sz="2800" b="1">
                <a:solidFill>
                  <a:srgbClr val="0070C0"/>
                </a:solidFill>
                <a:latin typeface="Comic Sans MS" pitchFamily="66" charset="0"/>
              </a:rPr>
              <a:t>Повышенный уровень. </a:t>
            </a:r>
            <a:r>
              <a:rPr lang="ru-RU" sz="2800">
                <a:latin typeface="Comic Sans MS" pitchFamily="66" charset="0"/>
              </a:rPr>
              <a:t>Используя текст учебника, заполни схему. </a:t>
            </a:r>
          </a:p>
        </p:txBody>
      </p:sp>
      <p:pic>
        <p:nvPicPr>
          <p:cNvPr id="27652"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«ВОЗВРАТ К ЗОЛОТУ»</a:t>
            </a:r>
            <a:endParaRPr lang="ru-RU" dirty="0"/>
          </a:p>
        </p:txBody>
      </p:sp>
      <p:sp>
        <p:nvSpPr>
          <p:cNvPr id="13" name="Полилиния 12"/>
          <p:cNvSpPr/>
          <p:nvPr/>
        </p:nvSpPr>
        <p:spPr>
          <a:xfrm>
            <a:off x="4446334" y="3061086"/>
            <a:ext cx="91440" cy="360041"/>
          </a:xfrm>
          <a:custGeom>
            <a:avLst/>
            <a:gdLst/>
            <a:ahLst/>
            <a:cxnLst/>
            <a:rect l="0" t="0" r="0" b="0"/>
            <a:pathLst>
              <a:path>
                <a:moveTo>
                  <a:pt x="45720" y="0"/>
                </a:moveTo>
                <a:lnTo>
                  <a:pt x="45720" y="360041"/>
                </a:lnTo>
              </a:path>
            </a:pathLst>
          </a:custGeom>
          <a:noFill/>
          <a:scene3d>
            <a:camera prst="orthographicFront"/>
            <a:lightRig rig="threePt" dir="t">
              <a:rot lat="0" lon="0" rev="7500000"/>
            </a:lightRig>
          </a:scene3d>
          <a:sp3d z="-40000" prstMaterial="matte"/>
        </p:spPr>
        <p:style>
          <a:lnRef idx="2">
            <a:schemeClr val="dk2">
              <a:shade val="6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14" name="Скругленный прямоугольник 13"/>
          <p:cNvSpPr/>
          <p:nvPr/>
        </p:nvSpPr>
        <p:spPr>
          <a:xfrm>
            <a:off x="3275856" y="2147311"/>
            <a:ext cx="2432396" cy="913774"/>
          </a:xfrm>
          <a:prstGeom prst="roundRect">
            <a:avLst>
              <a:gd name="adj" fmla="val 10000"/>
            </a:avLst>
          </a:prstGeom>
          <a:gradFill rotWithShape="0">
            <a:gsLst>
              <a:gs pos="0">
                <a:schemeClr val="accent1">
                  <a:lumMod val="50000"/>
                </a:schemeClr>
              </a:gs>
              <a:gs pos="80000">
                <a:schemeClr val="accent1">
                  <a:lumMod val="75000"/>
                </a:schemeClr>
              </a:gs>
              <a:gs pos="100000">
                <a:schemeClr val="accent1">
                  <a:lumMod val="90000"/>
                </a:schemeClr>
              </a:gs>
            </a:gsLst>
          </a:gradFill>
          <a:ln w="25400">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5" name="Полилиния 14"/>
          <p:cNvSpPr/>
          <p:nvPr/>
        </p:nvSpPr>
        <p:spPr>
          <a:xfrm>
            <a:off x="3435746" y="2299207"/>
            <a:ext cx="2432396" cy="913774"/>
          </a:xfrm>
          <a:custGeom>
            <a:avLst/>
            <a:gdLst>
              <a:gd name="connsiteX0" fmla="*/ 0 w 2432396"/>
              <a:gd name="connsiteY0" fmla="*/ 91377 h 913774"/>
              <a:gd name="connsiteX1" fmla="*/ 91377 w 2432396"/>
              <a:gd name="connsiteY1" fmla="*/ 0 h 913774"/>
              <a:gd name="connsiteX2" fmla="*/ 2341019 w 2432396"/>
              <a:gd name="connsiteY2" fmla="*/ 0 h 913774"/>
              <a:gd name="connsiteX3" fmla="*/ 2432396 w 2432396"/>
              <a:gd name="connsiteY3" fmla="*/ 91377 h 913774"/>
              <a:gd name="connsiteX4" fmla="*/ 2432396 w 2432396"/>
              <a:gd name="connsiteY4" fmla="*/ 822397 h 913774"/>
              <a:gd name="connsiteX5" fmla="*/ 2341019 w 2432396"/>
              <a:gd name="connsiteY5" fmla="*/ 913774 h 913774"/>
              <a:gd name="connsiteX6" fmla="*/ 91377 w 2432396"/>
              <a:gd name="connsiteY6" fmla="*/ 913774 h 913774"/>
              <a:gd name="connsiteX7" fmla="*/ 0 w 2432396"/>
              <a:gd name="connsiteY7" fmla="*/ 822397 h 913774"/>
              <a:gd name="connsiteX8" fmla="*/ 0 w 2432396"/>
              <a:gd name="connsiteY8" fmla="*/ 91377 h 91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2396" h="913774">
                <a:moveTo>
                  <a:pt x="0" y="91377"/>
                </a:moveTo>
                <a:cubicBezTo>
                  <a:pt x="0" y="40911"/>
                  <a:pt x="40911" y="0"/>
                  <a:pt x="91377" y="0"/>
                </a:cubicBezTo>
                <a:lnTo>
                  <a:pt x="2341019" y="0"/>
                </a:lnTo>
                <a:cubicBezTo>
                  <a:pt x="2391485" y="0"/>
                  <a:pt x="2432396" y="40911"/>
                  <a:pt x="2432396" y="91377"/>
                </a:cubicBezTo>
                <a:lnTo>
                  <a:pt x="2432396" y="822397"/>
                </a:lnTo>
                <a:cubicBezTo>
                  <a:pt x="2432396" y="872863"/>
                  <a:pt x="2391485" y="913774"/>
                  <a:pt x="2341019" y="913774"/>
                </a:cubicBezTo>
                <a:lnTo>
                  <a:pt x="91377" y="913774"/>
                </a:lnTo>
                <a:cubicBezTo>
                  <a:pt x="40911" y="913774"/>
                  <a:pt x="0" y="872863"/>
                  <a:pt x="0" y="822397"/>
                </a:cubicBezTo>
                <a:lnTo>
                  <a:pt x="0" y="91377"/>
                </a:lnTo>
                <a:close/>
              </a:path>
            </a:pathLst>
          </a:custGeom>
          <a:solidFill>
            <a:schemeClr val="accent4">
              <a:lumMod val="60000"/>
              <a:lumOff val="40000"/>
              <a:alpha val="90000"/>
            </a:schemeClr>
          </a:solidFill>
          <a:scene3d>
            <a:camera prst="orthographicFront"/>
            <a:lightRig rig="threePt" dir="t">
              <a:rot lat="0" lon="0" rev="7500000"/>
            </a:lightRig>
          </a:scene3d>
          <a:sp3d z="152400" extrusionH="63500" prstMaterial="dkEdge">
            <a:bevelT w="125400" h="36350" prst="relaxedInset"/>
            <a:contourClr>
              <a:schemeClr val="bg1"/>
            </a:contourClr>
          </a:sp3d>
        </p:spPr>
        <p:style>
          <a:lnRef idx="1">
            <a:schemeClr val="dk2">
              <a:hueOff val="0"/>
              <a:satOff val="0"/>
              <a:lumOff val="0"/>
              <a:alphaOff val="0"/>
            </a:schemeClr>
          </a:lnRef>
          <a:fillRef idx="1">
            <a:scrgbClr r="0" g="0" b="0"/>
          </a:fillRef>
          <a:effectRef idx="2">
            <a:schemeClr val="lt2">
              <a:alpha val="90000"/>
              <a:hueOff val="0"/>
              <a:satOff val="0"/>
              <a:lumOff val="0"/>
              <a:alphaOff val="0"/>
            </a:schemeClr>
          </a:effectRef>
          <a:fontRef idx="minor">
            <a:schemeClr val="dk1">
              <a:hueOff val="0"/>
              <a:satOff val="0"/>
              <a:lumOff val="0"/>
              <a:alphaOff val="0"/>
            </a:schemeClr>
          </a:fontRef>
        </p:style>
        <p:txBody>
          <a:bodyPr lIns="95344" tIns="95344" rIns="95344" bIns="95344" spcCol="1270" anchor="ctr">
            <a:scene3d>
              <a:camera prst="orthographicFront"/>
              <a:lightRig rig="balanced" dir="t">
                <a:rot lat="0" lon="0" rev="2100000"/>
              </a:lightRig>
            </a:scene3d>
            <a:sp3d extrusionH="57150" prstMaterial="metal">
              <a:bevelT w="38100" h="25400"/>
              <a:contourClr>
                <a:schemeClr val="bg2"/>
              </a:contourClr>
            </a:sp3d>
          </a:bodyPr>
          <a:lstStyle/>
          <a:p>
            <a:pPr algn="ctr" defTabSz="800100" fontAlgn="auto">
              <a:lnSpc>
                <a:spcPct val="90000"/>
              </a:lnSpc>
              <a:spcAft>
                <a:spcPts val="0"/>
              </a:spcAft>
              <a:defRPr/>
            </a:pPr>
            <a:r>
              <a:rPr lang="ru-RU" sz="2400" b="1" dirty="0">
                <a:ln w="50800"/>
                <a:solidFill>
                  <a:schemeClr val="bg1">
                    <a:shade val="50000"/>
                  </a:schemeClr>
                </a:solidFill>
              </a:rPr>
              <a:t>Европа</a:t>
            </a:r>
          </a:p>
          <a:p>
            <a:pPr algn="ctr" defTabSz="800100" fontAlgn="auto">
              <a:lnSpc>
                <a:spcPct val="90000"/>
              </a:lnSpc>
              <a:spcAft>
                <a:spcPts val="0"/>
              </a:spcAft>
              <a:defRPr/>
            </a:pPr>
            <a:r>
              <a:rPr lang="ru-RU" sz="2400" b="1" dirty="0">
                <a:ln w="50800"/>
                <a:solidFill>
                  <a:schemeClr val="bg1">
                    <a:shade val="50000"/>
                  </a:schemeClr>
                </a:solidFill>
              </a:rPr>
              <a:t> к </a:t>
            </a:r>
            <a:r>
              <a:rPr lang="en-US" sz="2400" b="1" dirty="0">
                <a:ln w="50800"/>
                <a:solidFill>
                  <a:schemeClr val="bg1">
                    <a:shade val="50000"/>
                  </a:schemeClr>
                </a:solidFill>
              </a:rPr>
              <a:t>XI </a:t>
            </a:r>
            <a:r>
              <a:rPr lang="ru-RU" sz="2400" b="1" dirty="0">
                <a:ln w="50800"/>
                <a:solidFill>
                  <a:schemeClr val="bg1">
                    <a:shade val="50000"/>
                  </a:schemeClr>
                </a:solidFill>
              </a:rPr>
              <a:t>веку</a:t>
            </a:r>
          </a:p>
        </p:txBody>
      </p:sp>
      <p:sp>
        <p:nvSpPr>
          <p:cNvPr id="16" name="Скругленный прямоугольник 15"/>
          <p:cNvSpPr/>
          <p:nvPr/>
        </p:nvSpPr>
        <p:spPr>
          <a:xfrm>
            <a:off x="3275856" y="3421128"/>
            <a:ext cx="2432396" cy="913774"/>
          </a:xfrm>
          <a:prstGeom prst="roundRect">
            <a:avLst>
              <a:gd name="adj" fmla="val 10000"/>
            </a:avLst>
          </a:prstGeom>
          <a:gradFill rotWithShape="0">
            <a:gsLst>
              <a:gs pos="0">
                <a:schemeClr val="accent1">
                  <a:lumMod val="50000"/>
                </a:schemeClr>
              </a:gs>
              <a:gs pos="80000">
                <a:schemeClr val="accent1">
                  <a:lumMod val="75000"/>
                </a:schemeClr>
              </a:gs>
              <a:gs pos="100000">
                <a:schemeClr val="accent1">
                  <a:lumMod val="90000"/>
                </a:schemeClr>
              </a:gs>
            </a:gsLst>
          </a:gradFill>
          <a:ln w="25400">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7" name="Полилиния 16"/>
          <p:cNvSpPr/>
          <p:nvPr/>
        </p:nvSpPr>
        <p:spPr>
          <a:xfrm>
            <a:off x="3435746" y="3573024"/>
            <a:ext cx="2432396" cy="913774"/>
          </a:xfrm>
          <a:custGeom>
            <a:avLst/>
            <a:gdLst>
              <a:gd name="connsiteX0" fmla="*/ 0 w 2432396"/>
              <a:gd name="connsiteY0" fmla="*/ 91377 h 913774"/>
              <a:gd name="connsiteX1" fmla="*/ 91377 w 2432396"/>
              <a:gd name="connsiteY1" fmla="*/ 0 h 913774"/>
              <a:gd name="connsiteX2" fmla="*/ 2341019 w 2432396"/>
              <a:gd name="connsiteY2" fmla="*/ 0 h 913774"/>
              <a:gd name="connsiteX3" fmla="*/ 2432396 w 2432396"/>
              <a:gd name="connsiteY3" fmla="*/ 91377 h 913774"/>
              <a:gd name="connsiteX4" fmla="*/ 2432396 w 2432396"/>
              <a:gd name="connsiteY4" fmla="*/ 822397 h 913774"/>
              <a:gd name="connsiteX5" fmla="*/ 2341019 w 2432396"/>
              <a:gd name="connsiteY5" fmla="*/ 913774 h 913774"/>
              <a:gd name="connsiteX6" fmla="*/ 91377 w 2432396"/>
              <a:gd name="connsiteY6" fmla="*/ 913774 h 913774"/>
              <a:gd name="connsiteX7" fmla="*/ 0 w 2432396"/>
              <a:gd name="connsiteY7" fmla="*/ 822397 h 913774"/>
              <a:gd name="connsiteX8" fmla="*/ 0 w 2432396"/>
              <a:gd name="connsiteY8" fmla="*/ 91377 h 91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2396" h="913774">
                <a:moveTo>
                  <a:pt x="0" y="91377"/>
                </a:moveTo>
                <a:cubicBezTo>
                  <a:pt x="0" y="40911"/>
                  <a:pt x="40911" y="0"/>
                  <a:pt x="91377" y="0"/>
                </a:cubicBezTo>
                <a:lnTo>
                  <a:pt x="2341019" y="0"/>
                </a:lnTo>
                <a:cubicBezTo>
                  <a:pt x="2391485" y="0"/>
                  <a:pt x="2432396" y="40911"/>
                  <a:pt x="2432396" y="91377"/>
                </a:cubicBezTo>
                <a:lnTo>
                  <a:pt x="2432396" y="822397"/>
                </a:lnTo>
                <a:cubicBezTo>
                  <a:pt x="2432396" y="872863"/>
                  <a:pt x="2391485" y="913774"/>
                  <a:pt x="2341019" y="913774"/>
                </a:cubicBezTo>
                <a:lnTo>
                  <a:pt x="91377" y="913774"/>
                </a:lnTo>
                <a:cubicBezTo>
                  <a:pt x="40911" y="913774"/>
                  <a:pt x="0" y="872863"/>
                  <a:pt x="0" y="822397"/>
                </a:cubicBezTo>
                <a:lnTo>
                  <a:pt x="0" y="91377"/>
                </a:lnTo>
                <a:close/>
              </a:path>
            </a:pathLst>
          </a:custGeom>
          <a:solidFill>
            <a:schemeClr val="accent4">
              <a:lumMod val="60000"/>
              <a:lumOff val="40000"/>
              <a:alpha val="90000"/>
            </a:schemeClr>
          </a:solidFill>
          <a:scene3d>
            <a:camera prst="orthographicFront"/>
            <a:lightRig rig="threePt" dir="t">
              <a:rot lat="0" lon="0" rev="7500000"/>
            </a:lightRig>
          </a:scene3d>
          <a:sp3d z="152400" extrusionH="63500" prstMaterial="dkEdge">
            <a:bevelT w="125400" h="36350" prst="relaxedInset"/>
            <a:contourClr>
              <a:schemeClr val="bg1"/>
            </a:contourClr>
          </a:sp3d>
        </p:spPr>
        <p:style>
          <a:lnRef idx="1">
            <a:schemeClr val="dk2">
              <a:hueOff val="0"/>
              <a:satOff val="0"/>
              <a:lumOff val="0"/>
              <a:alphaOff val="0"/>
            </a:schemeClr>
          </a:lnRef>
          <a:fillRef idx="1">
            <a:scrgbClr r="0" g="0" b="0"/>
          </a:fillRef>
          <a:effectRef idx="2">
            <a:schemeClr val="lt2">
              <a:alpha val="90000"/>
              <a:hueOff val="0"/>
              <a:satOff val="0"/>
              <a:lumOff val="0"/>
              <a:alphaOff val="0"/>
            </a:schemeClr>
          </a:effectRef>
          <a:fontRef idx="minor">
            <a:schemeClr val="dk1">
              <a:hueOff val="0"/>
              <a:satOff val="0"/>
              <a:lumOff val="0"/>
              <a:alphaOff val="0"/>
            </a:schemeClr>
          </a:fontRef>
        </p:style>
        <p:txBody>
          <a:bodyPr lIns="95344" tIns="95344" rIns="95344" bIns="95344" spcCol="1270" anchor="ctr">
            <a:scene3d>
              <a:camera prst="orthographicFront"/>
              <a:lightRig rig="balanced" dir="t">
                <a:rot lat="0" lon="0" rev="2100000"/>
              </a:lightRig>
            </a:scene3d>
            <a:sp3d extrusionH="57150" prstMaterial="metal">
              <a:bevelT w="38100" h="25400"/>
              <a:contourClr>
                <a:schemeClr val="bg2"/>
              </a:contourClr>
            </a:sp3d>
          </a:bodyPr>
          <a:lstStyle/>
          <a:p>
            <a:pPr algn="ctr" defTabSz="800100" fontAlgn="auto">
              <a:lnSpc>
                <a:spcPct val="90000"/>
              </a:lnSpc>
              <a:spcAft>
                <a:spcPct val="35000"/>
              </a:spcAft>
              <a:defRPr/>
            </a:pPr>
            <a:r>
              <a:rPr lang="ru-RU" sz="2400" b="1" dirty="0">
                <a:ln w="50800"/>
                <a:solidFill>
                  <a:schemeClr val="bg1">
                    <a:shade val="50000"/>
                  </a:schemeClr>
                </a:solidFill>
              </a:rPr>
              <a:t>«Возврат к золоту»</a:t>
            </a:r>
          </a:p>
        </p:txBody>
      </p:sp>
      <p:sp>
        <p:nvSpPr>
          <p:cNvPr id="18" name="Скругленный прямоугольник 17"/>
          <p:cNvSpPr/>
          <p:nvPr/>
        </p:nvSpPr>
        <p:spPr>
          <a:xfrm>
            <a:off x="254952" y="2723374"/>
            <a:ext cx="1980000" cy="913774"/>
          </a:xfrm>
          <a:prstGeom prst="roundRect">
            <a:avLst>
              <a:gd name="adj" fmla="val 10000"/>
            </a:avLst>
          </a:prstGeom>
          <a:gradFill rotWithShape="0">
            <a:gsLst>
              <a:gs pos="0">
                <a:schemeClr val="accent1">
                  <a:lumMod val="50000"/>
                </a:schemeClr>
              </a:gs>
              <a:gs pos="80000">
                <a:schemeClr val="accent1">
                  <a:lumMod val="75000"/>
                </a:schemeClr>
              </a:gs>
              <a:gs pos="100000">
                <a:schemeClr val="accent1">
                  <a:lumMod val="90000"/>
                </a:schemeClr>
              </a:gs>
            </a:gsLst>
          </a:gradFill>
          <a:ln w="25400">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9" name="Полилиния 18"/>
          <p:cNvSpPr/>
          <p:nvPr/>
        </p:nvSpPr>
        <p:spPr>
          <a:xfrm>
            <a:off x="414842" y="2875270"/>
            <a:ext cx="1980000" cy="913774"/>
          </a:xfrm>
          <a:custGeom>
            <a:avLst/>
            <a:gdLst>
              <a:gd name="connsiteX0" fmla="*/ 0 w 1439015"/>
              <a:gd name="connsiteY0" fmla="*/ 91377 h 913774"/>
              <a:gd name="connsiteX1" fmla="*/ 91377 w 1439015"/>
              <a:gd name="connsiteY1" fmla="*/ 0 h 913774"/>
              <a:gd name="connsiteX2" fmla="*/ 1347638 w 1439015"/>
              <a:gd name="connsiteY2" fmla="*/ 0 h 913774"/>
              <a:gd name="connsiteX3" fmla="*/ 1439015 w 1439015"/>
              <a:gd name="connsiteY3" fmla="*/ 91377 h 913774"/>
              <a:gd name="connsiteX4" fmla="*/ 1439015 w 1439015"/>
              <a:gd name="connsiteY4" fmla="*/ 822397 h 913774"/>
              <a:gd name="connsiteX5" fmla="*/ 1347638 w 1439015"/>
              <a:gd name="connsiteY5" fmla="*/ 913774 h 913774"/>
              <a:gd name="connsiteX6" fmla="*/ 91377 w 1439015"/>
              <a:gd name="connsiteY6" fmla="*/ 913774 h 913774"/>
              <a:gd name="connsiteX7" fmla="*/ 0 w 1439015"/>
              <a:gd name="connsiteY7" fmla="*/ 822397 h 913774"/>
              <a:gd name="connsiteX8" fmla="*/ 0 w 1439015"/>
              <a:gd name="connsiteY8" fmla="*/ 91377 h 91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9015" h="913774">
                <a:moveTo>
                  <a:pt x="0" y="91377"/>
                </a:moveTo>
                <a:cubicBezTo>
                  <a:pt x="0" y="40911"/>
                  <a:pt x="40911" y="0"/>
                  <a:pt x="91377" y="0"/>
                </a:cubicBezTo>
                <a:lnTo>
                  <a:pt x="1347638" y="0"/>
                </a:lnTo>
                <a:cubicBezTo>
                  <a:pt x="1398104" y="0"/>
                  <a:pt x="1439015" y="40911"/>
                  <a:pt x="1439015" y="91377"/>
                </a:cubicBezTo>
                <a:lnTo>
                  <a:pt x="1439015" y="822397"/>
                </a:lnTo>
                <a:cubicBezTo>
                  <a:pt x="1439015" y="872863"/>
                  <a:pt x="1398104" y="913774"/>
                  <a:pt x="1347638" y="913774"/>
                </a:cubicBezTo>
                <a:lnTo>
                  <a:pt x="91377" y="913774"/>
                </a:lnTo>
                <a:cubicBezTo>
                  <a:pt x="40911" y="913774"/>
                  <a:pt x="0" y="872863"/>
                  <a:pt x="0" y="822397"/>
                </a:cubicBezTo>
                <a:lnTo>
                  <a:pt x="0" y="91377"/>
                </a:lnTo>
                <a:close/>
              </a:path>
            </a:pathLst>
          </a:custGeom>
          <a:solidFill>
            <a:schemeClr val="accent4">
              <a:lumMod val="60000"/>
              <a:lumOff val="40000"/>
              <a:alpha val="90000"/>
            </a:schemeClr>
          </a:solidFill>
          <a:scene3d>
            <a:camera prst="orthographicFront"/>
            <a:lightRig rig="threePt" dir="t">
              <a:rot lat="0" lon="0" rev="7500000"/>
            </a:lightRig>
          </a:scene3d>
          <a:sp3d z="152400" extrusionH="63500" prstMaterial="dkEdge">
            <a:bevelT w="125400" h="36350" prst="relaxedInset"/>
            <a:contourClr>
              <a:schemeClr val="bg1"/>
            </a:contourClr>
          </a:sp3d>
        </p:spPr>
        <p:style>
          <a:lnRef idx="1">
            <a:schemeClr val="dk2">
              <a:hueOff val="0"/>
              <a:satOff val="0"/>
              <a:lumOff val="0"/>
              <a:alphaOff val="0"/>
            </a:schemeClr>
          </a:lnRef>
          <a:fillRef idx="1">
            <a:scrgbClr r="0" g="0" b="0"/>
          </a:fillRef>
          <a:effectRef idx="2">
            <a:schemeClr val="lt2">
              <a:alpha val="90000"/>
              <a:hueOff val="0"/>
              <a:satOff val="0"/>
              <a:lumOff val="0"/>
              <a:alphaOff val="0"/>
            </a:schemeClr>
          </a:effectRef>
          <a:fontRef idx="minor">
            <a:schemeClr val="dk1">
              <a:hueOff val="0"/>
              <a:satOff val="0"/>
              <a:lumOff val="0"/>
              <a:alphaOff val="0"/>
            </a:schemeClr>
          </a:fontRef>
        </p:style>
        <p:txBody>
          <a:bodyPr lIns="95344" tIns="95344" rIns="95344" bIns="95344" spcCol="1270" anchor="ctr"/>
          <a:lstStyle/>
          <a:p>
            <a:pPr algn="ctr" defTabSz="800100" fontAlgn="auto">
              <a:lnSpc>
                <a:spcPct val="90000"/>
              </a:lnSpc>
              <a:spcAft>
                <a:spcPct val="35000"/>
              </a:spcAft>
              <a:defRPr/>
            </a:pPr>
            <a:endParaRPr lang="ru-RU"/>
          </a:p>
        </p:txBody>
      </p:sp>
      <p:sp>
        <p:nvSpPr>
          <p:cNvPr id="20" name="Скругленный прямоугольник 19"/>
          <p:cNvSpPr/>
          <p:nvPr/>
        </p:nvSpPr>
        <p:spPr>
          <a:xfrm>
            <a:off x="955727" y="4573256"/>
            <a:ext cx="1980000" cy="913774"/>
          </a:xfrm>
          <a:prstGeom prst="roundRect">
            <a:avLst>
              <a:gd name="adj" fmla="val 10000"/>
            </a:avLst>
          </a:prstGeom>
          <a:gradFill rotWithShape="0">
            <a:gsLst>
              <a:gs pos="0">
                <a:schemeClr val="accent1">
                  <a:lumMod val="50000"/>
                </a:schemeClr>
              </a:gs>
              <a:gs pos="80000">
                <a:schemeClr val="accent1">
                  <a:lumMod val="75000"/>
                </a:schemeClr>
              </a:gs>
              <a:gs pos="100000">
                <a:schemeClr val="accent1">
                  <a:lumMod val="90000"/>
                </a:schemeClr>
              </a:gs>
            </a:gsLst>
          </a:gradFill>
          <a:ln w="25400">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1" name="Полилиния 20"/>
          <p:cNvSpPr/>
          <p:nvPr/>
        </p:nvSpPr>
        <p:spPr>
          <a:xfrm>
            <a:off x="1115617" y="4725152"/>
            <a:ext cx="1980000" cy="913774"/>
          </a:xfrm>
          <a:custGeom>
            <a:avLst/>
            <a:gdLst>
              <a:gd name="connsiteX0" fmla="*/ 0 w 1439015"/>
              <a:gd name="connsiteY0" fmla="*/ 91377 h 913774"/>
              <a:gd name="connsiteX1" fmla="*/ 91377 w 1439015"/>
              <a:gd name="connsiteY1" fmla="*/ 0 h 913774"/>
              <a:gd name="connsiteX2" fmla="*/ 1347638 w 1439015"/>
              <a:gd name="connsiteY2" fmla="*/ 0 h 913774"/>
              <a:gd name="connsiteX3" fmla="*/ 1439015 w 1439015"/>
              <a:gd name="connsiteY3" fmla="*/ 91377 h 913774"/>
              <a:gd name="connsiteX4" fmla="*/ 1439015 w 1439015"/>
              <a:gd name="connsiteY4" fmla="*/ 822397 h 913774"/>
              <a:gd name="connsiteX5" fmla="*/ 1347638 w 1439015"/>
              <a:gd name="connsiteY5" fmla="*/ 913774 h 913774"/>
              <a:gd name="connsiteX6" fmla="*/ 91377 w 1439015"/>
              <a:gd name="connsiteY6" fmla="*/ 913774 h 913774"/>
              <a:gd name="connsiteX7" fmla="*/ 0 w 1439015"/>
              <a:gd name="connsiteY7" fmla="*/ 822397 h 913774"/>
              <a:gd name="connsiteX8" fmla="*/ 0 w 1439015"/>
              <a:gd name="connsiteY8" fmla="*/ 91377 h 91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9015" h="913774">
                <a:moveTo>
                  <a:pt x="0" y="91377"/>
                </a:moveTo>
                <a:cubicBezTo>
                  <a:pt x="0" y="40911"/>
                  <a:pt x="40911" y="0"/>
                  <a:pt x="91377" y="0"/>
                </a:cubicBezTo>
                <a:lnTo>
                  <a:pt x="1347638" y="0"/>
                </a:lnTo>
                <a:cubicBezTo>
                  <a:pt x="1398104" y="0"/>
                  <a:pt x="1439015" y="40911"/>
                  <a:pt x="1439015" y="91377"/>
                </a:cubicBezTo>
                <a:lnTo>
                  <a:pt x="1439015" y="822397"/>
                </a:lnTo>
                <a:cubicBezTo>
                  <a:pt x="1439015" y="872863"/>
                  <a:pt x="1398104" y="913774"/>
                  <a:pt x="1347638" y="913774"/>
                </a:cubicBezTo>
                <a:lnTo>
                  <a:pt x="91377" y="913774"/>
                </a:lnTo>
                <a:cubicBezTo>
                  <a:pt x="40911" y="913774"/>
                  <a:pt x="0" y="872863"/>
                  <a:pt x="0" y="822397"/>
                </a:cubicBezTo>
                <a:lnTo>
                  <a:pt x="0" y="91377"/>
                </a:lnTo>
                <a:close/>
              </a:path>
            </a:pathLst>
          </a:custGeom>
          <a:solidFill>
            <a:schemeClr val="accent4">
              <a:lumMod val="60000"/>
              <a:lumOff val="40000"/>
              <a:alpha val="90000"/>
            </a:schemeClr>
          </a:solidFill>
          <a:scene3d>
            <a:camera prst="orthographicFront"/>
            <a:lightRig rig="threePt" dir="t">
              <a:rot lat="0" lon="0" rev="7500000"/>
            </a:lightRig>
          </a:scene3d>
          <a:sp3d z="152400" extrusionH="63500" prstMaterial="dkEdge">
            <a:bevelT w="125400" h="36350" prst="relaxedInset"/>
            <a:contourClr>
              <a:schemeClr val="bg1"/>
            </a:contourClr>
          </a:sp3d>
        </p:spPr>
        <p:style>
          <a:lnRef idx="1">
            <a:schemeClr val="dk2">
              <a:hueOff val="0"/>
              <a:satOff val="0"/>
              <a:lumOff val="0"/>
              <a:alphaOff val="0"/>
            </a:schemeClr>
          </a:lnRef>
          <a:fillRef idx="1">
            <a:scrgbClr r="0" g="0" b="0"/>
          </a:fillRef>
          <a:effectRef idx="2">
            <a:schemeClr val="lt2">
              <a:alpha val="90000"/>
              <a:hueOff val="0"/>
              <a:satOff val="0"/>
              <a:lumOff val="0"/>
              <a:alphaOff val="0"/>
            </a:schemeClr>
          </a:effectRef>
          <a:fontRef idx="minor">
            <a:schemeClr val="dk1">
              <a:hueOff val="0"/>
              <a:satOff val="0"/>
              <a:lumOff val="0"/>
              <a:alphaOff val="0"/>
            </a:schemeClr>
          </a:fontRef>
        </p:style>
        <p:txBody>
          <a:bodyPr lIns="95344" tIns="95344" rIns="95344" bIns="95344" spcCol="1270" anchor="ctr"/>
          <a:lstStyle/>
          <a:p>
            <a:pPr algn="ctr" defTabSz="800100" fontAlgn="auto">
              <a:lnSpc>
                <a:spcPct val="90000"/>
              </a:lnSpc>
              <a:spcAft>
                <a:spcPct val="35000"/>
              </a:spcAft>
              <a:defRPr/>
            </a:pPr>
            <a:endParaRPr lang="ru-RU"/>
          </a:p>
        </p:txBody>
      </p:sp>
      <p:sp>
        <p:nvSpPr>
          <p:cNvPr id="22" name="Скругленный прямоугольник 21"/>
          <p:cNvSpPr/>
          <p:nvPr/>
        </p:nvSpPr>
        <p:spPr>
          <a:xfrm>
            <a:off x="3491880" y="5675698"/>
            <a:ext cx="1980000" cy="913774"/>
          </a:xfrm>
          <a:prstGeom prst="roundRect">
            <a:avLst>
              <a:gd name="adj" fmla="val 10000"/>
            </a:avLst>
          </a:prstGeom>
          <a:gradFill rotWithShape="0">
            <a:gsLst>
              <a:gs pos="0">
                <a:schemeClr val="accent1">
                  <a:lumMod val="50000"/>
                </a:schemeClr>
              </a:gs>
              <a:gs pos="80000">
                <a:schemeClr val="accent1">
                  <a:lumMod val="75000"/>
                </a:schemeClr>
              </a:gs>
              <a:gs pos="100000">
                <a:schemeClr val="accent1">
                  <a:lumMod val="90000"/>
                </a:schemeClr>
              </a:gs>
            </a:gsLst>
          </a:gradFill>
          <a:ln w="25400">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3" name="Полилиния 22"/>
          <p:cNvSpPr/>
          <p:nvPr/>
        </p:nvSpPr>
        <p:spPr>
          <a:xfrm>
            <a:off x="3651771" y="5827594"/>
            <a:ext cx="1980000" cy="913774"/>
          </a:xfrm>
          <a:custGeom>
            <a:avLst/>
            <a:gdLst>
              <a:gd name="connsiteX0" fmla="*/ 0 w 1439015"/>
              <a:gd name="connsiteY0" fmla="*/ 91377 h 913774"/>
              <a:gd name="connsiteX1" fmla="*/ 91377 w 1439015"/>
              <a:gd name="connsiteY1" fmla="*/ 0 h 913774"/>
              <a:gd name="connsiteX2" fmla="*/ 1347638 w 1439015"/>
              <a:gd name="connsiteY2" fmla="*/ 0 h 913774"/>
              <a:gd name="connsiteX3" fmla="*/ 1439015 w 1439015"/>
              <a:gd name="connsiteY3" fmla="*/ 91377 h 913774"/>
              <a:gd name="connsiteX4" fmla="*/ 1439015 w 1439015"/>
              <a:gd name="connsiteY4" fmla="*/ 822397 h 913774"/>
              <a:gd name="connsiteX5" fmla="*/ 1347638 w 1439015"/>
              <a:gd name="connsiteY5" fmla="*/ 913774 h 913774"/>
              <a:gd name="connsiteX6" fmla="*/ 91377 w 1439015"/>
              <a:gd name="connsiteY6" fmla="*/ 913774 h 913774"/>
              <a:gd name="connsiteX7" fmla="*/ 0 w 1439015"/>
              <a:gd name="connsiteY7" fmla="*/ 822397 h 913774"/>
              <a:gd name="connsiteX8" fmla="*/ 0 w 1439015"/>
              <a:gd name="connsiteY8" fmla="*/ 91377 h 91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9015" h="913774">
                <a:moveTo>
                  <a:pt x="0" y="91377"/>
                </a:moveTo>
                <a:cubicBezTo>
                  <a:pt x="0" y="40911"/>
                  <a:pt x="40911" y="0"/>
                  <a:pt x="91377" y="0"/>
                </a:cubicBezTo>
                <a:lnTo>
                  <a:pt x="1347638" y="0"/>
                </a:lnTo>
                <a:cubicBezTo>
                  <a:pt x="1398104" y="0"/>
                  <a:pt x="1439015" y="40911"/>
                  <a:pt x="1439015" y="91377"/>
                </a:cubicBezTo>
                <a:lnTo>
                  <a:pt x="1439015" y="822397"/>
                </a:lnTo>
                <a:cubicBezTo>
                  <a:pt x="1439015" y="872863"/>
                  <a:pt x="1398104" y="913774"/>
                  <a:pt x="1347638" y="913774"/>
                </a:cubicBezTo>
                <a:lnTo>
                  <a:pt x="91377" y="913774"/>
                </a:lnTo>
                <a:cubicBezTo>
                  <a:pt x="40911" y="913774"/>
                  <a:pt x="0" y="872863"/>
                  <a:pt x="0" y="822397"/>
                </a:cubicBezTo>
                <a:lnTo>
                  <a:pt x="0" y="91377"/>
                </a:lnTo>
                <a:close/>
              </a:path>
            </a:pathLst>
          </a:custGeom>
          <a:solidFill>
            <a:schemeClr val="accent4">
              <a:lumMod val="60000"/>
              <a:lumOff val="40000"/>
              <a:alpha val="90000"/>
            </a:schemeClr>
          </a:solidFill>
          <a:scene3d>
            <a:camera prst="orthographicFront"/>
            <a:lightRig rig="threePt" dir="t">
              <a:rot lat="0" lon="0" rev="7500000"/>
            </a:lightRig>
          </a:scene3d>
          <a:sp3d z="152400" extrusionH="63500" prstMaterial="dkEdge">
            <a:bevelT w="125400" h="36350" prst="relaxedInset"/>
            <a:contourClr>
              <a:schemeClr val="bg1"/>
            </a:contourClr>
          </a:sp3d>
        </p:spPr>
        <p:style>
          <a:lnRef idx="1">
            <a:schemeClr val="dk2">
              <a:hueOff val="0"/>
              <a:satOff val="0"/>
              <a:lumOff val="0"/>
              <a:alphaOff val="0"/>
            </a:schemeClr>
          </a:lnRef>
          <a:fillRef idx="1">
            <a:scrgbClr r="0" g="0" b="0"/>
          </a:fillRef>
          <a:effectRef idx="2">
            <a:schemeClr val="lt2">
              <a:alpha val="90000"/>
              <a:hueOff val="0"/>
              <a:satOff val="0"/>
              <a:lumOff val="0"/>
              <a:alphaOff val="0"/>
            </a:schemeClr>
          </a:effectRef>
          <a:fontRef idx="minor">
            <a:schemeClr val="dk1">
              <a:hueOff val="0"/>
              <a:satOff val="0"/>
              <a:lumOff val="0"/>
              <a:alphaOff val="0"/>
            </a:schemeClr>
          </a:fontRef>
        </p:style>
        <p:txBody>
          <a:bodyPr lIns="95344" tIns="95344" rIns="95344" bIns="95344" spcCol="1270" anchor="ctr"/>
          <a:lstStyle/>
          <a:p>
            <a:pPr algn="ctr" defTabSz="800100" fontAlgn="auto">
              <a:lnSpc>
                <a:spcPct val="90000"/>
              </a:lnSpc>
              <a:spcAft>
                <a:spcPct val="35000"/>
              </a:spcAft>
              <a:defRPr/>
            </a:pPr>
            <a:endParaRPr lang="ru-RU"/>
          </a:p>
        </p:txBody>
      </p:sp>
      <p:sp>
        <p:nvSpPr>
          <p:cNvPr id="24" name="Скругленный прямоугольник 23"/>
          <p:cNvSpPr/>
          <p:nvPr/>
        </p:nvSpPr>
        <p:spPr>
          <a:xfrm>
            <a:off x="6012160" y="4595580"/>
            <a:ext cx="1980000" cy="913774"/>
          </a:xfrm>
          <a:prstGeom prst="roundRect">
            <a:avLst>
              <a:gd name="adj" fmla="val 10000"/>
            </a:avLst>
          </a:prstGeom>
          <a:gradFill rotWithShape="0">
            <a:gsLst>
              <a:gs pos="0">
                <a:schemeClr val="accent1">
                  <a:lumMod val="50000"/>
                </a:schemeClr>
              </a:gs>
              <a:gs pos="80000">
                <a:schemeClr val="accent1">
                  <a:lumMod val="75000"/>
                </a:schemeClr>
              </a:gs>
              <a:gs pos="100000">
                <a:schemeClr val="accent1">
                  <a:lumMod val="90000"/>
                </a:schemeClr>
              </a:gs>
            </a:gsLst>
          </a:gradFill>
          <a:ln w="25400">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5" name="Полилиния 24"/>
          <p:cNvSpPr/>
          <p:nvPr/>
        </p:nvSpPr>
        <p:spPr>
          <a:xfrm>
            <a:off x="6172050" y="4747476"/>
            <a:ext cx="1980000" cy="913774"/>
          </a:xfrm>
          <a:custGeom>
            <a:avLst/>
            <a:gdLst>
              <a:gd name="connsiteX0" fmla="*/ 0 w 1439015"/>
              <a:gd name="connsiteY0" fmla="*/ 91377 h 913774"/>
              <a:gd name="connsiteX1" fmla="*/ 91377 w 1439015"/>
              <a:gd name="connsiteY1" fmla="*/ 0 h 913774"/>
              <a:gd name="connsiteX2" fmla="*/ 1347638 w 1439015"/>
              <a:gd name="connsiteY2" fmla="*/ 0 h 913774"/>
              <a:gd name="connsiteX3" fmla="*/ 1439015 w 1439015"/>
              <a:gd name="connsiteY3" fmla="*/ 91377 h 913774"/>
              <a:gd name="connsiteX4" fmla="*/ 1439015 w 1439015"/>
              <a:gd name="connsiteY4" fmla="*/ 822397 h 913774"/>
              <a:gd name="connsiteX5" fmla="*/ 1347638 w 1439015"/>
              <a:gd name="connsiteY5" fmla="*/ 913774 h 913774"/>
              <a:gd name="connsiteX6" fmla="*/ 91377 w 1439015"/>
              <a:gd name="connsiteY6" fmla="*/ 913774 h 913774"/>
              <a:gd name="connsiteX7" fmla="*/ 0 w 1439015"/>
              <a:gd name="connsiteY7" fmla="*/ 822397 h 913774"/>
              <a:gd name="connsiteX8" fmla="*/ 0 w 1439015"/>
              <a:gd name="connsiteY8" fmla="*/ 91377 h 91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9015" h="913774">
                <a:moveTo>
                  <a:pt x="0" y="91377"/>
                </a:moveTo>
                <a:cubicBezTo>
                  <a:pt x="0" y="40911"/>
                  <a:pt x="40911" y="0"/>
                  <a:pt x="91377" y="0"/>
                </a:cubicBezTo>
                <a:lnTo>
                  <a:pt x="1347638" y="0"/>
                </a:lnTo>
                <a:cubicBezTo>
                  <a:pt x="1398104" y="0"/>
                  <a:pt x="1439015" y="40911"/>
                  <a:pt x="1439015" y="91377"/>
                </a:cubicBezTo>
                <a:lnTo>
                  <a:pt x="1439015" y="822397"/>
                </a:lnTo>
                <a:cubicBezTo>
                  <a:pt x="1439015" y="872863"/>
                  <a:pt x="1398104" y="913774"/>
                  <a:pt x="1347638" y="913774"/>
                </a:cubicBezTo>
                <a:lnTo>
                  <a:pt x="91377" y="913774"/>
                </a:lnTo>
                <a:cubicBezTo>
                  <a:pt x="40911" y="913774"/>
                  <a:pt x="0" y="872863"/>
                  <a:pt x="0" y="822397"/>
                </a:cubicBezTo>
                <a:lnTo>
                  <a:pt x="0" y="91377"/>
                </a:lnTo>
                <a:close/>
              </a:path>
            </a:pathLst>
          </a:custGeom>
          <a:solidFill>
            <a:schemeClr val="accent4">
              <a:lumMod val="60000"/>
              <a:lumOff val="40000"/>
              <a:alpha val="90000"/>
            </a:schemeClr>
          </a:solidFill>
          <a:scene3d>
            <a:camera prst="orthographicFront"/>
            <a:lightRig rig="threePt" dir="t">
              <a:rot lat="0" lon="0" rev="7500000"/>
            </a:lightRig>
          </a:scene3d>
          <a:sp3d z="152400" extrusionH="63500" prstMaterial="dkEdge">
            <a:bevelT w="125400" h="36350" prst="relaxedInset"/>
            <a:contourClr>
              <a:schemeClr val="bg1"/>
            </a:contourClr>
          </a:sp3d>
        </p:spPr>
        <p:style>
          <a:lnRef idx="1">
            <a:schemeClr val="dk2">
              <a:hueOff val="0"/>
              <a:satOff val="0"/>
              <a:lumOff val="0"/>
              <a:alphaOff val="0"/>
            </a:schemeClr>
          </a:lnRef>
          <a:fillRef idx="1">
            <a:scrgbClr r="0" g="0" b="0"/>
          </a:fillRef>
          <a:effectRef idx="2">
            <a:schemeClr val="lt2">
              <a:alpha val="90000"/>
              <a:hueOff val="0"/>
              <a:satOff val="0"/>
              <a:lumOff val="0"/>
              <a:alphaOff val="0"/>
            </a:schemeClr>
          </a:effectRef>
          <a:fontRef idx="minor">
            <a:schemeClr val="dk1">
              <a:hueOff val="0"/>
              <a:satOff val="0"/>
              <a:lumOff val="0"/>
              <a:alphaOff val="0"/>
            </a:schemeClr>
          </a:fontRef>
        </p:style>
        <p:txBody>
          <a:bodyPr lIns="95344" tIns="95344" rIns="95344" bIns="95344" spcCol="1270" anchor="ctr"/>
          <a:lstStyle/>
          <a:p>
            <a:pPr algn="ctr" defTabSz="800100" fontAlgn="auto">
              <a:lnSpc>
                <a:spcPct val="90000"/>
              </a:lnSpc>
              <a:spcAft>
                <a:spcPct val="35000"/>
              </a:spcAft>
              <a:defRPr/>
            </a:pPr>
            <a:endParaRPr lang="ru-RU"/>
          </a:p>
        </p:txBody>
      </p:sp>
      <p:sp>
        <p:nvSpPr>
          <p:cNvPr id="26" name="Скругленный прямоугольник 25"/>
          <p:cNvSpPr/>
          <p:nvPr/>
        </p:nvSpPr>
        <p:spPr>
          <a:xfrm>
            <a:off x="6752589" y="2723374"/>
            <a:ext cx="1980000" cy="913774"/>
          </a:xfrm>
          <a:prstGeom prst="roundRect">
            <a:avLst>
              <a:gd name="adj" fmla="val 10000"/>
            </a:avLst>
          </a:prstGeom>
          <a:gradFill rotWithShape="0">
            <a:gsLst>
              <a:gs pos="0">
                <a:schemeClr val="accent1">
                  <a:lumMod val="50000"/>
                </a:schemeClr>
              </a:gs>
              <a:gs pos="80000">
                <a:schemeClr val="accent1">
                  <a:lumMod val="75000"/>
                </a:schemeClr>
              </a:gs>
              <a:gs pos="100000">
                <a:schemeClr val="accent1">
                  <a:lumMod val="90000"/>
                </a:schemeClr>
              </a:gs>
            </a:gsLst>
          </a:gradFill>
          <a:ln w="25400">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7" name="Полилиния 26"/>
          <p:cNvSpPr/>
          <p:nvPr/>
        </p:nvSpPr>
        <p:spPr>
          <a:xfrm>
            <a:off x="6912480" y="2875270"/>
            <a:ext cx="1980000" cy="913774"/>
          </a:xfrm>
          <a:custGeom>
            <a:avLst/>
            <a:gdLst>
              <a:gd name="connsiteX0" fmla="*/ 0 w 1439015"/>
              <a:gd name="connsiteY0" fmla="*/ 91377 h 913774"/>
              <a:gd name="connsiteX1" fmla="*/ 91377 w 1439015"/>
              <a:gd name="connsiteY1" fmla="*/ 0 h 913774"/>
              <a:gd name="connsiteX2" fmla="*/ 1347638 w 1439015"/>
              <a:gd name="connsiteY2" fmla="*/ 0 h 913774"/>
              <a:gd name="connsiteX3" fmla="*/ 1439015 w 1439015"/>
              <a:gd name="connsiteY3" fmla="*/ 91377 h 913774"/>
              <a:gd name="connsiteX4" fmla="*/ 1439015 w 1439015"/>
              <a:gd name="connsiteY4" fmla="*/ 822397 h 913774"/>
              <a:gd name="connsiteX5" fmla="*/ 1347638 w 1439015"/>
              <a:gd name="connsiteY5" fmla="*/ 913774 h 913774"/>
              <a:gd name="connsiteX6" fmla="*/ 91377 w 1439015"/>
              <a:gd name="connsiteY6" fmla="*/ 913774 h 913774"/>
              <a:gd name="connsiteX7" fmla="*/ 0 w 1439015"/>
              <a:gd name="connsiteY7" fmla="*/ 822397 h 913774"/>
              <a:gd name="connsiteX8" fmla="*/ 0 w 1439015"/>
              <a:gd name="connsiteY8" fmla="*/ 91377 h 91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9015" h="913774">
                <a:moveTo>
                  <a:pt x="0" y="91377"/>
                </a:moveTo>
                <a:cubicBezTo>
                  <a:pt x="0" y="40911"/>
                  <a:pt x="40911" y="0"/>
                  <a:pt x="91377" y="0"/>
                </a:cubicBezTo>
                <a:lnTo>
                  <a:pt x="1347638" y="0"/>
                </a:lnTo>
                <a:cubicBezTo>
                  <a:pt x="1398104" y="0"/>
                  <a:pt x="1439015" y="40911"/>
                  <a:pt x="1439015" y="91377"/>
                </a:cubicBezTo>
                <a:lnTo>
                  <a:pt x="1439015" y="822397"/>
                </a:lnTo>
                <a:cubicBezTo>
                  <a:pt x="1439015" y="872863"/>
                  <a:pt x="1398104" y="913774"/>
                  <a:pt x="1347638" y="913774"/>
                </a:cubicBezTo>
                <a:lnTo>
                  <a:pt x="91377" y="913774"/>
                </a:lnTo>
                <a:cubicBezTo>
                  <a:pt x="40911" y="913774"/>
                  <a:pt x="0" y="872863"/>
                  <a:pt x="0" y="822397"/>
                </a:cubicBezTo>
                <a:lnTo>
                  <a:pt x="0" y="91377"/>
                </a:lnTo>
                <a:close/>
              </a:path>
            </a:pathLst>
          </a:custGeom>
          <a:solidFill>
            <a:schemeClr val="accent4">
              <a:lumMod val="60000"/>
              <a:lumOff val="40000"/>
              <a:alpha val="90000"/>
            </a:schemeClr>
          </a:solidFill>
          <a:scene3d>
            <a:camera prst="orthographicFront"/>
            <a:lightRig rig="threePt" dir="t">
              <a:rot lat="0" lon="0" rev="7500000"/>
            </a:lightRig>
          </a:scene3d>
          <a:sp3d z="152400" extrusionH="63500" prstMaterial="dkEdge">
            <a:bevelT w="125400" h="36350" prst="relaxedInset"/>
            <a:contourClr>
              <a:schemeClr val="bg1"/>
            </a:contourClr>
          </a:sp3d>
        </p:spPr>
        <p:style>
          <a:lnRef idx="1">
            <a:schemeClr val="dk2">
              <a:hueOff val="0"/>
              <a:satOff val="0"/>
              <a:lumOff val="0"/>
              <a:alphaOff val="0"/>
            </a:schemeClr>
          </a:lnRef>
          <a:fillRef idx="1">
            <a:scrgbClr r="0" g="0" b="0"/>
          </a:fillRef>
          <a:effectRef idx="2">
            <a:schemeClr val="lt2">
              <a:alpha val="90000"/>
              <a:hueOff val="0"/>
              <a:satOff val="0"/>
              <a:lumOff val="0"/>
              <a:alphaOff val="0"/>
            </a:schemeClr>
          </a:effectRef>
          <a:fontRef idx="minor">
            <a:schemeClr val="dk1">
              <a:hueOff val="0"/>
              <a:satOff val="0"/>
              <a:lumOff val="0"/>
              <a:alphaOff val="0"/>
            </a:schemeClr>
          </a:fontRef>
        </p:style>
        <p:txBody>
          <a:bodyPr lIns="95344" tIns="95344" rIns="95344" bIns="95344" spcCol="1270" anchor="ctr"/>
          <a:lstStyle/>
          <a:p>
            <a:pPr algn="ctr" defTabSz="800100" fontAlgn="auto">
              <a:lnSpc>
                <a:spcPct val="90000"/>
              </a:lnSpc>
              <a:spcAft>
                <a:spcPct val="35000"/>
              </a:spcAft>
              <a:defRPr/>
            </a:pPr>
            <a:endParaRPr lang="ru-RU"/>
          </a:p>
        </p:txBody>
      </p:sp>
      <p:cxnSp>
        <p:nvCxnSpPr>
          <p:cNvPr id="2048" name="Прямая со стрелкой 2047"/>
          <p:cNvCxnSpPr>
            <a:endCxn id="0" idx="2"/>
          </p:cNvCxnSpPr>
          <p:nvPr/>
        </p:nvCxnSpPr>
        <p:spPr>
          <a:xfrm flipH="1">
            <a:off x="2970213" y="4437063"/>
            <a:ext cx="465137" cy="287337"/>
          </a:xfrm>
          <a:prstGeom prst="straightConnector1">
            <a:avLst/>
          </a:prstGeom>
          <a:ln w="53975">
            <a:solidFill>
              <a:schemeClr val="bg1">
                <a:lumMod val="50000"/>
              </a:schemeClr>
            </a:solidFill>
            <a:tailEnd type="stealth" w="med" len="med"/>
          </a:ln>
        </p:spPr>
        <p:style>
          <a:lnRef idx="1">
            <a:schemeClr val="accent1"/>
          </a:lnRef>
          <a:fillRef idx="0">
            <a:schemeClr val="accent1"/>
          </a:fillRef>
          <a:effectRef idx="0">
            <a:schemeClr val="accent1"/>
          </a:effectRef>
          <a:fontRef idx="minor">
            <a:schemeClr val="tx1"/>
          </a:fontRef>
        </p:style>
      </p:cxnSp>
      <p:cxnSp>
        <p:nvCxnSpPr>
          <p:cNvPr id="2056" name="Прямая со стрелкой 2055"/>
          <p:cNvCxnSpPr>
            <a:stCxn id="17" idx="0"/>
            <a:endCxn id="19" idx="4"/>
          </p:cNvCxnSpPr>
          <p:nvPr/>
        </p:nvCxnSpPr>
        <p:spPr>
          <a:xfrm flipH="1">
            <a:off x="2395538" y="3663950"/>
            <a:ext cx="1039812" cy="33338"/>
          </a:xfrm>
          <a:prstGeom prst="straightConnector1">
            <a:avLst/>
          </a:prstGeom>
          <a:ln w="53975">
            <a:solidFill>
              <a:schemeClr val="bg1">
                <a:lumMod val="50000"/>
              </a:schemeClr>
            </a:solidFill>
            <a:tailEnd type="stealth" w="med" len="med"/>
          </a:ln>
        </p:spPr>
        <p:style>
          <a:lnRef idx="1">
            <a:schemeClr val="accent1"/>
          </a:lnRef>
          <a:fillRef idx="0">
            <a:schemeClr val="accent1"/>
          </a:fillRef>
          <a:effectRef idx="0">
            <a:schemeClr val="accent1"/>
          </a:effectRef>
          <a:fontRef idx="minor">
            <a:schemeClr val="tx1"/>
          </a:fontRef>
        </p:style>
      </p:cxnSp>
      <p:cxnSp>
        <p:nvCxnSpPr>
          <p:cNvPr id="2058" name="Прямая со стрелкой 2057"/>
          <p:cNvCxnSpPr/>
          <p:nvPr/>
        </p:nvCxnSpPr>
        <p:spPr>
          <a:xfrm>
            <a:off x="4572000" y="4486275"/>
            <a:ext cx="0" cy="1341438"/>
          </a:xfrm>
          <a:prstGeom prst="straightConnector1">
            <a:avLst/>
          </a:prstGeom>
          <a:ln w="53975">
            <a:solidFill>
              <a:schemeClr val="bg1">
                <a:lumMod val="50000"/>
              </a:schemeClr>
            </a:solidFill>
            <a:tailEnd type="stealth" w="med" len="med"/>
          </a:ln>
        </p:spPr>
        <p:style>
          <a:lnRef idx="1">
            <a:schemeClr val="accent1"/>
          </a:lnRef>
          <a:fillRef idx="0">
            <a:schemeClr val="accent1"/>
          </a:fillRef>
          <a:effectRef idx="0">
            <a:schemeClr val="accent1"/>
          </a:effectRef>
          <a:fontRef idx="minor">
            <a:schemeClr val="tx1"/>
          </a:fontRef>
        </p:style>
      </p:cxnSp>
      <p:cxnSp>
        <p:nvCxnSpPr>
          <p:cNvPr id="2060" name="Прямая со стрелкой 2059"/>
          <p:cNvCxnSpPr>
            <a:stCxn id="17" idx="4"/>
            <a:endCxn id="25" idx="1"/>
          </p:cNvCxnSpPr>
          <p:nvPr/>
        </p:nvCxnSpPr>
        <p:spPr>
          <a:xfrm>
            <a:off x="5867400" y="4395788"/>
            <a:ext cx="430213" cy="352425"/>
          </a:xfrm>
          <a:prstGeom prst="straightConnector1">
            <a:avLst/>
          </a:prstGeom>
          <a:ln w="53975">
            <a:solidFill>
              <a:schemeClr val="bg1">
                <a:lumMod val="50000"/>
              </a:schemeClr>
            </a:solidFill>
            <a:tailEnd type="stealth" w="med" len="med"/>
          </a:ln>
        </p:spPr>
        <p:style>
          <a:lnRef idx="1">
            <a:schemeClr val="accent1"/>
          </a:lnRef>
          <a:fillRef idx="0">
            <a:schemeClr val="accent1"/>
          </a:fillRef>
          <a:effectRef idx="0">
            <a:schemeClr val="accent1"/>
          </a:effectRef>
          <a:fontRef idx="minor">
            <a:schemeClr val="tx1"/>
          </a:fontRef>
        </p:style>
      </p:cxnSp>
      <p:cxnSp>
        <p:nvCxnSpPr>
          <p:cNvPr id="2064" name="Прямая со стрелкой 2063"/>
          <p:cNvCxnSpPr>
            <a:stCxn id="17" idx="3"/>
            <a:endCxn id="27" idx="7"/>
          </p:cNvCxnSpPr>
          <p:nvPr/>
        </p:nvCxnSpPr>
        <p:spPr>
          <a:xfrm>
            <a:off x="5867400" y="3663950"/>
            <a:ext cx="1044575" cy="33338"/>
          </a:xfrm>
          <a:prstGeom prst="straightConnector1">
            <a:avLst/>
          </a:prstGeom>
          <a:ln w="53975">
            <a:solidFill>
              <a:schemeClr val="bg1">
                <a:lumMod val="50000"/>
              </a:schemeClr>
            </a:solidFill>
            <a:tailEnd type="stealth"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a:grpSpLocks/>
          </p:cNvGrpSpPr>
          <p:nvPr/>
        </p:nvGrpSpPr>
        <p:grpSpPr bwMode="auto">
          <a:xfrm>
            <a:off x="254000" y="866775"/>
            <a:ext cx="8639175" cy="5946775"/>
            <a:chOff x="253216" y="867432"/>
            <a:chExt cx="8640000" cy="5945944"/>
          </a:xfrm>
        </p:grpSpPr>
        <p:pic>
          <p:nvPicPr>
            <p:cNvPr id="9" name="Picture 2"/>
            <p:cNvPicPr>
              <a:picLocks noChangeAspect="1" noChangeArrowheads="1"/>
            </p:cNvPicPr>
            <p:nvPr/>
          </p:nvPicPr>
          <p:blipFill>
            <a:blip r:embed="rId3">
              <a:extLst/>
            </a:blip>
            <a:srcRect/>
            <a:stretch>
              <a:fillRect/>
            </a:stretch>
          </p:blipFill>
          <p:spPr bwMode="auto">
            <a:xfrm>
              <a:off x="253216" y="867432"/>
              <a:ext cx="8640000" cy="5369880"/>
            </a:xfrm>
            <a:prstGeom prst="roundRect">
              <a:avLst>
                <a:gd name="adj" fmla="val 7798"/>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
          <p:nvSpPr>
            <p:cNvPr id="3" name="Скругленный прямоугольник 2"/>
            <p:cNvSpPr/>
            <p:nvPr/>
          </p:nvSpPr>
          <p:spPr>
            <a:xfrm>
              <a:off x="974010" y="6302272"/>
              <a:ext cx="7200001" cy="511104"/>
            </a:xfrm>
            <a:prstGeom prst="roundRect">
              <a:avLst/>
            </a:prstGeom>
            <a:solidFill>
              <a:schemeClr val="accent4">
                <a:lumMod val="20000"/>
                <a:lumOff val="80000"/>
              </a:schemeClr>
            </a:solidFill>
            <a:ln>
              <a:solidFill>
                <a:schemeClr val="bg1">
                  <a:lumMod val="50000"/>
                </a:schemeClr>
              </a:solidFill>
            </a:ln>
          </p:spPr>
          <p:txBody>
            <a:bodyPr>
              <a:spAutoFit/>
            </a:bodyPr>
            <a:lstStyle/>
            <a:p>
              <a:pPr algn="ctr" fontAlgn="auto">
                <a:spcBef>
                  <a:spcPts val="0"/>
                </a:spcBef>
                <a:spcAft>
                  <a:spcPts val="0"/>
                </a:spcAft>
                <a:defRPr/>
              </a:pPr>
              <a:r>
                <a:rPr lang="ru-RU" sz="2400" dirty="0">
                  <a:latin typeface="+mn-lt"/>
                </a:rPr>
                <a:t>В западноевропейском городе XIII–XIV веков</a:t>
              </a:r>
            </a:p>
          </p:txBody>
        </p:sp>
      </p:grpSp>
      <p:sp>
        <p:nvSpPr>
          <p:cNvPr id="8" name="Скругленный прямоугольник 7"/>
          <p:cNvSpPr/>
          <p:nvPr/>
        </p:nvSpPr>
        <p:spPr>
          <a:xfrm>
            <a:off x="252000" y="2718901"/>
            <a:ext cx="8640000" cy="1430179"/>
          </a:xfrm>
          <a:prstGeom prst="roundRect">
            <a:avLst/>
          </a:prstGeom>
          <a:blipFill>
            <a:blip r:embed="rId4" cstate="print"/>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54013"/>
            <a:r>
              <a:rPr lang="ru-RU" sz="2600" b="1">
                <a:solidFill>
                  <a:srgbClr val="0070C0"/>
                </a:solidFill>
                <a:latin typeface="Comic Sans MS" pitchFamily="66" charset="0"/>
              </a:rPr>
              <a:t>Повышенный уровень. </a:t>
            </a:r>
            <a:r>
              <a:rPr lang="ru-RU" sz="2600">
                <a:latin typeface="Comic Sans MS" pitchFamily="66" charset="0"/>
              </a:rPr>
              <a:t>Докажи, что образ жизни горожанина стал отличаться от образа</a:t>
            </a:r>
            <a:r>
              <a:rPr lang="ru-RU" sz="2600"/>
              <a:t> </a:t>
            </a:r>
            <a:r>
              <a:rPr lang="ru-RU" sz="2600">
                <a:latin typeface="Comic Sans MS" pitchFamily="66" charset="0"/>
              </a:rPr>
              <a:t>жизни крестьянина.</a:t>
            </a:r>
          </a:p>
        </p:txBody>
      </p:sp>
      <p:pic>
        <p:nvPicPr>
          <p:cNvPr id="29701"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«ВОЗВРАТ К ЗОЛОТУ»</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8"/>
                                        </p:tgtEl>
                                      </p:cBhvr>
                                    </p:animEffect>
                                    <p:set>
                                      <p:cBhvr>
                                        <p:cTn id="7" dur="1" fill="hold">
                                          <p:stCondLst>
                                            <p:cond delay="24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18271</TotalTime>
  <Words>1358</Words>
  <Application>Microsoft Office PowerPoint</Application>
  <PresentationFormat>Экран (4:3)</PresentationFormat>
  <Paragraphs>160</Paragraphs>
  <Slides>16</Slides>
  <Notes>15</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Тема1</vt:lpstr>
      <vt:lpstr>ГОРОДА ЕВРОПЫ</vt:lpstr>
      <vt:lpstr>ОПРЕДЕЛЯЕМ ПРОБЛЕМУ</vt:lpstr>
      <vt:lpstr>ОПРЕДЕЛЯЕМ ПРОБЛЕМУ</vt:lpstr>
      <vt:lpstr>ВСПОМИНАЕМ ТО, ЧТО ЗНАЕМ</vt:lpstr>
      <vt:lpstr>ОТКРЫВАЕМ НОВЫЕ ЗНАНИЯ</vt:lpstr>
      <vt:lpstr>ВОЗРОЖДЕНИЕ ГОРОДОВ</vt:lpstr>
      <vt:lpstr>ВОЗРОЖДЕНИЕ ГОРОДОВ</vt:lpstr>
      <vt:lpstr>«ВОЗВРАТ К ЗОЛОТУ»</vt:lpstr>
      <vt:lpstr>«ВОЗВРАТ К ЗОЛОТУ»</vt:lpstr>
      <vt:lpstr>«ВОЗВРАТ К ЗОЛОТУ»</vt:lpstr>
      <vt:lpstr>«Городской воздух делает человека свободным»</vt:lpstr>
      <vt:lpstr>«Городской воздух делает человека свободным»</vt:lpstr>
      <vt:lpstr>ОТКРЫВАЕМ НОВЫЕ ЗНАНИЯ</vt:lpstr>
      <vt:lpstr>ПРИМЕНЯЕМ НОВЫЕ ЗНАНИЯ</vt:lpstr>
      <vt:lpstr>ПРИМЕНЯЕМ НОВЫЕ ЗНАНИЯ</vt:lpstr>
      <vt:lpstr>ПРИМЕНЯЕМ НОВЫЕ ЗНАНИЯ</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ГОРОДА ЕВРОПЫ</dc:title>
  <dc:creator>Telli</dc:creator>
  <cp:lastModifiedBy>Светлана</cp:lastModifiedBy>
  <cp:revision>615</cp:revision>
  <dcterms:created xsi:type="dcterms:W3CDTF">2012-04-06T18:00:09Z</dcterms:created>
  <dcterms:modified xsi:type="dcterms:W3CDTF">2013-10-15T09:33:34Z</dcterms:modified>
</cp:coreProperties>
</file>