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305" r:id="rId2"/>
    <p:sldId id="340" r:id="rId3"/>
    <p:sldId id="347" r:id="rId4"/>
    <p:sldId id="348" r:id="rId5"/>
    <p:sldId id="323" r:id="rId6"/>
    <p:sldId id="346" r:id="rId7"/>
    <p:sldId id="309" r:id="rId8"/>
    <p:sldId id="334" r:id="rId9"/>
    <p:sldId id="352" r:id="rId10"/>
    <p:sldId id="353" r:id="rId11"/>
    <p:sldId id="313" r:id="rId12"/>
    <p:sldId id="349" r:id="rId13"/>
    <p:sldId id="350" r:id="rId14"/>
    <p:sldId id="35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E1FFFF"/>
    <a:srgbClr val="CCFFFF"/>
    <a:srgbClr val="CCECFF"/>
    <a:srgbClr val="CCFFCC"/>
    <a:srgbClr val="008000"/>
    <a:srgbClr val="009900"/>
    <a:srgbClr val="DDDDDD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horzBarState="maximized">
    <p:restoredLeft sz="8828" autoAdjust="0"/>
    <p:restoredTop sz="84171" autoAdjust="0"/>
  </p:normalViewPr>
  <p:slideViewPr>
    <p:cSldViewPr>
      <p:cViewPr varScale="1">
        <p:scale>
          <a:sx n="112" d="100"/>
          <a:sy n="112" d="100"/>
        </p:scale>
        <p:origin x="-12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77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C236708-0B3A-4649-AD90-612A48C15015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020DFF6D-F88A-4146-9445-71054BD7D7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Рисунок </a:t>
            </a:r>
          </a:p>
          <a:p>
            <a:pPr>
              <a:spcBef>
                <a:spcPct val="0"/>
              </a:spcBef>
            </a:pPr>
            <a:r>
              <a:rPr lang="ru-RU" smtClean="0"/>
              <a:t>ж. Новый солдат № 41 Варвары – средние века</a:t>
            </a:r>
          </a:p>
          <a:p>
            <a:pPr>
              <a:spcBef>
                <a:spcPct val="0"/>
              </a:spcBef>
            </a:pPr>
            <a:r>
              <a:rPr lang="ru-RU" smtClean="0"/>
              <a:t>ж. Новый солдат № 50 Монгольский воин 1200 - 1350</a:t>
            </a:r>
          </a:p>
        </p:txBody>
      </p:sp>
      <p:sp>
        <p:nvSpPr>
          <p:cNvPr id="153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F1581CF-4FE0-4C78-8160-9B56C6DB2A5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481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2CFC552-D3BE-431B-88ED-A384DEC7EAA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3686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6E105B-3B8C-4FFF-BC6B-F328871BBFE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Рыцарь - </a:t>
            </a:r>
            <a:r>
              <a:rPr lang="en-US" smtClean="0"/>
              <a:t>http://www.malvorlagen-fensterbilder.de/maerchen-fantasy.htm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Священник - </a:t>
            </a:r>
            <a:r>
              <a:rPr lang="en-US" smtClean="0"/>
              <a:t>http://www.holytrinityamblecote.org.uk/images/Clergy/SERVER2.gif</a:t>
            </a:r>
            <a:endParaRPr lang="ru-RU" smtClean="0"/>
          </a:p>
          <a:p>
            <a:pPr>
              <a:spcBef>
                <a:spcPct val="0"/>
              </a:spcBef>
            </a:pPr>
            <a:r>
              <a:rPr lang="ru-RU" smtClean="0"/>
              <a:t>Крестьяне – электронный ресурс «Российская и всеобщая история.</a:t>
            </a:r>
          </a:p>
        </p:txBody>
      </p:sp>
      <p:sp>
        <p:nvSpPr>
          <p:cNvPr id="3891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2F52B97-AE05-409C-812C-E8AEC2A0EE4A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ru-RU" smtClean="0"/>
          </a:p>
        </p:txBody>
      </p:sp>
      <p:sp>
        <p:nvSpPr>
          <p:cNvPr id="4096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A08EE358-CB21-494E-AE0D-517E6B1A9CFF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741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14C0817-E736-43B1-B843-F480CEBB5AFD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5837965-2C5D-49A8-98F4-5F0020DE69B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  <a:p>
            <a:pPr>
              <a:spcBef>
                <a:spcPct val="0"/>
              </a:spcBef>
            </a:pPr>
            <a:endParaRPr lang="ru-RU" smtClean="0">
              <a:ea typeface="Calibri" pitchFamily="34" charset="0"/>
              <a:cs typeface="Times New Roman" pitchFamily="18" charset="0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9640EAC8-8CB1-4C2E-9A65-C15BA4539569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355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14BAAD5-4874-462A-8D01-4622B046E205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/>
              <a:t>Анимация поставлена на щелчок. Происходит выцветание задания и появление таблицы. Заполнение таблицы в режиме просмотра происходит при использовании встроенных средств </a:t>
            </a:r>
            <a:r>
              <a:rPr lang="en-US" smtClean="0"/>
              <a:t>Microsoft PPT</a:t>
            </a:r>
            <a:endParaRPr lang="ru-RU" smtClean="0"/>
          </a:p>
        </p:txBody>
      </p:sp>
      <p:sp>
        <p:nvSpPr>
          <p:cNvPr id="2560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CC085C19-2B53-4285-BF3F-E25EB38016A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61EA39D4-EF1A-40B3-AF98-56D772156AE7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3072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493E04D8-3F5C-4F99-9AB0-D49C005CB394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smtClean="0">
                <a:ea typeface="Calibri" pitchFamily="34" charset="0"/>
                <a:cs typeface="Times New Roman" pitchFamily="18" charset="0"/>
              </a:rPr>
              <a:t>Для выполнения задания необходимо воспользоваться встроенными средствами </a:t>
            </a:r>
            <a:r>
              <a:rPr lang="en-US" smtClean="0">
                <a:ea typeface="Calibri" pitchFamily="34" charset="0"/>
                <a:cs typeface="Times New Roman" pitchFamily="18" charset="0"/>
              </a:rPr>
              <a:t>Microsoft  PPT</a:t>
            </a:r>
            <a:r>
              <a:rPr lang="ru-RU" smtClean="0">
                <a:ea typeface="Calibri" pitchFamily="34" charset="0"/>
                <a:cs typeface="Times New Roman" pitchFamily="18" charset="0"/>
              </a:rPr>
              <a:t> в режиме просмотра (инструмент «ПЕРО»)</a:t>
            </a:r>
          </a:p>
        </p:txBody>
      </p:sp>
      <p:sp>
        <p:nvSpPr>
          <p:cNvPr id="32771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9207F7A-0285-48C1-B592-9C25E24FFC61}" type="slidenum">
              <a:rPr lang="ru-RU"/>
              <a:pPr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DC7A5-C8A4-49A2-8835-CB8902AC50DA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6D16E2-23EF-4C61-BC65-B3FC73F4BAE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012D1E-0A5C-4510-9761-16D655945E64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A01F42-F191-428B-9B64-E9CB7B5022B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D72060-7E7D-4EA7-BF23-4BA9F3EAD122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2050E-2FEB-4347-AA38-C85AFD3427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5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9F4791-CAB9-4036-B5AA-1656992B5DC2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20E705-F51F-4FCA-9B71-3AAE56A52EA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541044-203A-40E1-9765-24ECEA11B6F2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932296-554A-494C-94B5-ACAED1A0453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6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2000" y="980727"/>
            <a:ext cx="3600000" cy="5688000"/>
          </a:xfrm>
          <a:prstGeom prst="roundRect">
            <a:avLst>
              <a:gd name="adj" fmla="val 10317"/>
            </a:avLst>
          </a:prstGeom>
          <a:ln w="44450">
            <a:solidFill>
              <a:srgbClr val="FF00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56000" y="980727"/>
            <a:ext cx="3600000" cy="5688000"/>
          </a:xfrm>
          <a:prstGeom prst="roundRect">
            <a:avLst>
              <a:gd name="adj" fmla="val 9259"/>
            </a:avLst>
          </a:prstGeom>
          <a:ln w="44450">
            <a:solidFill>
              <a:srgbClr val="00CC00"/>
            </a:solidFill>
          </a:ln>
        </p:spPr>
        <p:txBody>
          <a:bodyPr/>
          <a:lstStyle>
            <a:lvl1pPr marL="90000" indent="360000">
              <a:spcBef>
                <a:spcPts val="0"/>
              </a:spcBef>
              <a:buFont typeface="Comic Sans MS" pitchFamily="66" charset="0"/>
              <a:buChar char="—"/>
              <a:defRPr sz="2800"/>
            </a:lvl1pPr>
            <a:lvl2pPr marL="90000" indent="360000">
              <a:spcBef>
                <a:spcPts val="0"/>
              </a:spcBef>
              <a:buFont typeface="Comic Sans MS" pitchFamily="66" charset="0"/>
              <a:buChar char="—"/>
              <a:defRPr sz="2400"/>
            </a:lvl2pPr>
            <a:lvl3pPr marL="90000" indent="360000">
              <a:spcBef>
                <a:spcPts val="0"/>
              </a:spcBef>
              <a:buFont typeface="Comic Sans MS" pitchFamily="66" charset="0"/>
              <a:buChar char="—"/>
              <a:defRPr sz="2000"/>
            </a:lvl3pPr>
            <a:lvl4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4pPr>
            <a:lvl5pPr marL="90000" indent="360000">
              <a:spcBef>
                <a:spcPts val="0"/>
              </a:spcBef>
              <a:buFont typeface="Comic Sans MS" pitchFamily="66" charset="0"/>
              <a:buChar char="—"/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12F8CD-B576-49FA-97FB-9C1E19160E46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8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91390-44EE-4AC3-AE87-5E3A6265BBE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AFE443-0A67-4FB9-966F-6FE94DF34FAE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0257-903E-45C4-B8C4-FF6637EFCB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pic>
        <p:nvPicPr>
          <p:cNvPr id="4" name="Picture 5"/>
          <p:cNvPicPr>
            <a:picLocks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0"/>
            <a:ext cx="8640960" cy="720000"/>
          </a:xfrm>
        </p:spPr>
        <p:txBody>
          <a:bodyPr anchor="ctr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5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46A9D2-0AB8-47DB-9161-5C035ED56AA3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6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944F5A-9B4C-4D86-ACBF-CA099F65FABC}" type="slidenum">
              <a:rPr lang="ru-RU"/>
              <a:pPr>
                <a:defRPr/>
              </a:pPr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6227763"/>
            <a:ext cx="9144000" cy="65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1"/>
          <p:cNvSpPr txBox="1">
            <a:spLocks/>
          </p:cNvSpPr>
          <p:nvPr userDrawn="1"/>
        </p:nvSpPr>
        <p:spPr>
          <a:xfrm>
            <a:off x="0" y="0"/>
            <a:ext cx="9144000" cy="72000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1"/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/>
          </a:sp3d>
        </p:spPr>
        <p:txBody>
          <a:bodyPr>
            <a:norm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 cap="none" spc="5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  <a:defRPr/>
            </a:pPr>
            <a:endParaRPr lang="ru-RU" sz="3200" dirty="0"/>
          </a:p>
        </p:txBody>
      </p:sp>
      <p:sp>
        <p:nvSpPr>
          <p:cNvPr id="4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B9F662-62B0-4E87-8E72-AF35368366E8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5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3576AE1-9C99-4F65-B0CA-1D8EB830876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6F372-6137-4D51-A66B-A8E6C92B6575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E4A98A-987E-4E32-A3A5-2ACDF413434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9DE59F-C9E6-4154-86A7-50A895D023DD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A0E88D-CBB1-4A3F-A502-6326D762DD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825" y="169863"/>
            <a:ext cx="8642350" cy="1196975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250825" y="1495425"/>
            <a:ext cx="8642350" cy="4741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F0D398-597A-419C-8A61-FBB23597C937}" type="datetimeFigureOut">
              <a:rPr lang="ru-RU"/>
              <a:pPr>
                <a:defRPr/>
              </a:pPr>
              <a:t>13.10.2013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AD0FBCC-FC1B-4D9B-9281-5434D9CCFE0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0" r:id="rId3"/>
    <p:sldLayoutId id="2147483673" r:id="rId4"/>
    <p:sldLayoutId id="2147483669" r:id="rId5"/>
    <p:sldLayoutId id="2147483674" r:id="rId6"/>
    <p:sldLayoutId id="2147483675" r:id="rId7"/>
    <p:sldLayoutId id="2147483668" r:id="rId8"/>
    <p:sldLayoutId id="2147483667" r:id="rId9"/>
    <p:sldLayoutId id="2147483666" r:id="rId10"/>
    <p:sldLayoutId id="2147483665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b="1" kern="1200" spc="50">
          <a:ln w="11430"/>
          <a:gradFill>
            <a:gsLst>
              <a:gs pos="25000">
                <a:schemeClr val="accent2">
                  <a:satMod val="155000"/>
                </a:schemeClr>
              </a:gs>
              <a:gs pos="100000">
                <a:schemeClr val="accent2">
                  <a:shade val="45000"/>
                  <a:satMod val="165000"/>
                </a:schemeClr>
              </a:gs>
            </a:gsLst>
            <a:lin ang="5400000"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1"/>
          </a:solidFill>
          <a:latin typeface="Comic Sans MS" pitchFamily="66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.jpe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1.jpe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emf"/><Relationship Id="rId9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1.jpe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E6E0E0"/>
              </a:clrFrom>
              <a:clrTo>
                <a:srgbClr val="E6E0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836738"/>
            <a:ext cx="2411413" cy="4905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38" name="Прямоугольник 3"/>
          <p:cNvSpPr>
            <a:spLocks noChangeArrowheads="1"/>
          </p:cNvSpPr>
          <p:nvPr/>
        </p:nvSpPr>
        <p:spPr bwMode="auto">
          <a:xfrm>
            <a:off x="6394450" y="6488113"/>
            <a:ext cx="27495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>
                <a:latin typeface="Comic Sans MS" pitchFamily="66" charset="0"/>
              </a:rPr>
              <a:t>© ООО «Баласс», 2013</a:t>
            </a:r>
          </a:p>
        </p:txBody>
      </p:sp>
      <p:sp>
        <p:nvSpPr>
          <p:cNvPr id="5" name="Подзаголовок 2"/>
          <p:cNvSpPr txBox="1">
            <a:spLocks/>
          </p:cNvSpPr>
          <p:nvPr/>
        </p:nvSpPr>
        <p:spPr>
          <a:xfrm>
            <a:off x="0" y="6240463"/>
            <a:ext cx="5940425" cy="639762"/>
          </a:xfrm>
          <a:prstGeom prst="rect">
            <a:avLst/>
          </a:prstGeom>
        </p:spPr>
        <p:txBody>
          <a:bodyPr anchor="ctr">
            <a:spAutoFit/>
          </a:bodyPr>
          <a:lstStyle/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Образовательная система «Школа 2100».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Данилов Д.Д. и др. Всеобщая история. </a:t>
            </a:r>
            <a:r>
              <a:rPr lang="en-US" sz="1200">
                <a:solidFill>
                  <a:srgbClr val="400000"/>
                </a:solidFill>
                <a:latin typeface="Comic Sans MS" pitchFamily="66" charset="0"/>
              </a:rPr>
              <a:t>6</a:t>
            </a: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 класс. История Средних веков  </a:t>
            </a:r>
          </a:p>
          <a:p>
            <a:pPr>
              <a:buFont typeface="Arial" charset="0"/>
              <a:buNone/>
            </a:pPr>
            <a:r>
              <a:rPr lang="ru-RU" sz="1200">
                <a:solidFill>
                  <a:srgbClr val="400000"/>
                </a:solidFill>
                <a:latin typeface="Comic Sans MS" pitchFamily="66" charset="0"/>
              </a:rPr>
              <a:t>Автор презентации: Казаринова Н.В. (учитель, г. Йошкар-Ола)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130425"/>
            <a:ext cx="8640960" cy="1470025"/>
          </a:xfrm>
        </p:spPr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ru-RU" dirty="0" smtClean="0"/>
              <a:t>ОБЩИЙ ВЗГЛЯД</a:t>
            </a:r>
            <a:br>
              <a:rPr lang="ru-RU" dirty="0" smtClean="0"/>
            </a:br>
            <a:r>
              <a:rPr lang="ru-RU" dirty="0" smtClean="0"/>
              <a:t>НА ВОЗНИКНОВЕНИЕ СРЕДНЕВЕКОВЫХ ЦИВИЛИЗАЦИЙ</a:t>
            </a:r>
            <a:endParaRPr lang="ru-RU" dirty="0"/>
          </a:p>
        </p:txBody>
      </p:sp>
      <p:pic>
        <p:nvPicPr>
          <p:cNvPr id="14341" name="Рисунок 2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9144000" cy="73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42" name="Picture 3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E6E0E0"/>
              </a:clrFrom>
              <a:clrTo>
                <a:srgbClr val="E6E0E0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380288" y="2430463"/>
            <a:ext cx="1763712" cy="412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60562"/>
            <a:ext cx="8640000" cy="122586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200">
                <a:latin typeface="Comic Sans MS" pitchFamily="66" charset="0"/>
              </a:rPr>
              <a:t>Сформулируйте и напишите, какие черты отличают каждую сферу жизни исламской цивилизации.</a:t>
            </a:r>
          </a:p>
        </p:txBody>
      </p:sp>
      <p:pic>
        <p:nvPicPr>
          <p:cNvPr id="31748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1520" y="3501008"/>
            <a:ext cx="8640000" cy="85129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200">
                <a:latin typeface="Comic Sans MS" pitchFamily="66" charset="0"/>
              </a:rPr>
              <a:t>Запишите названия стран и народов, принявших ислам в Средневековье.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50950" y="2276872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981724" y="2276872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2276872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 l="-17161" r="-17549"/>
          <a:stretch/>
        </p:blipFill>
        <p:spPr>
          <a:xfrm>
            <a:off x="7339020" y="2276872"/>
            <a:ext cx="1552499" cy="108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>
          <a:xfrm>
            <a:off x="251520" y="4507388"/>
            <a:ext cx="8640000" cy="122586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200" b="1" dirty="0">
                <a:solidFill>
                  <a:srgbClr val="0070C0"/>
                </a:solidFill>
                <a:latin typeface="+mn-lt"/>
              </a:rPr>
              <a:t>Максимальный уровень.</a:t>
            </a:r>
            <a:r>
              <a:rPr lang="ru-RU" sz="2200" b="1" dirty="0">
                <a:solidFill>
                  <a:srgbClr val="00B0F0"/>
                </a:solidFill>
                <a:latin typeface="+mn-lt"/>
              </a:rPr>
              <a:t> </a:t>
            </a:r>
            <a:r>
              <a:rPr lang="ru-RU" sz="2200" dirty="0">
                <a:latin typeface="+mn-lt"/>
              </a:rPr>
              <a:t>Дайте оценку роли пророка Мухаммеда и халифов в распространении ислама в раннее Средневековье.</a:t>
            </a:r>
          </a:p>
        </p:txBody>
      </p:sp>
      <p:graphicFrame>
        <p:nvGraphicFramePr>
          <p:cNvPr id="31772" name="Group 28"/>
          <p:cNvGraphicFramePr>
            <a:graphicFrameLocks noGrp="1"/>
          </p:cNvGraphicFramePr>
          <p:nvPr/>
        </p:nvGraphicFramePr>
        <p:xfrm>
          <a:off x="252413" y="5827713"/>
          <a:ext cx="8639175" cy="9112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ИСЛАМСКАЯ ЦИВИЛИЗАЦИЯ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980728"/>
            <a:ext cx="8640000" cy="1191816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3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3200">
                <a:latin typeface="Comic Sans MS" pitchFamily="66" charset="0"/>
              </a:rPr>
              <a:t>Сделай выводы: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3797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33827" name="Group 35"/>
          <p:cNvGraphicFramePr>
            <a:graphicFrameLocks noGrp="1"/>
          </p:cNvGraphicFramePr>
          <p:nvPr/>
        </p:nvGraphicFramePr>
        <p:xfrm>
          <a:off x="252413" y="2420938"/>
          <a:ext cx="8640762" cy="3014662"/>
        </p:xfrm>
        <a:graphic>
          <a:graphicData uri="http://schemas.openxmlformats.org/drawingml/2006/table">
            <a:tbl>
              <a:tblPr/>
              <a:tblGrid>
                <a:gridCol w="2879725"/>
                <a:gridCol w="2879725"/>
                <a:gridCol w="2881312"/>
              </a:tblGrid>
              <a:tr h="371475"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Цивилизации Средних веков были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похожи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различались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Власть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Общественное деление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Хозяйство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50950" y="5589240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981724" y="5589240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5589240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 l="-17161" r="-17549"/>
          <a:stretch/>
        </p:blipFill>
        <p:spPr>
          <a:xfrm>
            <a:off x="7339020" y="5589240"/>
            <a:ext cx="1552499" cy="108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980728"/>
            <a:ext cx="8640000" cy="160043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200">
                <a:latin typeface="Comic Sans MS" pitchFamily="66" charset="0"/>
              </a:rPr>
              <a:t>Из приведённых ниже слов выбери названия сословий, сформировавшихся в Западной Европе к </a:t>
            </a:r>
            <a:r>
              <a:rPr lang="en-US" sz="2200">
                <a:latin typeface="Comic Sans MS" pitchFamily="66" charset="0"/>
              </a:rPr>
              <a:t>XI</a:t>
            </a:r>
            <a:r>
              <a:rPr lang="ru-RU" sz="2200">
                <a:latin typeface="Comic Sans MS" pitchFamily="66" charset="0"/>
              </a:rPr>
              <a:t> веку. Запиши в таблицу так, чтобы в последней строке оказалось самое многочисленное из них.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5845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4000" y="4259263"/>
          <a:ext cx="8639175" cy="1889125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90510"/>
                <a:gridCol w="1008112"/>
                <a:gridCol w="5041378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Сословия 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Группы населения </a:t>
                      </a:r>
                      <a:endParaRPr lang="ru-RU" sz="20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I.</a:t>
                      </a:r>
                      <a:r>
                        <a:rPr lang="ru-RU" sz="2000" dirty="0" smtClean="0"/>
                        <a:t> _____________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Герцоги, графы, бароны, рыцари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II.</a:t>
                      </a:r>
                      <a:r>
                        <a:rPr lang="ru-RU" sz="2000" dirty="0" smtClean="0"/>
                        <a:t> ____________</a:t>
                      </a:r>
                    </a:p>
                    <a:p>
                      <a:r>
                        <a:rPr lang="ru-RU" sz="2000" dirty="0" smtClean="0"/>
                        <a:t>_______________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Мелкие землевладельцы, земледельцы, бывшие колоны и рабы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III.</a:t>
                      </a:r>
                      <a:r>
                        <a:rPr lang="ru-RU" sz="2000" dirty="0" smtClean="0"/>
                        <a:t> ___________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Епископы, монахи, священники</a:t>
                      </a:r>
                      <a:endParaRPr lang="ru-RU" sz="20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" name="Скругленный прямоугольник 7"/>
          <p:cNvSpPr/>
          <p:nvPr/>
        </p:nvSpPr>
        <p:spPr>
          <a:xfrm>
            <a:off x="251520" y="2924944"/>
            <a:ext cx="8640000" cy="919401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r>
              <a:rPr lang="ru-RU" sz="2400">
                <a:latin typeface="Comic Sans MS" pitchFamily="66" charset="0"/>
              </a:rPr>
              <a:t>Зависимые крестьяне, варвары, церковные землевладельцы, воины-землевладельцы.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251520" y="978996"/>
            <a:ext cx="8640000" cy="122586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7188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200">
                <a:latin typeface="Comic Sans MS" pitchFamily="66" charset="0"/>
              </a:rPr>
              <a:t>Придумай и запиши три фразы (по одной про каждое сословие), в которых бы правильно отражалось положение сословия в средневековом обществе.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pic>
        <p:nvPicPr>
          <p:cNvPr id="37893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0" name="Таблица 9"/>
          <p:cNvGraphicFramePr>
            <a:graphicFrameLocks noGrp="1" noChangeAspect="1"/>
          </p:cNvGraphicFramePr>
          <p:nvPr/>
        </p:nvGraphicFramePr>
        <p:xfrm>
          <a:off x="252413" y="2349500"/>
          <a:ext cx="8639175" cy="4319588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59760"/>
                <a:gridCol w="6480240"/>
              </a:tblGrid>
              <a:tr h="144016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  <a:tr h="1440160">
                <a:tc>
                  <a:txBody>
                    <a:bodyPr/>
                    <a:lstStyle/>
                    <a:p>
                      <a:endParaRPr lang="ru-RU" sz="2800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  <a:p>
                      <a:r>
                        <a:rPr lang="ru-RU" sz="2800" dirty="0" smtClean="0"/>
                        <a:t>____________________________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37908" name="Picture 8" descr="http://www.malvorlagen-fensterbilder.de/bilder-bunt/Ritter-1.jpg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10000" contrast="-10000"/>
          </a:blip>
          <a:srcRect/>
          <a:stretch>
            <a:fillRect/>
          </a:stretch>
        </p:blipFill>
        <p:spPr bwMode="auto">
          <a:xfrm>
            <a:off x="468313" y="2420938"/>
            <a:ext cx="1744662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09" name="Picture 4" descr="Clipart изображением помощник священника"/>
          <p:cNvPicPr>
            <a:picLocks noChangeAspect="1" noChangeArrowheads="1"/>
          </p:cNvPicPr>
          <p:nvPr/>
        </p:nvPicPr>
        <p:blipFill>
          <a:blip r:embed="rId6">
            <a:lum bright="10000" contrast="-10000"/>
          </a:blip>
          <a:srcRect/>
          <a:stretch>
            <a:fillRect/>
          </a:stretch>
        </p:blipFill>
        <p:spPr bwMode="auto">
          <a:xfrm>
            <a:off x="938213" y="3924300"/>
            <a:ext cx="7874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10" name="Picture 7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258888" y="5427663"/>
            <a:ext cx="454025" cy="1260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7911" name="Picture 5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09613" y="5373688"/>
            <a:ext cx="59055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2000" y="980728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800">
                <a:latin typeface="Comic Sans MS" pitchFamily="66" charset="0"/>
              </a:rPr>
              <a:t>Составь синквейн (пятистишие) по теме «Средневековье».</a:t>
            </a:r>
          </a:p>
        </p:txBody>
      </p:sp>
      <p:pic>
        <p:nvPicPr>
          <p:cNvPr id="3994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2413" y="2344738"/>
            <a:ext cx="8640762" cy="4292600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txBody>
          <a:bodyPr>
            <a:spAutoFit/>
          </a:bodyPr>
          <a:lstStyle/>
          <a:p>
            <a:pPr algn="ctr"/>
            <a:r>
              <a:rPr lang="ru-RU" sz="2500">
                <a:solidFill>
                  <a:srgbClr val="FF0000"/>
                </a:solidFill>
                <a:latin typeface="Comic Sans MS" pitchFamily="66" charset="0"/>
              </a:rPr>
              <a:t>Правила составления синквейна:</a:t>
            </a:r>
          </a:p>
          <a:p>
            <a:r>
              <a:rPr lang="ru-RU" sz="2500">
                <a:latin typeface="Comic Sans MS" pitchFamily="66" charset="0"/>
              </a:rPr>
              <a:t>1. В первой строчке указывается тема стихотворения, для этой цели используется существительное.</a:t>
            </a:r>
          </a:p>
          <a:p>
            <a:r>
              <a:rPr lang="ru-RU" sz="2500">
                <a:latin typeface="Comic Sans MS" pitchFamily="66" charset="0"/>
              </a:rPr>
              <a:t>2. Во второй строчке в двух словах (двумя прилагательными) даётся описание темы.</a:t>
            </a:r>
          </a:p>
          <a:p>
            <a:r>
              <a:rPr lang="ru-RU" sz="2500">
                <a:latin typeface="Comic Sans MS" pitchFamily="66" charset="0"/>
              </a:rPr>
              <a:t>3. В третьей строчке тремя словами даётся описание действия в рамках этой темы (три глагола).</a:t>
            </a:r>
          </a:p>
          <a:p>
            <a:r>
              <a:rPr lang="ru-RU" sz="2500">
                <a:latin typeface="Comic Sans MS" pitchFamily="66" charset="0"/>
              </a:rPr>
              <a:t>4. Четвёртая строчка – это фраза из четырёх слов, показывающая отношение автора к теме, его чувства.</a:t>
            </a:r>
          </a:p>
          <a:p>
            <a:r>
              <a:rPr lang="ru-RU" sz="2500">
                <a:latin typeface="Comic Sans MS" pitchFamily="66" charset="0"/>
              </a:rPr>
              <a:t>5. Последняя строчка – это одно слово, по сути, синонимичное тому, с которого синквейн начинался.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2315528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600">
                <a:latin typeface="Comic Sans MS" pitchFamily="66" charset="0"/>
              </a:rPr>
              <a:t>На ленте времени укажи эпоху Средневековья, подпиши даты: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 1.</a:t>
            </a:r>
            <a:r>
              <a:rPr lang="ru-RU" sz="2600">
                <a:latin typeface="Comic Sans MS" pitchFamily="66" charset="0"/>
              </a:rPr>
              <a:t> падения Рима;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 2.</a:t>
            </a:r>
            <a:r>
              <a:rPr lang="ru-RU" sz="2600">
                <a:latin typeface="Comic Sans MS" pitchFamily="66" charset="0"/>
              </a:rPr>
              <a:t> образования империи Карла Великого;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3.</a:t>
            </a:r>
            <a:r>
              <a:rPr lang="ru-RU" sz="2600">
                <a:latin typeface="Comic Sans MS" pitchFamily="66" charset="0"/>
              </a:rPr>
              <a:t> переселения  Мухаммеда из Мекки в Медину; </a:t>
            </a:r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4.</a:t>
            </a:r>
            <a:r>
              <a:rPr lang="ru-RU" sz="2600">
                <a:latin typeface="Comic Sans MS" pitchFamily="66" charset="0"/>
              </a:rPr>
              <a:t> взятия Иерусалима крестоносцами.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6389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лево 4"/>
          <p:cNvSpPr/>
          <p:nvPr/>
        </p:nvSpPr>
        <p:spPr>
          <a:xfrm>
            <a:off x="250825" y="4724400"/>
            <a:ext cx="8634413" cy="684213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2413" y="3716338"/>
          <a:ext cx="8639175" cy="1138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до н.э.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Наша эра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IV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IX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X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6474" name="Group 90"/>
          <p:cNvGraphicFramePr>
            <a:graphicFrameLocks noGrp="1"/>
          </p:cNvGraphicFramePr>
          <p:nvPr/>
        </p:nvGraphicFramePr>
        <p:xfrm>
          <a:off x="252413" y="5373688"/>
          <a:ext cx="8640762" cy="742950"/>
        </p:xfrm>
        <a:graphic>
          <a:graphicData uri="http://schemas.openxmlformats.org/drawingml/2006/table">
            <a:tbl>
              <a:tblPr/>
              <a:tblGrid>
                <a:gridCol w="785812"/>
                <a:gridCol w="784225"/>
                <a:gridCol w="785813"/>
                <a:gridCol w="785812"/>
                <a:gridCol w="785813"/>
                <a:gridCol w="785812"/>
                <a:gridCol w="784225"/>
                <a:gridCol w="909638"/>
                <a:gridCol w="661987"/>
                <a:gridCol w="785813"/>
                <a:gridCol w="7858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2145268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П</a:t>
            </a:r>
            <a:r>
              <a:rPr lang="ru-RU" sz="2400" b="1">
                <a:solidFill>
                  <a:srgbClr val="0070C0"/>
                </a:solidFill>
              </a:rPr>
              <a:t>о</a:t>
            </a:r>
            <a:r>
              <a:rPr lang="ru-RU" sz="2400" b="1">
                <a:solidFill>
                  <a:srgbClr val="0070C0"/>
                </a:solidFill>
                <a:latin typeface="Comic Sans MS" pitchFamily="66" charset="0"/>
              </a:rPr>
              <a:t>вышенный уровень. </a:t>
            </a:r>
            <a:r>
              <a:rPr lang="ru-RU" sz="2400">
                <a:latin typeface="Comic Sans MS" pitchFamily="66" charset="0"/>
              </a:rPr>
              <a:t>Обозначь на ленте времени символами возникновение средневековых цивилизаций. Под соответствующими веками подпиши имена: Карл Великий, Юстиниан, Кирилл и Мефодий, Мухаммед, Чингисхан.  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18437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лево 4"/>
          <p:cNvSpPr/>
          <p:nvPr/>
        </p:nvSpPr>
        <p:spPr>
          <a:xfrm>
            <a:off x="250825" y="4724400"/>
            <a:ext cx="8634413" cy="684213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2413" y="3716338"/>
          <a:ext cx="8639175" cy="1138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до н.э.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Наша эра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IV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IX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X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8522" name="Group 90"/>
          <p:cNvGraphicFramePr>
            <a:graphicFrameLocks noGrp="1"/>
          </p:cNvGraphicFramePr>
          <p:nvPr/>
        </p:nvGraphicFramePr>
        <p:xfrm>
          <a:off x="252413" y="5373688"/>
          <a:ext cx="8640762" cy="742950"/>
        </p:xfrm>
        <a:graphic>
          <a:graphicData uri="http://schemas.openxmlformats.org/drawingml/2006/table">
            <a:tbl>
              <a:tblPr/>
              <a:tblGrid>
                <a:gridCol w="785812"/>
                <a:gridCol w="784225"/>
                <a:gridCol w="785813"/>
                <a:gridCol w="785812"/>
                <a:gridCol w="785813"/>
                <a:gridCol w="785812"/>
                <a:gridCol w="784225"/>
                <a:gridCol w="909638"/>
                <a:gridCol w="661987"/>
                <a:gridCol w="785813"/>
                <a:gridCol w="7858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52000" y="980728"/>
            <a:ext cx="8640000" cy="1430179"/>
          </a:xfrm>
          <a:prstGeom prst="roundRect">
            <a:avLst/>
          </a:prstGeom>
          <a:blipFill>
            <a:blip r:embed="rId3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tx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 anchor="ctr">
            <a:spAutoFit/>
          </a:bodyPr>
          <a:lstStyle/>
          <a:p>
            <a:pPr indent="350838"/>
            <a:r>
              <a:rPr lang="ru-RU" sz="2600" b="1">
                <a:solidFill>
                  <a:srgbClr val="0070C0"/>
                </a:solidFill>
                <a:latin typeface="Comic Sans MS" pitchFamily="66" charset="0"/>
              </a:rPr>
              <a:t>Максимальный уровень. </a:t>
            </a:r>
            <a:r>
              <a:rPr lang="ru-RU" sz="2600">
                <a:latin typeface="Comic Sans MS" pitchFamily="66" charset="0"/>
              </a:rPr>
              <a:t>Под именами каждого исторического деятеля подпиши имя его менее известного современника.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/>
              <a:t>ВСПОМИНАЕМ ТО, ЧТО ЗНАЕМ</a:t>
            </a:r>
            <a:endParaRPr lang="ru-RU" sz="3600" dirty="0"/>
          </a:p>
        </p:txBody>
      </p:sp>
      <p:pic>
        <p:nvPicPr>
          <p:cNvPr id="20485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Стрелка влево 4"/>
          <p:cNvSpPr/>
          <p:nvPr/>
        </p:nvSpPr>
        <p:spPr>
          <a:xfrm>
            <a:off x="250825" y="3644900"/>
            <a:ext cx="8634413" cy="684213"/>
          </a:xfrm>
          <a:custGeom>
            <a:avLst/>
            <a:gdLst>
              <a:gd name="connsiteX0" fmla="*/ 0 w 8455109"/>
              <a:gd name="connsiteY0" fmla="*/ 144016 h 288032"/>
              <a:gd name="connsiteX1" fmla="*/ 144016 w 8455109"/>
              <a:gd name="connsiteY1" fmla="*/ 0 h 288032"/>
              <a:gd name="connsiteX2" fmla="*/ 144016 w 8455109"/>
              <a:gd name="connsiteY2" fmla="*/ 72008 h 288032"/>
              <a:gd name="connsiteX3" fmla="*/ 8455109 w 8455109"/>
              <a:gd name="connsiteY3" fmla="*/ 72008 h 288032"/>
              <a:gd name="connsiteX4" fmla="*/ 8455109 w 8455109"/>
              <a:gd name="connsiteY4" fmla="*/ 216024 h 288032"/>
              <a:gd name="connsiteX5" fmla="*/ 144016 w 8455109"/>
              <a:gd name="connsiteY5" fmla="*/ 216024 h 288032"/>
              <a:gd name="connsiteX6" fmla="*/ 144016 w 8455109"/>
              <a:gd name="connsiteY6" fmla="*/ 288032 h 288032"/>
              <a:gd name="connsiteX7" fmla="*/ 0 w 8455109"/>
              <a:gd name="connsiteY7" fmla="*/ 144016 h 288032"/>
              <a:gd name="connsiteX0" fmla="*/ 0 w 8614135"/>
              <a:gd name="connsiteY0" fmla="*/ 449695 h 593711"/>
              <a:gd name="connsiteX1" fmla="*/ 144016 w 8614135"/>
              <a:gd name="connsiteY1" fmla="*/ 305679 h 593711"/>
              <a:gd name="connsiteX2" fmla="*/ 144016 w 8614135"/>
              <a:gd name="connsiteY2" fmla="*/ 377687 h 593711"/>
              <a:gd name="connsiteX3" fmla="*/ 8614135 w 8614135"/>
              <a:gd name="connsiteY3" fmla="*/ 0 h 593711"/>
              <a:gd name="connsiteX4" fmla="*/ 8455109 w 8614135"/>
              <a:gd name="connsiteY4" fmla="*/ 521703 h 593711"/>
              <a:gd name="connsiteX5" fmla="*/ 144016 w 8614135"/>
              <a:gd name="connsiteY5" fmla="*/ 521703 h 593711"/>
              <a:gd name="connsiteX6" fmla="*/ 144016 w 8614135"/>
              <a:gd name="connsiteY6" fmla="*/ 593711 h 593711"/>
              <a:gd name="connsiteX7" fmla="*/ 0 w 8614135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449695 h 593711"/>
              <a:gd name="connsiteX1" fmla="*/ 144016 w 8634014"/>
              <a:gd name="connsiteY1" fmla="*/ 305679 h 593711"/>
              <a:gd name="connsiteX2" fmla="*/ 144016 w 8634014"/>
              <a:gd name="connsiteY2" fmla="*/ 377687 h 593711"/>
              <a:gd name="connsiteX3" fmla="*/ 8614135 w 8634014"/>
              <a:gd name="connsiteY3" fmla="*/ 0 h 593711"/>
              <a:gd name="connsiteX4" fmla="*/ 8634014 w 8634014"/>
              <a:gd name="connsiteY4" fmla="*/ 124138 h 593711"/>
              <a:gd name="connsiteX5" fmla="*/ 144016 w 8634014"/>
              <a:gd name="connsiteY5" fmla="*/ 521703 h 593711"/>
              <a:gd name="connsiteX6" fmla="*/ 144016 w 8634014"/>
              <a:gd name="connsiteY6" fmla="*/ 593711 h 593711"/>
              <a:gd name="connsiteX7" fmla="*/ 0 w 8634014"/>
              <a:gd name="connsiteY7" fmla="*/ 449695 h 593711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144016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144016 w 8634014"/>
              <a:gd name="connsiteY5" fmla="*/ 52170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144016 w 8634014"/>
              <a:gd name="connsiteY6" fmla="*/ 593711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324991 w 8634014"/>
              <a:gd name="connsiteY2" fmla="*/ 3776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24991 w 8634014"/>
              <a:gd name="connsiteY5" fmla="*/ 50265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372616 w 8634014"/>
              <a:gd name="connsiteY6" fmla="*/ 6222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  <a:gd name="connsiteX0" fmla="*/ 0 w 8634014"/>
              <a:gd name="connsiteY0" fmla="*/ 706870 h 706870"/>
              <a:gd name="connsiteX1" fmla="*/ 144016 w 8634014"/>
              <a:gd name="connsiteY1" fmla="*/ 305679 h 706870"/>
              <a:gd name="connsiteX2" fmla="*/ 248791 w 8634014"/>
              <a:gd name="connsiteY2" fmla="*/ 453887 h 706870"/>
              <a:gd name="connsiteX3" fmla="*/ 8614135 w 8634014"/>
              <a:gd name="connsiteY3" fmla="*/ 0 h 706870"/>
              <a:gd name="connsiteX4" fmla="*/ 8634014 w 8634014"/>
              <a:gd name="connsiteY4" fmla="*/ 124138 h 706870"/>
              <a:gd name="connsiteX5" fmla="*/ 315466 w 8634014"/>
              <a:gd name="connsiteY5" fmla="*/ 559803 h 706870"/>
              <a:gd name="connsiteX6" fmla="*/ 401191 w 8634014"/>
              <a:gd name="connsiteY6" fmla="*/ 660386 h 706870"/>
              <a:gd name="connsiteX7" fmla="*/ 0 w 8634014"/>
              <a:gd name="connsiteY7" fmla="*/ 706870 h 7068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34014" h="706870">
                <a:moveTo>
                  <a:pt x="0" y="706870"/>
                </a:moveTo>
                <a:lnTo>
                  <a:pt x="144016" y="305679"/>
                </a:lnTo>
                <a:lnTo>
                  <a:pt x="248791" y="453887"/>
                </a:lnTo>
                <a:cubicBezTo>
                  <a:pt x="1424339" y="-63807"/>
                  <a:pt x="6769352" y="464400"/>
                  <a:pt x="8614135" y="0"/>
                </a:cubicBezTo>
                <a:lnTo>
                  <a:pt x="8634014" y="124138"/>
                </a:lnTo>
                <a:cubicBezTo>
                  <a:pt x="6382969" y="604816"/>
                  <a:pt x="2288215" y="53576"/>
                  <a:pt x="315466" y="559803"/>
                </a:cubicBezTo>
                <a:lnTo>
                  <a:pt x="401191" y="660386"/>
                </a:lnTo>
                <a:lnTo>
                  <a:pt x="0" y="70687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/>
          </a:p>
        </p:txBody>
      </p:sp>
      <p:graphicFrame>
        <p:nvGraphicFramePr>
          <p:cNvPr id="16" name="Таблица 15"/>
          <p:cNvGraphicFramePr>
            <a:graphicFrameLocks noGrp="1"/>
          </p:cNvGraphicFramePr>
          <p:nvPr/>
        </p:nvGraphicFramePr>
        <p:xfrm>
          <a:off x="252413" y="2636838"/>
          <a:ext cx="8639175" cy="11382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  <a:gridCol w="72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до н.э.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Наша эра</a:t>
                      </a:r>
                      <a:endParaRPr lang="ru-RU" sz="2000" b="1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/>
                      <a:endParaRPr lang="ru-RU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IV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VIII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IX</a:t>
                      </a:r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b="0" dirty="0" smtClean="0"/>
                        <a:t>X</a:t>
                      </a:r>
                      <a:endParaRPr lang="ru-RU" b="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b="0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20579" name="Group 99"/>
          <p:cNvGraphicFramePr>
            <a:graphicFrameLocks noGrp="1"/>
          </p:cNvGraphicFramePr>
          <p:nvPr/>
        </p:nvGraphicFramePr>
        <p:xfrm>
          <a:off x="252413" y="4292600"/>
          <a:ext cx="8640762" cy="742950"/>
        </p:xfrm>
        <a:graphic>
          <a:graphicData uri="http://schemas.openxmlformats.org/drawingml/2006/table">
            <a:tbl>
              <a:tblPr/>
              <a:tblGrid>
                <a:gridCol w="785812"/>
                <a:gridCol w="784225"/>
                <a:gridCol w="785813"/>
                <a:gridCol w="785812"/>
                <a:gridCol w="785813"/>
                <a:gridCol w="785812"/>
                <a:gridCol w="784225"/>
                <a:gridCol w="982663"/>
                <a:gridCol w="792162"/>
                <a:gridCol w="582613"/>
                <a:gridCol w="785812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XVIII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XIX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XXI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CE0"/>
                    </a:solidFill>
                  </a:tcPr>
                </a:tc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/>
            </a:extLst>
          </a:blip>
          <a:srcRect l="-1"/>
          <a:stretch/>
        </p:blipFill>
        <p:spPr bwMode="auto">
          <a:xfrm>
            <a:off x="252000" y="5220000"/>
            <a:ext cx="1142018" cy="1471041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2137417" y="5220001"/>
            <a:ext cx="1143001" cy="1471041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7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3997026" y="5220000"/>
            <a:ext cx="1143001" cy="1471042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5877271" y="5220000"/>
            <a:ext cx="1143001" cy="1471042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 rotWithShape="1">
          <a:blip r:embed="rId9" cstate="email">
            <a:extLst>
              <a:ext uri="{28A0092B-C50C-407E-A947-70E740481C1C}"/>
            </a:extLst>
          </a:blip>
          <a:srcRect/>
          <a:stretch/>
        </p:blipFill>
        <p:spPr bwMode="auto">
          <a:xfrm>
            <a:off x="7747200" y="5220000"/>
            <a:ext cx="1143001" cy="1471042"/>
          </a:xfrm>
          <a:prstGeom prst="roundRect">
            <a:avLst>
              <a:gd name="adj" fmla="val 16667"/>
            </a:avLst>
          </a:prstGeom>
          <a:ln w="9525">
            <a:solidFill>
              <a:schemeClr val="tx1"/>
            </a:solidFill>
            <a:miter lim="800000"/>
            <a:headEnd/>
            <a:tailEnd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/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252000" y="980728"/>
            <a:ext cx="8640000" cy="122586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2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200">
                <a:latin typeface="Comic Sans MS" pitchFamily="66" charset="0"/>
              </a:rPr>
              <a:t>Определи, каких достижений «добилась» Европа к началу эпохи Средневековья, а чем мог «похвастаться» Восток.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pic>
        <p:nvPicPr>
          <p:cNvPr id="22533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252413" y="2492375"/>
          <a:ext cx="8640762" cy="17383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320000"/>
                <a:gridCol w="4320000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Раннее Средневековье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Достижения Европы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Достижения Востока</a:t>
                      </a:r>
                      <a:endParaRPr lang="ru-RU" sz="2400" dirty="0"/>
                    </a:p>
                  </a:txBody>
                  <a:tcPr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400" dirty="0" smtClean="0"/>
                        <a:t>_____________________</a:t>
                      </a:r>
                    </a:p>
                    <a:p>
                      <a:r>
                        <a:rPr lang="ru-RU" sz="2400" dirty="0" smtClean="0"/>
                        <a:t>_____________________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9" name="Скругленный прямоугольник 8"/>
          <p:cNvSpPr/>
          <p:nvPr/>
        </p:nvSpPr>
        <p:spPr>
          <a:xfrm>
            <a:off x="251520" y="4365104"/>
            <a:ext cx="8640000" cy="851297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Повышенный уровень.</a:t>
            </a:r>
            <a:r>
              <a:rPr lang="ru-RU" sz="22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200">
                <a:latin typeface="Comic Sans MS" pitchFamily="66" charset="0"/>
              </a:rPr>
              <a:t>Как ты думаешь, справедливо ли называть Средневековье «тёмными веками»?</a:t>
            </a:r>
          </a:p>
        </p:txBody>
      </p:sp>
      <p:graphicFrame>
        <p:nvGraphicFramePr>
          <p:cNvPr id="22562" name="Group 34"/>
          <p:cNvGraphicFramePr>
            <a:graphicFrameLocks noGrp="1"/>
          </p:cNvGraphicFramePr>
          <p:nvPr/>
        </p:nvGraphicFramePr>
        <p:xfrm>
          <a:off x="252413" y="5445125"/>
          <a:ext cx="8639175" cy="1276350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_________________________________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614" name="Group 38"/>
          <p:cNvGraphicFramePr>
            <a:graphicFrameLocks noGrp="1"/>
          </p:cNvGraphicFramePr>
          <p:nvPr/>
        </p:nvGraphicFramePr>
        <p:xfrm>
          <a:off x="252413" y="981075"/>
          <a:ext cx="8640762" cy="6092825"/>
        </p:xfrm>
        <a:graphic>
          <a:graphicData uri="http://schemas.openxmlformats.org/drawingml/2006/table">
            <a:tbl>
              <a:tblPr/>
              <a:tblGrid>
                <a:gridCol w="1684337"/>
                <a:gridCol w="1050925"/>
                <a:gridCol w="5905500"/>
              </a:tblGrid>
              <a:tr h="385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Понятия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400" b="1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Определения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2CC"/>
                    </a:solidFill>
                  </a:tcPr>
                </a:tc>
              </a:tr>
              <a:tr h="766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Религия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rowSpan="5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200" b="0" i="0" u="none" strike="noStrike" cap="none" normalizeH="0" baseline="0" smtClean="0">
                        <a:ln>
                          <a:noFill/>
                        </a:ln>
                        <a:solidFill>
                          <a:srgbClr val="800000"/>
                        </a:solidFill>
                        <a:effectLst/>
                        <a:latin typeface="Comic Sans MS" pitchFamily="66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К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рупное государство, объединившее территории с разным населением, хозяйством,  различными традициями, но управляемое из одного центра, как правило, одним человеком.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6810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Государ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ство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С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оюз родовых общин, которые избирают одного вождя, сообща защищают территорию, связаны обычаями и верованиями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1477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Империя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В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ера людей в сверхъестественные силы, способные творить чудеса, а также вера в наличие у человека души, продолжающей существование после смерти тела.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596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Племя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Г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руппа людей, возводящих своё происхождение к общему предку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Arial" charset="0"/>
                        </a:rPr>
                        <a:t>.</a:t>
                      </a:r>
                      <a:r>
                        <a:rPr kumimoji="0" lang="ru-RU" sz="20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100806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Род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800000"/>
                          </a:solidFill>
                          <a:effectLst/>
                          <a:latin typeface="Comic Sans MS" pitchFamily="66" charset="0"/>
                        </a:rPr>
                        <a:t>Организация управления обществом, людьми, которые проживают на какой-то определённой территории.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2" name="Скругленный прямоугольник 21"/>
          <p:cNvSpPr/>
          <p:nvPr/>
        </p:nvSpPr>
        <p:spPr>
          <a:xfrm>
            <a:off x="283750" y="3315598"/>
            <a:ext cx="8640000" cy="105560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800" b="1">
                <a:solidFill>
                  <a:srgbClr val="0070C0"/>
                </a:solidFill>
                <a:latin typeface="Comic Sans MS" pitchFamily="66" charset="0"/>
              </a:rPr>
              <a:t>Необходимый уровень.</a:t>
            </a:r>
            <a:r>
              <a:rPr lang="ru-RU" sz="28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800">
                <a:latin typeface="Comic Sans MS" pitchFamily="66" charset="0"/>
              </a:rPr>
              <a:t>С помощью стрелок соедини понятия с их определениями.</a:t>
            </a:r>
          </a:p>
        </p:txBody>
      </p:sp>
      <p:sp>
        <p:nvSpPr>
          <p:cNvPr id="20" name="Заголовок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-150" dirty="0" smtClean="0"/>
              <a:t>ВСПОМИНАЕМ ТО, ЧТО ЗНАЕМ</a:t>
            </a:r>
            <a:endParaRPr lang="ru-RU" sz="3600" dirty="0"/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2124075" y="1268413"/>
            <a:ext cx="863600" cy="0"/>
          </a:xfrm>
          <a:prstGeom prst="straightConnector1">
            <a:avLst/>
          </a:prstGeom>
          <a:ln w="44450">
            <a:solidFill>
              <a:schemeClr val="bg1">
                <a:lumMod val="50000"/>
              </a:schemeClr>
            </a:solidFill>
            <a:tailEnd type="stealth" w="med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6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681038" cy="1330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4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spc="0" dirty="0"/>
              <a:t>ОТКРЫВАЕМ НОВЫЕ ЗНАНИЯ</a:t>
            </a:r>
            <a:endParaRPr lang="ru-RU" sz="36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252000" y="1628800"/>
            <a:ext cx="8639999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1. Католическая цивилизация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51999" y="3073951"/>
            <a:ext cx="864000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2. Православная цивилизация 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51519" y="4514111"/>
            <a:ext cx="8640480" cy="715089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127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soft" dir="tl">
              <a:rot lat="0" lon="0" rev="0"/>
            </a:lightRig>
          </a:scene3d>
          <a:sp3d>
            <a:bevelT prst="angle"/>
          </a:sp3d>
        </p:spPr>
        <p:txBody>
          <a:bodyPr>
            <a:spAutoFit/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b="1" spc="50" dirty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+mn-lt"/>
              </a:rPr>
              <a:t>3. Исламская цивилизация</a:t>
            </a:r>
            <a:endParaRPr lang="ru-RU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pic>
        <p:nvPicPr>
          <p:cNvPr id="26629" name="Picture 9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60562"/>
            <a:ext cx="8640000" cy="122586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200">
                <a:latin typeface="Comic Sans MS" pitchFamily="66" charset="0"/>
              </a:rPr>
              <a:t>Сформулируйте и напишите, какие черты отличают каждую сферу жизни католической цивилизации.</a:t>
            </a:r>
          </a:p>
        </p:txBody>
      </p:sp>
      <p:pic>
        <p:nvPicPr>
          <p:cNvPr id="27652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1520" y="3501008"/>
            <a:ext cx="8640000" cy="85129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200">
                <a:latin typeface="Comic Sans MS" pitchFamily="66" charset="0"/>
              </a:rPr>
              <a:t>Запишите названия стран и народов, вошедших в католическую цивилизацию</a:t>
            </a:r>
            <a:r>
              <a:rPr lang="ru-RU" sz="2200"/>
              <a:t>.</a:t>
            </a: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 smtClean="0"/>
              <a:t>КАТОЛИЧЕСКАЯ ЦИВИЛИЗАЦИЯ</a:t>
            </a:r>
            <a:endParaRPr lang="ru-RU" sz="3600" dirty="0"/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50950" y="2276872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981724" y="2276872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2276872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 l="-17161" r="-17549"/>
          <a:stretch/>
        </p:blipFill>
        <p:spPr>
          <a:xfrm>
            <a:off x="7339020" y="2276872"/>
            <a:ext cx="1552499" cy="108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>
          <a:xfrm>
            <a:off x="251520" y="4507388"/>
            <a:ext cx="8640000" cy="122586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2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200">
                <a:latin typeface="Comic Sans MS" pitchFamily="66" charset="0"/>
              </a:rPr>
              <a:t>Дайте оценку роли католической церкви и папы римского в распространении своей веры. </a:t>
            </a:r>
          </a:p>
        </p:txBody>
      </p:sp>
      <p:graphicFrame>
        <p:nvGraphicFramePr>
          <p:cNvPr id="27676" name="Group 28"/>
          <p:cNvGraphicFramePr>
            <a:graphicFrameLocks noGrp="1"/>
          </p:cNvGraphicFramePr>
          <p:nvPr/>
        </p:nvGraphicFramePr>
        <p:xfrm>
          <a:off x="252413" y="5827713"/>
          <a:ext cx="8639175" cy="9112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ый прямоугольник 7"/>
          <p:cNvSpPr/>
          <p:nvPr/>
        </p:nvSpPr>
        <p:spPr>
          <a:xfrm>
            <a:off x="252000" y="960562"/>
            <a:ext cx="8640000" cy="1225868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Необходимый уровень. </a:t>
            </a:r>
            <a:r>
              <a:rPr lang="ru-RU" sz="2200">
                <a:latin typeface="Comic Sans MS" pitchFamily="66" charset="0"/>
              </a:rPr>
              <a:t>Сформулируйте и напишите, какие черты отличают каждую сферу жизни православной цивилизации.</a:t>
            </a:r>
          </a:p>
        </p:txBody>
      </p:sp>
      <p:pic>
        <p:nvPicPr>
          <p:cNvPr id="29700" name="Picture 9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BCBFBF"/>
              </a:clrFrom>
              <a:clrTo>
                <a:srgbClr val="BCBFB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0"/>
            <a:ext cx="747713" cy="1331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Скругленный прямоугольник 8"/>
          <p:cNvSpPr/>
          <p:nvPr/>
        </p:nvSpPr>
        <p:spPr>
          <a:xfrm>
            <a:off x="251520" y="3501008"/>
            <a:ext cx="8640000" cy="851297"/>
          </a:xfrm>
          <a:prstGeom prst="roundRect">
            <a:avLst/>
          </a:prstGeom>
          <a:blipFill>
            <a:blip r:embed="rId3" cstate="print"/>
            <a:tile tx="0" ty="0" sx="100000" sy="100000" flip="none" algn="tl"/>
          </a:blipFill>
          <a:ln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242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Повышенный уровень. </a:t>
            </a:r>
            <a:r>
              <a:rPr lang="ru-RU" sz="2200">
                <a:latin typeface="Comic Sans MS" pitchFamily="66" charset="0"/>
              </a:rPr>
              <a:t>Запишите названия стран и народов, вошедших в православную цивилизацию.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50950" y="2276872"/>
            <a:ext cx="166101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4981724" y="2276872"/>
            <a:ext cx="1606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/>
            </a:extLst>
          </a:blip>
          <a:stretch>
            <a:fillRect/>
          </a:stretch>
        </p:blipFill>
        <p:spPr>
          <a:xfrm>
            <a:off x="252000" y="2276872"/>
            <a:ext cx="1552500" cy="1080000"/>
          </a:xfrm>
          <a:prstGeom prst="roundRect">
            <a:avLst>
              <a:gd name="adj" fmla="val 16667"/>
            </a:avLst>
          </a:prstGeom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8" cstate="email">
            <a:extLst>
              <a:ext uri="{28A0092B-C50C-407E-A947-70E740481C1C}"/>
            </a:extLst>
          </a:blip>
          <a:srcRect l="-17161" r="-17549"/>
          <a:stretch/>
        </p:blipFill>
        <p:spPr>
          <a:xfrm>
            <a:off x="7339020" y="2276872"/>
            <a:ext cx="1552499" cy="10800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solidFill>
              <a:schemeClr val="bg1"/>
            </a:solidFill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4" name="Скругленный прямоугольник 13"/>
          <p:cNvSpPr/>
          <p:nvPr/>
        </p:nvSpPr>
        <p:spPr>
          <a:xfrm>
            <a:off x="251520" y="4507388"/>
            <a:ext cx="8640000" cy="1225868"/>
          </a:xfrm>
          <a:prstGeom prst="roundRect">
            <a:avLst/>
          </a:prstGeom>
          <a:blipFill>
            <a:blip r:embed="rId3" cstate="print">
              <a:extLst>
                <a:ext uri="{28A0092B-C50C-407E-A947-70E740481C1C}"/>
              </a:extLst>
            </a:blip>
            <a:tile tx="0" ty="0" sx="100000" sy="100000" flip="none" algn="tl"/>
          </a:blipFill>
          <a:ln w="25400">
            <a:solidFill>
              <a:schemeClr val="bg1">
                <a:lumMod val="50000"/>
              </a:schemeClr>
            </a:solidFill>
          </a:ln>
          <a:scene3d>
            <a:camera prst="orthographicFront"/>
            <a:lightRig rig="threePt" dir="t"/>
          </a:scene3d>
          <a:sp3d>
            <a:bevelT prst="angle"/>
          </a:sp3d>
        </p:spPr>
        <p:txBody>
          <a:bodyPr>
            <a:spAutoFit/>
          </a:bodyPr>
          <a:lstStyle/>
          <a:p>
            <a:pPr indent="358775"/>
            <a:r>
              <a:rPr lang="ru-RU" sz="2200" b="1">
                <a:solidFill>
                  <a:srgbClr val="0070C0"/>
                </a:solidFill>
                <a:latin typeface="Comic Sans MS" pitchFamily="66" charset="0"/>
              </a:rPr>
              <a:t>Максимальный уровень.</a:t>
            </a:r>
            <a:r>
              <a:rPr lang="ru-RU" sz="2200" b="1">
                <a:solidFill>
                  <a:srgbClr val="00B0F0"/>
                </a:solidFill>
                <a:latin typeface="Comic Sans MS" pitchFamily="66" charset="0"/>
              </a:rPr>
              <a:t> </a:t>
            </a:r>
            <a:r>
              <a:rPr lang="ru-RU" sz="2200">
                <a:latin typeface="Comic Sans MS" pitchFamily="66" charset="0"/>
              </a:rPr>
              <a:t>Дайте оценку роли православной церкви и Константинопольского патриарха в распространении православия на другие народы.</a:t>
            </a:r>
          </a:p>
        </p:txBody>
      </p:sp>
      <p:graphicFrame>
        <p:nvGraphicFramePr>
          <p:cNvPr id="29724" name="Group 28"/>
          <p:cNvGraphicFramePr>
            <a:graphicFrameLocks noGrp="1"/>
          </p:cNvGraphicFramePr>
          <p:nvPr/>
        </p:nvGraphicFramePr>
        <p:xfrm>
          <a:off x="252413" y="5827713"/>
          <a:ext cx="8639175" cy="911225"/>
        </p:xfrm>
        <a:graphic>
          <a:graphicData uri="http://schemas.openxmlformats.org/drawingml/2006/table">
            <a:tbl>
              <a:tblPr/>
              <a:tblGrid>
                <a:gridCol w="2159000"/>
                <a:gridCol w="6480175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Позиция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Я считаю, что _____________________,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Аргумент(ы)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omic Sans MS" pitchFamily="66" charset="0"/>
                        </a:rPr>
                        <a:t>потому что________________________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E0"/>
                    </a:solidFill>
                  </a:tcPr>
                </a:tc>
              </a:tr>
            </a:tbl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ru-RU" sz="3600" dirty="0"/>
              <a:t>ПРАВОСЛАВНАЯ ЦИВИЛИЗАЦИЯ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Другая 6">
      <a:dk1>
        <a:srgbClr val="800000"/>
      </a:dk1>
      <a:lt1>
        <a:srgbClr val="800000"/>
      </a:lt1>
      <a:dk2>
        <a:srgbClr val="800000"/>
      </a:dk2>
      <a:lt2>
        <a:srgbClr val="FFFF99"/>
      </a:lt2>
      <a:accent1>
        <a:srgbClr val="FFCC99"/>
      </a:accent1>
      <a:accent2>
        <a:srgbClr val="800000"/>
      </a:accent2>
      <a:accent3>
        <a:srgbClr val="FF9933"/>
      </a:accent3>
      <a:accent4>
        <a:srgbClr val="FFFF66"/>
      </a:accent4>
      <a:accent5>
        <a:srgbClr val="FFC000"/>
      </a:accent5>
      <a:accent6>
        <a:srgbClr val="F79646"/>
      </a:accent6>
      <a:hlink>
        <a:srgbClr val="800000"/>
      </a:hlink>
      <a:folHlink>
        <a:srgbClr val="990000"/>
      </a:folHlink>
    </a:clrScheme>
    <a:fontScheme name="для урока">
      <a:majorFont>
        <a:latin typeface="Comic Sans MS"/>
        <a:ea typeface=""/>
        <a:cs typeface=""/>
      </a:majorFont>
      <a:minorFont>
        <a:latin typeface="Comic Sans MS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18335</TotalTime>
  <Words>778</Words>
  <Application>Microsoft Office PowerPoint</Application>
  <PresentationFormat>Экран (4:3)</PresentationFormat>
  <Paragraphs>192</Paragraphs>
  <Slides>14</Slides>
  <Notes>13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Шаблон оформления</vt:lpstr>
      </vt:variant>
      <vt:variant>
        <vt:i4>5</vt:i4>
      </vt:variant>
      <vt:variant>
        <vt:lpstr>Заголовки слайдов</vt:lpstr>
      </vt:variant>
      <vt:variant>
        <vt:i4>14</vt:i4>
      </vt:variant>
    </vt:vector>
  </HeadingPairs>
  <TitlesOfParts>
    <vt:vector size="23" baseType="lpstr">
      <vt:lpstr>Comic Sans MS</vt:lpstr>
      <vt:lpstr>Arial</vt:lpstr>
      <vt:lpstr>Calibri</vt:lpstr>
      <vt:lpstr>Times New Roman</vt:lpstr>
      <vt:lpstr>Тема1</vt:lpstr>
      <vt:lpstr>Тема1</vt:lpstr>
      <vt:lpstr>Тема1</vt:lpstr>
      <vt:lpstr>Тема1</vt:lpstr>
      <vt:lpstr>Тема1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ОБЩИЙ ВЗГЛЯД</dc:title>
  <dc:creator>Telli</dc:creator>
  <cp:lastModifiedBy>Admin</cp:lastModifiedBy>
  <cp:revision>636</cp:revision>
  <dcterms:created xsi:type="dcterms:W3CDTF">2012-04-06T18:00:09Z</dcterms:created>
  <dcterms:modified xsi:type="dcterms:W3CDTF">2013-10-13T19:55:10Z</dcterms:modified>
</cp:coreProperties>
</file>