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305" r:id="rId2"/>
    <p:sldId id="388" r:id="rId3"/>
    <p:sldId id="267" r:id="rId4"/>
    <p:sldId id="361" r:id="rId5"/>
    <p:sldId id="309" r:id="rId6"/>
    <p:sldId id="379" r:id="rId7"/>
    <p:sldId id="389" r:id="rId8"/>
    <p:sldId id="390" r:id="rId9"/>
    <p:sldId id="391" r:id="rId10"/>
    <p:sldId id="380" r:id="rId11"/>
    <p:sldId id="381" r:id="rId12"/>
    <p:sldId id="313" r:id="rId13"/>
    <p:sldId id="392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8000"/>
    <a:srgbClr val="009900"/>
    <a:srgbClr val="DDDDDD"/>
    <a:srgbClr val="C0C0C0"/>
    <a:srgbClr val="FFFFCC"/>
    <a:srgbClr val="FFCCFF"/>
    <a:srgbClr val="FFECE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8828" autoAdjust="0"/>
    <p:restoredTop sz="92712" autoAdjust="0"/>
  </p:normalViewPr>
  <p:slideViewPr>
    <p:cSldViewPr>
      <p:cViewPr varScale="1">
        <p:scale>
          <a:sx n="112" d="100"/>
          <a:sy n="112" d="100"/>
        </p:scale>
        <p:origin x="-120" y="-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8E2D605-AE1C-46AD-A85C-17D57A3B99F6}" type="datetimeFigureOut">
              <a:rPr lang="ru-RU"/>
              <a:pPr>
                <a:defRPr/>
              </a:pPr>
              <a:t>02.12.2013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CCDAB3A-3765-4294-9A18-6A971DE8C7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– </a:t>
            </a:r>
            <a:r>
              <a:rPr lang="sq-AL" smtClean="0"/>
              <a:t>http://www.russianmontreal.ca/uploads/posts/2010-05/thumbs/1273003174_knight.png</a:t>
            </a: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A91B1BC-7359-495F-B67D-5DCA290762C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8CEA3D6-5070-407D-BD86-EFB69979008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5DAE0AB-CA98-47BE-B733-4D6F9F1F939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BC7D47F-06FC-45A9-8716-E810724E3B5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8536505-EA11-4C24-B633-435D3E81A2F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построена на триггерах. Щелчок по документу (справа) выводит на слайд увеличенную копию документа. Щелчок по увеличенному документу сворачивает его. Переход на следующий слайд – щелчок за пределами текстовых блоков</a:t>
            </a: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758D577-EB95-4EC6-94D0-74708C3E9F7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08D120F-377C-4A74-9F92-E8EC3A78597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3B629B6-D5B0-4E43-BF6A-1EECC8F18A5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D044269-63A1-4B22-BF5F-4BF7A31BD4B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1DFF061-BE01-4560-B10B-D1BADFBDCBD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Японец - </a:t>
            </a:r>
            <a:r>
              <a:rPr lang="sq-AL" smtClean="0"/>
              <a:t>https://freelance.ru/img/portfolio/pics/00/09/68/616543.jpg</a:t>
            </a:r>
            <a:r>
              <a:rPr lang="ru-RU" smtClean="0"/>
              <a:t> </a:t>
            </a:r>
          </a:p>
          <a:p>
            <a:pPr>
              <a:spcBef>
                <a:spcPct val="0"/>
              </a:spcBef>
            </a:pPr>
            <a:r>
              <a:rPr lang="ru-RU" smtClean="0"/>
              <a:t>Китаец - </a:t>
            </a:r>
            <a:r>
              <a:rPr lang="sq-AL" smtClean="0"/>
              <a:t>http://www.artsides.ru/big/item_3613.jpg</a:t>
            </a:r>
            <a:r>
              <a:rPr lang="ru-RU" smtClean="0"/>
              <a:t> </a:t>
            </a:r>
          </a:p>
          <a:p>
            <a:pPr>
              <a:spcBef>
                <a:spcPct val="0"/>
              </a:spcBef>
            </a:pPr>
            <a:r>
              <a:rPr lang="ru-RU" smtClean="0"/>
              <a:t>Араб - </a:t>
            </a:r>
            <a:r>
              <a:rPr lang="sq-AL" smtClean="0"/>
              <a:t>http://www.artsides.ru/big/item_3687.jpg</a:t>
            </a:r>
            <a:r>
              <a:rPr lang="ru-RU" smtClean="0"/>
              <a:t> 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BCB10-2F74-4016-807C-E63B69C0D6C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Католический крест - </a:t>
            </a:r>
            <a:r>
              <a:rPr lang="sq-AL" smtClean="0"/>
              <a:t>http://upload.wikimedia.org/wikipedia/commons/thumb/8/87/Christian_cross.svg/404px-Christian_cross.svg.png</a:t>
            </a:r>
            <a:r>
              <a:rPr lang="ru-RU" smtClean="0"/>
              <a:t> </a:t>
            </a:r>
          </a:p>
          <a:p>
            <a:pPr>
              <a:spcBef>
                <a:spcPct val="0"/>
              </a:spcBef>
            </a:pPr>
            <a:r>
              <a:rPr lang="ru-RU" smtClean="0"/>
              <a:t>Православный крест - </a:t>
            </a:r>
            <a:r>
              <a:rPr lang="sq-AL" smtClean="0"/>
              <a:t>http://upload.wikimedia.org/wikipedia/commons/thumb/c/c3/OrthodoxCross%28black%2Ccontoured%29.svg/390px-OrthodoxCross%28black%2Ccontoured%29.svg.png</a:t>
            </a:r>
            <a:r>
              <a:rPr lang="ru-RU" smtClean="0"/>
              <a:t> </a:t>
            </a:r>
          </a:p>
          <a:p>
            <a:pPr>
              <a:spcBef>
                <a:spcPct val="0"/>
              </a:spcBef>
            </a:pPr>
            <a:r>
              <a:rPr lang="ru-RU" smtClean="0"/>
              <a:t>Герб ватикана - </a:t>
            </a:r>
            <a:r>
              <a:rPr lang="sq-AL" smtClean="0"/>
              <a:t>http://upload.wikimedia.org/wikipedia/commons/thumb/b/b3/Coat_of_arms_of_the_Vatican_City.svg/539px-Coat_of_arms_of_the_Vatican_City.svg.png</a:t>
            </a:r>
            <a:r>
              <a:rPr lang="ru-RU" smtClean="0"/>
              <a:t> </a:t>
            </a:r>
          </a:p>
          <a:p>
            <a:pPr>
              <a:spcBef>
                <a:spcPct val="0"/>
              </a:spcBef>
            </a:pPr>
            <a:r>
              <a:rPr lang="ru-RU" smtClean="0"/>
              <a:t>Печать константинопольского патриарха - </a:t>
            </a:r>
            <a:r>
              <a:rPr lang="sq-AL" smtClean="0"/>
              <a:t>http://upload.wikimedia.org/wikipedia/ru/2/22/Constantinople_coat_of_arms.png</a:t>
            </a: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FA01EE3-DE82-44EE-9987-725033AD478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Камень солнца (ацтеки) - </a:t>
            </a:r>
            <a:r>
              <a:rPr lang="sq-AL" smtClean="0"/>
              <a:t>http://upload.wikimedia.org/wikipedia/commons/thumb/b/b5/Aztec_Sun_Stone_Replica_cropped.jpg/621px-Aztec_Sun_Stone_Replica_cropped.jpg</a:t>
            </a:r>
            <a:r>
              <a:rPr lang="ru-RU" smtClean="0"/>
              <a:t> </a:t>
            </a:r>
          </a:p>
          <a:p>
            <a:pPr>
              <a:spcBef>
                <a:spcPct val="0"/>
              </a:spcBef>
            </a:pPr>
            <a:r>
              <a:rPr lang="ru-RU" smtClean="0"/>
              <a:t>Пирамида майя - </a:t>
            </a:r>
            <a:r>
              <a:rPr lang="sq-AL" smtClean="0"/>
              <a:t>http://upload.wikimedia.org/wikipedia/commons/thumb/5/51/Chichen_Itza_3.jpg/800px-Chichen_Itza_3.jpg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Теночтитлан – столица ацтеков - </a:t>
            </a:r>
            <a:r>
              <a:rPr lang="sq-AL" smtClean="0"/>
              <a:t>http://upload.wikimedia.org/wikipedia/commons/thumb/1/1c/Model_of_Tenochtitlan-RZ.jpg/800px-Model_of_Tenochtitlan-RZ.jpg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Крепость инков - </a:t>
            </a:r>
            <a:r>
              <a:rPr lang="sq-AL" smtClean="0"/>
              <a:t>http://upload.wikimedia.org/wikipedia/commons/thumb/f/fe/Sacsahuaman_wall2.jpg/800px-Sacsahuaman_wall2.jpg</a:t>
            </a:r>
            <a:endParaRPr lang="ru-RU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DF7FEF2-7EB3-4C9F-B82A-21725CED73B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7ACA11-739C-4A3D-936A-750D2F48BD8D}" type="datetimeFigureOut">
              <a:rPr lang="ru-RU"/>
              <a:pPr>
                <a:defRPr/>
              </a:pPr>
              <a:t>02.12.2013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12EA98-6B50-4F31-9A0E-FC1CEA7E62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7121D-9983-49E6-95A5-1368D7B43607}" type="datetimeFigureOut">
              <a:rPr lang="ru-RU"/>
              <a:pPr>
                <a:defRPr/>
              </a:pPr>
              <a:t>02.12.2013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26CBF5-FE3D-48E6-B61A-8D5F6C6D73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594FB-84A7-4004-94F8-A17D7CA9A882}" type="datetimeFigureOut">
              <a:rPr lang="ru-RU"/>
              <a:pPr>
                <a:defRPr/>
              </a:pPr>
              <a:t>02.12.2013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DEE79-E4FC-4E7A-86C7-A9BD8DC272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44045-4F3D-4232-B774-EB1B52249628}" type="datetimeFigureOut">
              <a:rPr lang="ru-RU"/>
              <a:pPr>
                <a:defRPr/>
              </a:pPr>
              <a:t>02.12.2013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A1831-9EE4-4081-AF5C-CADD483CB1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FCFADC-6A17-4A5A-84FA-0E18A149DEC8}" type="datetimeFigureOut">
              <a:rPr lang="ru-RU"/>
              <a:pPr>
                <a:defRPr/>
              </a:pPr>
              <a:t>02.12.2013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BEF5B6-41ED-4946-BB19-DBD2250CAC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9C5D5-36E9-4440-939B-D4EE692727E4}" type="datetimeFigureOut">
              <a:rPr lang="ru-RU"/>
              <a:pPr>
                <a:defRPr/>
              </a:pPr>
              <a:t>02.12.2013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63BDF-BD70-4898-BAA1-DF11923596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EE4487-A835-4342-B9A1-CB0878587299}" type="datetimeFigureOut">
              <a:rPr lang="ru-RU"/>
              <a:pPr>
                <a:defRPr/>
              </a:pPr>
              <a:t>02.12.2013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D261C-647D-408E-8E65-02C0000DF0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6101B-71FE-4623-8FA9-89EFFFAEE7A1}" type="datetimeFigureOut">
              <a:rPr lang="ru-RU"/>
              <a:pPr>
                <a:defRPr/>
              </a:pPr>
              <a:t>02.12.2013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5429F-4AE0-4E44-9EB9-E30C42A4767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1402A8-CBB4-4E84-8C47-01B85A02EF72}" type="datetimeFigureOut">
              <a:rPr lang="ru-RU"/>
              <a:pPr>
                <a:defRPr/>
              </a:pPr>
              <a:t>02.12.2013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26F08B-BBFA-4E3D-AFA4-6DB5668C0A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AB5AB-E435-4EC9-A34F-EA1FE5D6BABA}" type="datetimeFigureOut">
              <a:rPr lang="ru-RU"/>
              <a:pPr>
                <a:defRPr/>
              </a:pPr>
              <a:t>02.12.2013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9BEFF-DA3F-4104-9912-F525916CE1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29168-49EE-4F66-A430-DE583566476D}" type="datetimeFigureOut">
              <a:rPr lang="ru-RU"/>
              <a:pPr>
                <a:defRPr/>
              </a:pPr>
              <a:t>02.12.2013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C6FB8-BF02-47F4-B4B4-5254E86CA2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3777796-F291-4917-845A-65DE5CEBD9B7}" type="datetimeFigureOut">
              <a:rPr lang="ru-RU"/>
              <a:pPr>
                <a:defRPr/>
              </a:pPr>
              <a:t>02.12.2013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AFFD03F-EC05-44C6-B975-B97AE5E856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11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Прямоугольник 3"/>
          <p:cNvSpPr>
            <a:spLocks noChangeArrowheads="1"/>
          </p:cNvSpPr>
          <p:nvPr/>
        </p:nvSpPr>
        <p:spPr bwMode="auto">
          <a:xfrm>
            <a:off x="6394450" y="6488113"/>
            <a:ext cx="2781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2013.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6240463"/>
            <a:ext cx="5940425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</a:t>
            </a:r>
            <a:r>
              <a:rPr lang="en-US" sz="1200">
                <a:solidFill>
                  <a:srgbClr val="400000"/>
                </a:solidFill>
                <a:latin typeface="Comic Sans MS" pitchFamily="66" charset="0"/>
              </a:rPr>
              <a:t>6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класс. История Средних веков. § 24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pic>
        <p:nvPicPr>
          <p:cNvPr id="14339" name="Рисунок 5" descr="Лента_26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ГДЕ ЗАКОНЧИЛОСЬ СРЕДНЕВЕКОВЬЕ?</a:t>
            </a:r>
            <a:endParaRPr lang="ru-RU" dirty="0"/>
          </a:p>
        </p:txBody>
      </p:sp>
      <p:pic>
        <p:nvPicPr>
          <p:cNvPr id="14341" name="Рисунок 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50" y="3451225"/>
            <a:ext cx="300037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2" descr="http://www.lechaim.ru/ARHIV/122/resp13.files/image002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81838" y="3068638"/>
            <a:ext cx="2062162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2000" y="976169"/>
            <a:ext cx="8640000" cy="1660743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87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+mn-lt"/>
              </a:rPr>
              <a:t>Повышенный</a:t>
            </a:r>
            <a:r>
              <a:rPr lang="ru-RU" sz="2400" dirty="0">
                <a:latin typeface="+mn-lt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+mn-lt"/>
              </a:rPr>
              <a:t>уровень</a:t>
            </a:r>
            <a:r>
              <a:rPr lang="ru-RU" sz="2400" b="1" dirty="0">
                <a:solidFill>
                  <a:srgbClr val="0070C0"/>
                </a:solidFill>
                <a:latin typeface="+mn-lt"/>
              </a:rPr>
              <a:t>.</a:t>
            </a:r>
            <a:r>
              <a:rPr lang="ru-RU" sz="2400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400" dirty="0">
                <a:latin typeface="+mn-lt"/>
              </a:rPr>
              <a:t>Впиши в левый столбик название цивилизаций Средневековья, а </a:t>
            </a:r>
            <a:r>
              <a:rPr lang="ru-RU" sz="2400" dirty="0">
                <a:latin typeface="+mn-lt"/>
              </a:rPr>
              <a:t>в правый </a:t>
            </a:r>
            <a:r>
              <a:rPr lang="ru-RU" sz="2400" dirty="0">
                <a:latin typeface="+mn-lt"/>
              </a:rPr>
              <a:t>– события, достижения, с которыми связано для каждой из них время </a:t>
            </a:r>
            <a:r>
              <a:rPr lang="ru-RU" sz="2400" dirty="0">
                <a:latin typeface="+mn-lt"/>
              </a:rPr>
              <a:t>окончания эпохи </a:t>
            </a:r>
            <a:r>
              <a:rPr lang="ru-RU" sz="2400" dirty="0">
                <a:latin typeface="+mn-lt"/>
              </a:rPr>
              <a:t>Средних веков.</a:t>
            </a:r>
          </a:p>
        </p:txBody>
      </p:sp>
      <p:pic>
        <p:nvPicPr>
          <p:cNvPr id="32772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/>
              <a:t>ГДЕ ЗАКОНЧИЛОСЬ СРЕДНЕВЕКОВЬЕ?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250825" y="2924175"/>
          <a:ext cx="8640763" cy="35972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320"/>
                <a:gridCol w="2880320"/>
                <a:gridCol w="287936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Название цивилизаций</a:t>
                      </a:r>
                    </a:p>
                    <a:p>
                      <a:pPr algn="ctr"/>
                      <a:r>
                        <a:rPr lang="ru-RU" sz="2400" dirty="0" smtClean="0"/>
                        <a:t>Средневековья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Страны (народы),</a:t>
                      </a:r>
                    </a:p>
                    <a:p>
                      <a:pPr algn="ctr"/>
                      <a:r>
                        <a:rPr lang="ru-RU" sz="2400" dirty="0" smtClean="0"/>
                        <a:t>вошедшие в цивилизацию</a:t>
                      </a:r>
                      <a:endParaRPr lang="ru-RU" sz="2400" dirty="0"/>
                    </a:p>
                  </a:txBody>
                  <a:tcPr marL="72000" marR="7200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События (достижения), с которыми связано</a:t>
                      </a:r>
                    </a:p>
                    <a:p>
                      <a:pPr algn="ctr"/>
                      <a:r>
                        <a:rPr lang="ru-RU" sz="2000" dirty="0" smtClean="0"/>
                        <a:t>окончание Средневековья</a:t>
                      </a:r>
                      <a:endParaRPr lang="ru-RU" sz="20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1.</a:t>
                      </a:r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2.</a:t>
                      </a:r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3.</a:t>
                      </a:r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4.</a:t>
                      </a:r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… .</a:t>
                      </a:r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2000" y="836712"/>
            <a:ext cx="8640000" cy="2442270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87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+mn-lt"/>
              </a:rPr>
              <a:t>Максимальный уровень</a:t>
            </a:r>
            <a:r>
              <a:rPr lang="ru-RU" sz="2400" b="1" dirty="0">
                <a:solidFill>
                  <a:srgbClr val="0070C0"/>
                </a:solidFill>
                <a:latin typeface="+mn-lt"/>
              </a:rPr>
              <a:t>.</a:t>
            </a:r>
            <a:r>
              <a:rPr lang="ru-RU" sz="2400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400" dirty="0">
                <a:latin typeface="+mn-lt"/>
              </a:rPr>
              <a:t>Как ты думаешь, какие из ценностей, созданных </a:t>
            </a:r>
            <a:r>
              <a:rPr lang="ru-RU" sz="2400" dirty="0">
                <a:latin typeface="+mn-lt"/>
              </a:rPr>
              <a:t>разными цивилизациями </a:t>
            </a:r>
            <a:r>
              <a:rPr lang="ru-RU" sz="2400" dirty="0">
                <a:latin typeface="+mn-lt"/>
              </a:rPr>
              <a:t>в эпоху </a:t>
            </a:r>
            <a:r>
              <a:rPr lang="ru-RU" sz="2400" dirty="0">
                <a:latin typeface="+mn-lt"/>
              </a:rPr>
              <a:t>Средневековья, </a:t>
            </a:r>
            <a:r>
              <a:rPr lang="ru-RU" sz="2400" dirty="0">
                <a:latin typeface="+mn-lt"/>
              </a:rPr>
              <a:t>более </a:t>
            </a:r>
            <a:r>
              <a:rPr lang="ru-RU" sz="2400" dirty="0">
                <a:latin typeface="+mn-lt"/>
              </a:rPr>
              <a:t>способствуют </a:t>
            </a:r>
            <a:r>
              <a:rPr lang="ru-RU" sz="2400" dirty="0">
                <a:latin typeface="+mn-lt"/>
              </a:rPr>
              <a:t>сохранению культуры, добрых отношений между людьми в условиях </a:t>
            </a:r>
            <a:r>
              <a:rPr lang="ru-RU" sz="2400" dirty="0">
                <a:latin typeface="+mn-lt"/>
              </a:rPr>
              <a:t>современного </a:t>
            </a:r>
            <a:r>
              <a:rPr lang="ru-RU" sz="2400" dirty="0">
                <a:latin typeface="+mn-lt"/>
              </a:rPr>
              <a:t>мира? Оформи ответ в виде таблицы:</a:t>
            </a:r>
          </a:p>
        </p:txBody>
      </p:sp>
      <p:pic>
        <p:nvPicPr>
          <p:cNvPr id="34820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4834" name="Group 18"/>
          <p:cNvGraphicFramePr>
            <a:graphicFrameLocks noGrp="1"/>
          </p:cNvGraphicFramePr>
          <p:nvPr/>
        </p:nvGraphicFramePr>
        <p:xfrm>
          <a:off x="252413" y="3638550"/>
          <a:ext cx="8639175" cy="273685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/>
              <a:t>ГДЕ ЗАКОНЧИЛОСЬ СРЕДНЕВЕКОВЬЕ?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1800000"/>
            <a:ext cx="8640000" cy="3600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?</a:t>
            </a:r>
            <a:endParaRPr lang="ru-RU" sz="9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pic>
        <p:nvPicPr>
          <p:cNvPr id="36867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252000" y="980728"/>
            <a:ext cx="8640000" cy="1328023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1825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+mn-lt"/>
              </a:rPr>
              <a:t>Повышенный </a:t>
            </a:r>
            <a:r>
              <a:rPr lang="ru-RU" sz="2400" b="1" dirty="0">
                <a:solidFill>
                  <a:srgbClr val="0070C0"/>
                </a:solidFill>
                <a:latin typeface="+mn-lt"/>
              </a:rPr>
              <a:t>уровень</a:t>
            </a:r>
            <a:r>
              <a:rPr lang="ru-RU" sz="2400" b="1" dirty="0">
                <a:solidFill>
                  <a:srgbClr val="0070C0"/>
                </a:solidFill>
                <a:latin typeface="+mn-lt"/>
              </a:rPr>
              <a:t>. </a:t>
            </a:r>
            <a:r>
              <a:rPr lang="ru-RU" sz="2400" dirty="0">
                <a:latin typeface="+mn-lt"/>
              </a:rPr>
              <a:t>На твой взгляд, какие персонажи конца Средневековья оставили </a:t>
            </a:r>
            <a:r>
              <a:rPr lang="ru-RU" sz="2400" dirty="0">
                <a:latin typeface="+mn-lt"/>
              </a:rPr>
              <a:t>о себе </a:t>
            </a:r>
            <a:r>
              <a:rPr lang="ru-RU" sz="2400" dirty="0">
                <a:latin typeface="+mn-lt"/>
              </a:rPr>
              <a:t>добрую, а какие – недобрую память?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pic>
        <p:nvPicPr>
          <p:cNvPr id="38917" name="Picture 1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72475" y="0"/>
            <a:ext cx="7715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8931" name="Group 19"/>
          <p:cNvGraphicFramePr>
            <a:graphicFrameLocks noGrp="1"/>
          </p:cNvGraphicFramePr>
          <p:nvPr/>
        </p:nvGraphicFramePr>
        <p:xfrm>
          <a:off x="252413" y="3111500"/>
          <a:ext cx="8639175" cy="3529013"/>
        </p:xfrm>
        <a:graphic>
          <a:graphicData uri="http://schemas.openxmlformats.org/drawingml/2006/table">
            <a:tbl>
              <a:tblPr/>
              <a:tblGrid>
                <a:gridCol w="4319587"/>
                <a:gridCol w="4319588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добрую память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недобрую память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38929" name="TextBox 4"/>
          <p:cNvSpPr txBox="1">
            <a:spLocks noChangeArrowheads="1"/>
          </p:cNvSpPr>
          <p:nvPr/>
        </p:nvSpPr>
        <p:spPr bwMode="auto">
          <a:xfrm>
            <a:off x="1208088" y="2492375"/>
            <a:ext cx="67278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800">
                <a:latin typeface="Comic Sans MS" pitchFamily="66" charset="0"/>
              </a:rPr>
              <a:t>Я СЧИТАЮ, ЧТО О СЕБЕ ОСТАВИЛИ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254000" y="3644900"/>
            <a:ext cx="8637588" cy="1655763"/>
          </a:xfrm>
          <a:prstGeom prst="roundRect">
            <a:avLst>
              <a:gd name="adj" fmla="val 22310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>
            <a:round/>
          </a:ln>
        </p:spPr>
        <p:txBody>
          <a:bodyPr lIns="72000" rIns="72000"/>
          <a:lstStyle/>
          <a:p>
            <a:pPr marL="88900" indent="0" algn="ctr">
              <a:spcBef>
                <a:spcPct val="0"/>
              </a:spcBef>
              <a:buFont typeface="Comic Sans MS" pitchFamily="66" charset="0"/>
              <a:buNone/>
            </a:pPr>
            <a:r>
              <a:rPr lang="ru-RU" i="1" smtClean="0"/>
              <a:t>Средние века</a:t>
            </a:r>
            <a:endParaRPr lang="ru-RU" smtClean="0"/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252413" y="981075"/>
            <a:ext cx="8642350" cy="2160588"/>
          </a:xfrm>
          <a:prstGeom prst="roundRect">
            <a:avLst>
              <a:gd name="adj" fmla="val 14935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>
            <a:round/>
          </a:ln>
        </p:spPr>
        <p:txBody>
          <a:bodyPr lIns="72000" rIns="72000" anchor="ctr"/>
          <a:lstStyle/>
          <a:p>
            <a:pPr marL="88900" indent="0" algn="ctr">
              <a:spcBef>
                <a:spcPct val="0"/>
              </a:spcBef>
              <a:buFont typeface="Comic Sans MS" pitchFamily="66" charset="0"/>
              <a:buNone/>
            </a:pPr>
            <a:r>
              <a:rPr lang="ru-RU" sz="1800" i="1" smtClean="0"/>
              <a:t>Учебник для студентов. Московский гос. университет, 2001 год.</a:t>
            </a:r>
          </a:p>
          <a:p>
            <a:pPr marL="88900" indent="0">
              <a:spcBef>
                <a:spcPct val="0"/>
              </a:spcBef>
              <a:buFont typeface="Comic Sans MS" pitchFamily="66" charset="0"/>
              <a:buNone/>
            </a:pPr>
            <a:r>
              <a:rPr lang="ru-RU" sz="1800" smtClean="0"/>
              <a:t>1) «Учебник "История Средних веков" охватывает, согласно принятой периодизации, историю V–XVII веков».</a:t>
            </a:r>
          </a:p>
          <a:p>
            <a:pPr marL="88900" indent="0">
              <a:spcBef>
                <a:spcPct val="0"/>
              </a:spcBef>
              <a:buFont typeface="Comic Sans MS" pitchFamily="66" charset="0"/>
              <a:buNone/>
            </a:pPr>
            <a:r>
              <a:rPr lang="ru-RU" sz="1800" smtClean="0"/>
              <a:t>2) «В первом томе излагается история раннего (V – середина XI века) и развитого (вторая половина XI–XV век), во втором томе – позднего Средневековья, или начала раннего Нового времени (XVI – первая половина XVII века)».</a:t>
            </a:r>
          </a:p>
        </p:txBody>
      </p:sp>
      <p:sp>
        <p:nvSpPr>
          <p:cNvPr id="22" name="Стрелка вправо 21"/>
          <p:cNvSpPr/>
          <p:nvPr/>
        </p:nvSpPr>
        <p:spPr>
          <a:xfrm rot="5400000">
            <a:off x="3023848" y="3194727"/>
            <a:ext cx="7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Стрелка влево 22"/>
          <p:cNvSpPr/>
          <p:nvPr/>
        </p:nvSpPr>
        <p:spPr>
          <a:xfrm rot="5400000">
            <a:off x="4896056" y="3177032"/>
            <a:ext cx="7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93" name="Рисунок 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4244975"/>
            <a:ext cx="8639175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Группа 7"/>
          <p:cNvGrpSpPr>
            <a:grpSpLocks/>
          </p:cNvGrpSpPr>
          <p:nvPr/>
        </p:nvGrpSpPr>
        <p:grpSpPr bwMode="auto">
          <a:xfrm>
            <a:off x="252413" y="981075"/>
            <a:ext cx="8642350" cy="4319588"/>
            <a:chOff x="252000" y="980728"/>
            <a:chExt cx="8642356" cy="4320000"/>
          </a:xfrm>
        </p:grpSpPr>
        <p:sp>
          <p:nvSpPr>
            <p:cNvPr id="16404" name="Объект 6"/>
            <p:cNvSpPr>
              <a:spLocks/>
            </p:cNvSpPr>
            <p:nvPr/>
          </p:nvSpPr>
          <p:spPr bwMode="auto">
            <a:xfrm>
              <a:off x="254356" y="980728"/>
              <a:ext cx="8640000" cy="4320000"/>
            </a:xfrm>
            <a:prstGeom prst="roundRect">
              <a:avLst>
                <a:gd name="adj" fmla="val 8194"/>
              </a:avLst>
            </a:prstGeom>
            <a:blipFill dpi="0" rotWithShape="1">
              <a:blip r:embed="rId3"/>
              <a:srcRect/>
              <a:tile tx="0" ty="0" sx="100000" sy="100000" flip="none" algn="tl"/>
            </a:blipFill>
            <a:ln w="44450">
              <a:solidFill>
                <a:srgbClr val="00CC00"/>
              </a:solidFill>
              <a:round/>
              <a:headEnd/>
              <a:tailEnd/>
            </a:ln>
          </p:spPr>
          <p:txBody>
            <a:bodyPr anchor="ctr"/>
            <a:lstStyle/>
            <a:p>
              <a:pPr marL="88900" algn="ctr">
                <a:buFont typeface="Comic Sans MS" pitchFamily="66" charset="0"/>
                <a:buNone/>
              </a:pPr>
              <a:r>
                <a:rPr lang="ru-RU" sz="6000" i="1">
                  <a:latin typeface="Comic Sans MS" pitchFamily="66" charset="0"/>
                </a:rPr>
                <a:t>Средние века</a:t>
              </a:r>
            </a:p>
            <a:p>
              <a:pPr marL="88900" algn="ctr">
                <a:buFont typeface="Comic Sans MS" pitchFamily="66" charset="0"/>
                <a:buNone/>
              </a:pPr>
              <a:endParaRPr lang="ru-RU" sz="6000" i="1">
                <a:latin typeface="Comic Sans MS" pitchFamily="66" charset="0"/>
              </a:endParaRPr>
            </a:p>
            <a:p>
              <a:pPr marL="88900" algn="ctr">
                <a:buFont typeface="Comic Sans MS" pitchFamily="66" charset="0"/>
                <a:buNone/>
              </a:pPr>
              <a:endParaRPr lang="ru-RU" sz="2000" i="1">
                <a:latin typeface="Comic Sans MS" pitchFamily="66" charset="0"/>
              </a:endParaRPr>
            </a:p>
            <a:p>
              <a:pPr marL="88900" algn="ctr">
                <a:buFont typeface="Comic Sans MS" pitchFamily="66" charset="0"/>
                <a:buNone/>
              </a:pPr>
              <a:endParaRPr lang="ru-RU" sz="2600">
                <a:latin typeface="Comic Sans MS" pitchFamily="66" charset="0"/>
              </a:endParaRPr>
            </a:p>
          </p:txBody>
        </p:sp>
        <p:pic>
          <p:nvPicPr>
            <p:cNvPr id="16405" name="Рисунок 4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52000" y="3093277"/>
              <a:ext cx="8640000" cy="695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Объект 1"/>
          <p:cNvSpPr>
            <a:spLocks/>
          </p:cNvSpPr>
          <p:nvPr/>
        </p:nvSpPr>
        <p:spPr bwMode="auto">
          <a:xfrm>
            <a:off x="252413" y="981075"/>
            <a:ext cx="8639175" cy="4319588"/>
          </a:xfrm>
          <a:prstGeom prst="roundRect">
            <a:avLst>
              <a:gd name="adj" fmla="val 8097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44450">
            <a:solidFill>
              <a:srgbClr val="FF0000"/>
            </a:solidFill>
            <a:round/>
            <a:headEnd/>
            <a:tailEnd/>
          </a:ln>
        </p:spPr>
        <p:txBody>
          <a:bodyPr lIns="72000" rIns="72000" anchor="ctr"/>
          <a:lstStyle/>
          <a:p>
            <a:pPr marL="88900" algn="ctr">
              <a:buFont typeface="Comic Sans MS" pitchFamily="66" charset="0"/>
              <a:buNone/>
            </a:pPr>
            <a:r>
              <a:rPr lang="ru-RU" sz="2800" i="1">
                <a:latin typeface="Comic Sans MS" pitchFamily="66" charset="0"/>
              </a:rPr>
              <a:t>Учебник для студентов. Московский гос. университет, 2001 год.</a:t>
            </a:r>
          </a:p>
          <a:p>
            <a:pPr marL="88900">
              <a:buFont typeface="Comic Sans MS" pitchFamily="66" charset="0"/>
              <a:buNone/>
            </a:pPr>
            <a:r>
              <a:rPr lang="ru-RU" sz="2600">
                <a:latin typeface="Comic Sans MS" pitchFamily="66" charset="0"/>
              </a:rPr>
              <a:t>1) «Учебник "История Средних веков" охватывает, согласно принятой периодизации, историю V–XVII веков».</a:t>
            </a:r>
          </a:p>
          <a:p>
            <a:pPr marL="88900">
              <a:buFont typeface="Comic Sans MS" pitchFamily="66" charset="0"/>
              <a:buNone/>
            </a:pPr>
            <a:r>
              <a:rPr lang="ru-RU" sz="2600">
                <a:latin typeface="Comic Sans MS" pitchFamily="66" charset="0"/>
              </a:rPr>
              <a:t>2) «В первом томе излагается история раннего (V – середина XI века) и развитого (вторая половина XI–XV век), во втором томе – позднего Средневековья, или начала раннего Нового времени (XVI – первая половина XVII века)».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2000" y="5445224"/>
            <a:ext cx="8640000" cy="1304806"/>
          </a:xfrm>
          <a:prstGeom prst="roundRect">
            <a:avLst>
              <a:gd name="adj" fmla="val 14188"/>
            </a:avLst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r>
              <a:rPr lang="ru-RU" sz="2200">
                <a:latin typeface="Comic Sans MS" pitchFamily="66" charset="0"/>
              </a:rPr>
              <a:t>	</a:t>
            </a:r>
            <a:r>
              <a:rPr lang="ru-RU" sz="2400">
                <a:latin typeface="Comic Sans MS" pitchFamily="66" charset="0"/>
              </a:rPr>
              <a:t>Сравни даты окончания Средних веков в двух цитатах и на ленте времени (с. 274–275). Какой возникает вопрос? </a:t>
            </a:r>
            <a:endParaRPr lang="ru-RU" sz="2200">
              <a:latin typeface="Comic Sans MS" pitchFamily="66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20" name="Овал 19"/>
          <p:cNvSpPr>
            <a:spLocks noChangeAspect="1"/>
          </p:cNvSpPr>
          <p:nvPr/>
        </p:nvSpPr>
        <p:spPr>
          <a:xfrm>
            <a:off x="827616" y="5589224"/>
            <a:ext cx="288000" cy="2880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0796" tIns="409271" rIns="10794" bIns="409269" spcCol="1270" anchor="ctr"/>
          <a:lstStyle/>
          <a:p>
            <a:pPr algn="ctr" defTabSz="7556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300" dirty="0"/>
          </a:p>
        </p:txBody>
      </p:sp>
      <p:pic>
        <p:nvPicPr>
          <p:cNvPr id="16403" name="Picture 1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8050" y="0"/>
            <a:ext cx="615950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кругленный прямоугольник 20"/>
          <p:cNvSpPr/>
          <p:nvPr/>
        </p:nvSpPr>
        <p:spPr>
          <a:xfrm>
            <a:off x="252000" y="1800000"/>
            <a:ext cx="8640000" cy="3600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252000" y="1800000"/>
            <a:ext cx="8640000" cy="3600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КОГДА ЗАКОНЧИЛОСЬ СРЕДНЕВЕКОВЬЕ? ПОЧЕМУ ИМЕННО XV ВЕК СЧИТАЕТСЯ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КОНЦОМ РАЗВИТОГО СРЕДНЕВЕКОВЬЯ?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pic>
        <p:nvPicPr>
          <p:cNvPr id="18438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8050" y="0"/>
            <a:ext cx="615950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264669" y="980728"/>
            <a:ext cx="8640000" cy="1532334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651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0070C0"/>
                </a:solidFill>
                <a:latin typeface="+mn-lt"/>
              </a:rPr>
              <a:t>Необходимый</a:t>
            </a:r>
            <a:r>
              <a:rPr lang="ru-RU" sz="2600" dirty="0">
                <a:latin typeface="+mn-lt"/>
              </a:rPr>
              <a:t>  </a:t>
            </a:r>
            <a:r>
              <a:rPr lang="ru-RU" sz="2600" b="1" dirty="0">
                <a:solidFill>
                  <a:srgbClr val="0070C0"/>
                </a:solidFill>
                <a:latin typeface="+mn-lt"/>
              </a:rPr>
              <a:t>уровень.</a:t>
            </a:r>
            <a:r>
              <a:rPr lang="ru-RU" sz="2600" b="1" dirty="0">
                <a:solidFill>
                  <a:srgbClr val="00B0F0"/>
                </a:solidFill>
                <a:latin typeface="+mn-lt"/>
              </a:rPr>
              <a:t> </a:t>
            </a:r>
            <a:r>
              <a:rPr lang="ru-RU" sz="2800" dirty="0">
                <a:latin typeface="+mn-lt"/>
              </a:rPr>
              <a:t>На ленте времени закрась эпоху Средних веков и подпиши </a:t>
            </a:r>
            <a:r>
              <a:rPr lang="ru-RU" sz="2800" dirty="0">
                <a:latin typeface="+mn-lt"/>
              </a:rPr>
              <a:t>событие</a:t>
            </a:r>
            <a:r>
              <a:rPr lang="ru-RU" sz="2800" dirty="0">
                <a:latin typeface="+mn-lt"/>
              </a:rPr>
              <a:t>, с которого началось Средневековье.</a:t>
            </a:r>
            <a:endParaRPr lang="ru-RU" sz="2600" dirty="0">
              <a:latin typeface="+mn-lt"/>
            </a:endParaRPr>
          </a:p>
        </p:txBody>
      </p: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pic>
        <p:nvPicPr>
          <p:cNvPr id="20485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6826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251520" y="5013176"/>
            <a:ext cx="8640000" cy="1736646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65125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400" b="1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2400">
                <a:latin typeface="Comic Sans MS" pitchFamily="66" charset="0"/>
              </a:rPr>
              <a:t>Над лентой времени обозначь даты событий, которые могут считаться концом Средневековья, а под лентой времени поясни свой выбор.</a:t>
            </a:r>
          </a:p>
        </p:txBody>
      </p:sp>
      <p:pic>
        <p:nvPicPr>
          <p:cNvPr id="20489" name="Рисунок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708275"/>
            <a:ext cx="9144000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52413" y="3429000"/>
            <a:ext cx="8639175" cy="13985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/>
            <a:r>
              <a:rPr lang="ru-RU" sz="2800">
                <a:solidFill>
                  <a:srgbClr val="800000"/>
                </a:solidFill>
              </a:rPr>
              <a:t>_____________________________________</a:t>
            </a:r>
          </a:p>
          <a:p>
            <a:pPr algn="just"/>
            <a:r>
              <a:rPr lang="ru-RU" sz="2800">
                <a:solidFill>
                  <a:srgbClr val="800000"/>
                </a:solidFill>
              </a:rPr>
              <a:t>_____________________________________</a:t>
            </a:r>
          </a:p>
          <a:p>
            <a:pPr algn="just"/>
            <a:r>
              <a:rPr lang="ru-RU" sz="2800">
                <a:solidFill>
                  <a:srgbClr val="800000"/>
                </a:solidFill>
              </a:rPr>
              <a:t>_____________________________________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1124744"/>
            <a:ext cx="8639999" cy="132802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От восходящего солнца до исламского полумесяца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9" y="3037081"/>
            <a:ext cx="8640000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От завоевания к «отвоеванию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»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1519" y="4514111"/>
            <a:ext cx="8640480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3.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От пути в Индию к Америке</a:t>
            </a:r>
          </a:p>
        </p:txBody>
      </p:sp>
      <p:pic>
        <p:nvPicPr>
          <p:cNvPr id="22533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1052513"/>
            <a:ext cx="8639175" cy="56816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252000" y="2564904"/>
            <a:ext cx="8640000" cy="1660743"/>
          </a:xfrm>
          <a:prstGeom prst="roundRect">
            <a:avLst>
              <a:gd name="adj" fmla="val 10887"/>
            </a:avLst>
          </a:prstGeom>
          <a:blipFill>
            <a:blip r:embed="rId4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651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+mn-lt"/>
              </a:rPr>
              <a:t>Повышенный</a:t>
            </a:r>
            <a:r>
              <a:rPr lang="ru-RU" sz="2400" dirty="0">
                <a:latin typeface="+mn-lt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+mn-lt"/>
              </a:rPr>
              <a:t>уровень</a:t>
            </a:r>
            <a:r>
              <a:rPr lang="ru-RU" sz="2400" b="1" dirty="0">
                <a:solidFill>
                  <a:srgbClr val="0070C0"/>
                </a:solidFill>
                <a:latin typeface="+mn-lt"/>
              </a:rPr>
              <a:t>.</a:t>
            </a:r>
            <a:r>
              <a:rPr lang="ru-RU" sz="2400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400" dirty="0">
                <a:latin typeface="+mn-lt"/>
              </a:rPr>
              <a:t>На карте </a:t>
            </a:r>
            <a:r>
              <a:rPr lang="ru-RU" sz="2400" dirty="0">
                <a:latin typeface="+mn-lt"/>
              </a:rPr>
              <a:t>начерти </a:t>
            </a:r>
            <a:r>
              <a:rPr lang="ru-RU" sz="2400" dirty="0">
                <a:latin typeface="+mn-lt"/>
              </a:rPr>
              <a:t>маршрут воображаемого </a:t>
            </a:r>
            <a:r>
              <a:rPr lang="ru-RU" sz="2400" dirty="0">
                <a:latin typeface="+mn-lt"/>
              </a:rPr>
              <a:t>кругосветного </a:t>
            </a:r>
            <a:r>
              <a:rPr lang="ru-RU" sz="2400" dirty="0">
                <a:latin typeface="+mn-lt"/>
              </a:rPr>
              <a:t>путешествия, описанного в параграфе учебника (с. 265–272). Подпиши </a:t>
            </a:r>
            <a:r>
              <a:rPr lang="ru-RU" sz="2400" dirty="0">
                <a:latin typeface="+mn-lt"/>
              </a:rPr>
              <a:t>названия стран</a:t>
            </a:r>
            <a:r>
              <a:rPr lang="ru-RU" sz="2400" dirty="0">
                <a:latin typeface="+mn-lt"/>
              </a:rPr>
              <a:t>, цивилизаций, через которые пролегал твой путь.</a:t>
            </a:r>
          </a:p>
        </p:txBody>
      </p:sp>
      <p:pic>
        <p:nvPicPr>
          <p:cNvPr id="24581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/>
              <a:t>ГДЕ ЗАКОНЧИЛОСЬ СРЕДНЕВЕКОВЬЕ?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9144000" cy="90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52000" y="1212354"/>
            <a:ext cx="8640000" cy="488454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65125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</a:rPr>
              <a:t>ДАЛЬНЕВОСТОЧНАЯ ЦИВИЛИЗАЦИЯ</a:t>
            </a:r>
            <a:endParaRPr lang="ru-RU" sz="2400" dirty="0">
              <a:latin typeface="+mn-lt"/>
            </a:endParaRPr>
          </a:p>
        </p:txBody>
      </p:sp>
      <p:pic>
        <p:nvPicPr>
          <p:cNvPr id="26629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9000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dirty="0" smtClean="0"/>
              <a:t>ОТ ВОСХОДЯЩЕГО СОЛНЦА ДО ИСЛАМСКОГО ПОЛУМЕСЯЦА</a:t>
            </a:r>
            <a:endParaRPr lang="ru-RU" sz="28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1520" y="2076450"/>
            <a:ext cx="8640000" cy="488454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65125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</a:rPr>
              <a:t>ИНДИЙСКАЯ ЦИВИЛИЗАЦИЯ</a:t>
            </a:r>
            <a:endParaRPr lang="ru-RU" sz="2400" dirty="0">
              <a:latin typeface="+mn-lt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1520" y="2940546"/>
            <a:ext cx="8640000" cy="488454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65125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</a:rPr>
              <a:t>ИСЛАМСКАЯ ЦИВИЛИЗАЦИЯ</a:t>
            </a:r>
            <a:endParaRPr lang="ru-RU" sz="2400" dirty="0"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/>
            </a:extLst>
          </a:blip>
          <a:srcRect/>
          <a:stretch/>
        </p:blipFill>
        <p:spPr>
          <a:xfrm>
            <a:off x="207478" y="3789040"/>
            <a:ext cx="2574038" cy="252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680052" y="3789040"/>
            <a:ext cx="2116800" cy="252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776376" y="3753691"/>
            <a:ext cx="1900080" cy="252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2000" y="924322"/>
            <a:ext cx="8640000" cy="488454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65125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</a:rPr>
              <a:t>ПРАВОСЛАВНАЯ ЦИВИЛИЗАЦИЯ</a:t>
            </a:r>
            <a:endParaRPr lang="ru-RU" sz="2400" dirty="0">
              <a:latin typeface="+mn-lt"/>
            </a:endParaRPr>
          </a:p>
        </p:txBody>
      </p:sp>
      <p:pic>
        <p:nvPicPr>
          <p:cNvPr id="28676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Скругленный прямоугольник 9"/>
          <p:cNvSpPr/>
          <p:nvPr/>
        </p:nvSpPr>
        <p:spPr>
          <a:xfrm>
            <a:off x="251520" y="1556792"/>
            <a:ext cx="8640000" cy="488454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65125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</a:rPr>
              <a:t>КАТОЛИЧЕСКАЯ ЦИВИЛИЗАЦИЯ</a:t>
            </a:r>
            <a:endParaRPr lang="ru-RU" sz="2400" dirty="0">
              <a:latin typeface="+mn-lt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ОТ ЗАВОЕВАНИЯ К «ОТВОЕВАНИЮ»</a:t>
            </a:r>
            <a:endParaRPr lang="ru-RU" sz="3600" dirty="0"/>
          </a:p>
        </p:txBody>
      </p:sp>
      <p:pic>
        <p:nvPicPr>
          <p:cNvPr id="28681" name="Picture 2" descr="File:Christian cross.sv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43175" y="4149725"/>
            <a:ext cx="1804988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2" name="Picture 4" descr="File:OrthodoxCross(black,contoured).sv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0" y="4149725"/>
            <a:ext cx="1819275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3" name="Picture 6" descr="File:Coat of arms of the Vatican City.sv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4638" y="2420938"/>
            <a:ext cx="2268537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4" name="Picture 8" descr="Файл:Constantinople coat of arms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08738" y="2403475"/>
            <a:ext cx="2503487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52000" y="4509120"/>
            <a:ext cx="4056346" cy="2160000"/>
          </a:xfrm>
          <a:prstGeom prst="roundRect">
            <a:avLst>
              <a:gd name="adj" fmla="val 1481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Скругленный прямоугольник 8"/>
          <p:cNvSpPr/>
          <p:nvPr/>
        </p:nvSpPr>
        <p:spPr>
          <a:xfrm>
            <a:off x="252000" y="924322"/>
            <a:ext cx="8640000" cy="488454"/>
          </a:xfrm>
          <a:prstGeom prst="roundRect">
            <a:avLst>
              <a:gd name="adj" fmla="val 10887"/>
            </a:avLst>
          </a:prstGeom>
          <a:blipFill>
            <a:blip r:embed="rId4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65125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>
                <a:latin typeface="+mn-lt"/>
              </a:rPr>
              <a:t>ДОКОЛУМБОВА АМЕРИКА</a:t>
            </a:r>
            <a:endParaRPr lang="ru-RU" sz="2400" dirty="0">
              <a:latin typeface="+mn-lt"/>
            </a:endParaRPr>
          </a:p>
        </p:txBody>
      </p:sp>
      <p:pic>
        <p:nvPicPr>
          <p:cNvPr id="30725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Скругленный прямоугольник 9"/>
          <p:cNvSpPr/>
          <p:nvPr/>
        </p:nvSpPr>
        <p:spPr>
          <a:xfrm>
            <a:off x="251520" y="1556792"/>
            <a:ext cx="8640000" cy="488454"/>
          </a:xfrm>
          <a:prstGeom prst="roundRect">
            <a:avLst>
              <a:gd name="adj" fmla="val 10887"/>
            </a:avLst>
          </a:prstGeom>
          <a:blipFill>
            <a:blip r:embed="rId4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65125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</a:rPr>
              <a:t>ВЕЛИКИЕ ГЕОГРАФИЧЕСКИЕ ОТКРЫТИЯ</a:t>
            </a:r>
            <a:endParaRPr lang="ru-RU" sz="2400" dirty="0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ОТ ПУТИ В ИНДИЮ К АМЕРИКЕ</a:t>
            </a:r>
            <a:endParaRPr lang="ru-RU" sz="3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/>
            </a:extLst>
          </a:blip>
          <a:srcRect/>
          <a:stretch/>
        </p:blipFill>
        <p:spPr>
          <a:xfrm>
            <a:off x="4833928" y="4509120"/>
            <a:ext cx="4057200" cy="2160001"/>
          </a:xfrm>
          <a:prstGeom prst="roundRect">
            <a:avLst>
              <a:gd name="adj" fmla="val 14376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016000" y="2205104"/>
            <a:ext cx="5097345" cy="2160000"/>
          </a:xfrm>
          <a:prstGeom prst="roundRect">
            <a:avLst>
              <a:gd name="adj" fmla="val 11023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20022</TotalTime>
  <Words>468</Words>
  <Application>Microsoft Office PowerPoint</Application>
  <PresentationFormat>Экран (4:3)</PresentationFormat>
  <Paragraphs>86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Comic Sans MS</vt:lpstr>
      <vt:lpstr>Arial</vt:lpstr>
      <vt:lpstr>Calibri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ГДЕ ЗАКОНЧИЛОСЬ СРЕДНЕВЕКОВЬЕ?</dc:title>
  <dc:creator>Telli</dc:creator>
  <cp:lastModifiedBy>Admin</cp:lastModifiedBy>
  <cp:revision>763</cp:revision>
  <dcterms:created xsi:type="dcterms:W3CDTF">2012-04-06T18:00:09Z</dcterms:created>
  <dcterms:modified xsi:type="dcterms:W3CDTF">2013-12-02T13:24:37Z</dcterms:modified>
</cp:coreProperties>
</file>