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05" r:id="rId2"/>
    <p:sldId id="344" r:id="rId3"/>
    <p:sldId id="267" r:id="rId4"/>
    <p:sldId id="364" r:id="rId5"/>
    <p:sldId id="323" r:id="rId6"/>
    <p:sldId id="309" r:id="rId7"/>
    <p:sldId id="358" r:id="rId8"/>
    <p:sldId id="365" r:id="rId9"/>
    <p:sldId id="366" r:id="rId10"/>
    <p:sldId id="367" r:id="rId11"/>
    <p:sldId id="334" r:id="rId12"/>
    <p:sldId id="368" r:id="rId13"/>
    <p:sldId id="371" r:id="rId14"/>
    <p:sldId id="370" r:id="rId15"/>
    <p:sldId id="374" r:id="rId16"/>
    <p:sldId id="375" r:id="rId17"/>
    <p:sldId id="313" r:id="rId18"/>
    <p:sldId id="373" r:id="rId19"/>
    <p:sldId id="3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008000"/>
    <a:srgbClr val="009900"/>
    <a:srgbClr val="DDDDDD"/>
    <a:srgbClr val="C0C0C0"/>
    <a:srgbClr val="FFFFCC"/>
    <a:srgbClr val="FFCCFF"/>
    <a:srgbClr val="FFECE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28" autoAdjust="0"/>
    <p:restoredTop sz="71204" autoAdjust="0"/>
  </p:normalViewPr>
  <p:slideViewPr>
    <p:cSldViewPr>
      <p:cViewPr varScale="1">
        <p:scale>
          <a:sx n="47" d="100"/>
          <a:sy n="47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Всеобщая история. Средние века. 6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: учеб. для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общеобразоват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учреждений/Д.Д. Данилов, Е.В.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Сизова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А.В. Кузнецов, С.М. Давыдова. – М. :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Баласс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2012.    с. 175</a:t>
            </a:r>
          </a:p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13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Адрес рисунка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Печатный станок - </a:t>
            </a:r>
            <a:r>
              <a:rPr lang="sq-AL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http://upload.wikimedia.org/wikipedia/commons/1/1c/Printing_machine_of_Johanes_Gutenbrg1.jpg?uselang=ru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Обложка «Молота ведьм» - </a:t>
            </a:r>
            <a:r>
              <a:rPr lang="sq-AL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http://upload.wikimedia.org/wikipedia/commons/9/9b/Malleus_1669.jpg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Иоганн Гутенберг - </a:t>
            </a:r>
            <a:r>
              <a:rPr lang="sq-AL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http://upload.wikimedia.org/wikipedia/commons/thumb/d/d7/Johannes_Gutenberg.jpg/486px-Johannes_Gutenberg.jpg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44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построена на триггерах</a:t>
            </a:r>
            <a:r>
              <a:rPr lang="ru-RU" smtClean="0"/>
              <a:t>. Смена </a:t>
            </a:r>
            <a:r>
              <a:rPr lang="ru-RU" dirty="0" smtClean="0"/>
              <a:t>вопросов происходит  по щелчку на тексте вопроса. Переход на следующий слайд – щелчок за пределами текстовых блоков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Анимация поставлена на щелчок. Вопрос исчезает, возникает авторская формулировка проблемной ситуации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4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36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Анимация поставлена на щелчок. Происходит выцветание задания и появление рисунков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Адрес рисунка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Натурфилософия -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http://upload.wikimedia.org/wikipedia/commons/thumb/a/a1/Isidore_of_Seville_Four_elements_.jpg/585px-Isidore_of_Seville_Four_elements_.jpg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Астрология и темпераменты -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http://upload.wikimedia.org/wikipedia/commons/thumb/7/76/Anatomical_Man.jpg/461px-Anatomical_Man.jpg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Лаборатория алхимика -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http://upload.wikimedia.org/wikipedia/commons/7/7f/Amphitheatrum_sapientiae_aeternae_-_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Alchemist%27s_Laboratory.jpg?uselang=ru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71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5"/>
          <p:cNvPicPr>
            <a:picLocks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8000"/>
            <a:ext cx="9144000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27016"/>
            <a:ext cx="9144000" cy="65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emf"/><Relationship Id="rId5" Type="http://schemas.openxmlformats.org/officeDocument/2006/relationships/image" Target="../media/image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3284984"/>
            <a:ext cx="2338202" cy="32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</a:t>
            </a:r>
            <a:r>
              <a:rPr lang="ru-RU" dirty="0" smtClean="0"/>
              <a:t>2013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класс. История Средних веков  §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15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Автор презентации: Казаринова Н. В. (учитель, г. Йошкар-Ола)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КУЛЬТУРА КАТОЛИЧЕСКОГО МИРА</a:t>
            </a:r>
            <a:endParaRPr lang="ru-RU" dirty="0"/>
          </a:p>
        </p:txBody>
      </p:sp>
      <p:pic>
        <p:nvPicPr>
          <p:cNvPr id="7" name="Рисунок 6" descr="Лента_16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7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48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Повышенный уровень. </a:t>
            </a:r>
            <a:r>
              <a:rPr lang="ru-RU" sz="2600" dirty="0" smtClean="0"/>
              <a:t>Используя материал учебника с. 173–174, 180–181, определите новые черты в образовании. Кратко сформулируйте и запишите их.</a:t>
            </a:r>
            <a:endParaRPr lang="ru-RU" sz="26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ПРОБУЖДЕНИЕ РАЗУМА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8" y="2996952"/>
            <a:ext cx="3721961" cy="2880000"/>
          </a:xfrm>
          <a:prstGeom prst="roundRect">
            <a:avLst>
              <a:gd name="adj" fmla="val 8470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Скругленный прямоугольник 11"/>
          <p:cNvSpPr/>
          <p:nvPr/>
        </p:nvSpPr>
        <p:spPr>
          <a:xfrm>
            <a:off x="229603" y="5949280"/>
            <a:ext cx="3722400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Лекция в средневековом университете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4284000" y="3284984"/>
            <a:ext cx="4435830" cy="29653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/>
              <a:t>1._______________</a:t>
            </a:r>
          </a:p>
          <a:p>
            <a:pPr>
              <a:lnSpc>
                <a:spcPct val="150000"/>
              </a:lnSpc>
            </a:pPr>
            <a:r>
              <a:rPr lang="ru-RU" sz="3200" dirty="0" smtClean="0"/>
              <a:t>2._______________</a:t>
            </a:r>
          </a:p>
          <a:p>
            <a:pPr>
              <a:lnSpc>
                <a:spcPct val="150000"/>
              </a:lnSpc>
            </a:pPr>
            <a:r>
              <a:rPr lang="ru-RU" sz="3200" dirty="0" smtClean="0"/>
              <a:t>3._______________</a:t>
            </a:r>
          </a:p>
          <a:p>
            <a:pPr>
              <a:lnSpc>
                <a:spcPct val="150000"/>
              </a:lnSpc>
            </a:pPr>
            <a:r>
              <a:rPr lang="ru-RU" sz="3200" dirty="0" smtClean="0"/>
              <a:t>…._______________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600" dirty="0" smtClean="0"/>
              <a:t>Рассмотрите иллюстрации католических храмов. Определите  и напишите под рисунком, к какому стилю архитектуры относится каждый храм.</a:t>
            </a:r>
            <a:endParaRPr lang="ru-RU" sz="26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ДОТЯНУТЬСЯ ДО НЕБЕС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0527" y="3024000"/>
            <a:ext cx="3041953" cy="3600000"/>
          </a:xfrm>
          <a:prstGeom prst="roundRect">
            <a:avLst>
              <a:gd name="adj" fmla="val 869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024000"/>
            <a:ext cx="2439432" cy="3600000"/>
          </a:xfrm>
          <a:prstGeom prst="roundRect">
            <a:avLst>
              <a:gd name="adj" fmla="val 1054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0" name="Прямая со стрелкой 9"/>
          <p:cNvCxnSpPr/>
          <p:nvPr/>
        </p:nvCxnSpPr>
        <p:spPr>
          <a:xfrm>
            <a:off x="2699792" y="4149080"/>
            <a:ext cx="2736304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headEnd type="stealth" w="med" len="lg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068216" y="5589240"/>
            <a:ext cx="2736304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headEnd type="none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947517"/>
              </p:ext>
            </p:extLst>
          </p:nvPr>
        </p:nvGraphicFramePr>
        <p:xfrm>
          <a:off x="251998" y="2412000"/>
          <a:ext cx="864048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794"/>
                <a:gridCol w="3744416"/>
                <a:gridCol w="2448270"/>
              </a:tblGrid>
              <a:tr h="442549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2549">
                <a:tc rowSpan="7"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spc="0" dirty="0" smtClean="0"/>
                        <a:t>1. Остроконечные башни</a:t>
                      </a:r>
                      <a:endParaRPr lang="ru-RU" sz="2400" spc="0" dirty="0"/>
                    </a:p>
                  </a:txBody>
                  <a:tcPr marL="36000" marR="36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5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2. Мощные стены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5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3. Изящные колонны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54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4. Витражи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5. Полукруглые своды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6. Стрельчатые окна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89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7. Многочисленные башенки, зубчики, ниши и выступы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078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Повышенный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уровень. </a:t>
            </a:r>
            <a:r>
              <a:rPr lang="ru-RU" sz="2400" dirty="0" smtClean="0"/>
              <a:t>Распределите и напишите под иллюстрацией номера признаков, соответствующих каждому стилю архитектуры</a:t>
            </a:r>
            <a:endParaRPr lang="ru-RU" sz="24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ДОТЯНУТЬСЯ ДО НЕБЕС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6570" r="2946"/>
          <a:stretch>
            <a:fillRect/>
          </a:stretch>
        </p:blipFill>
        <p:spPr bwMode="auto">
          <a:xfrm>
            <a:off x="6451200" y="2448000"/>
            <a:ext cx="2440800" cy="3589013"/>
          </a:xfrm>
          <a:prstGeom prst="roundRect">
            <a:avLst>
              <a:gd name="adj" fmla="val 8692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2000" y="2448000"/>
            <a:ext cx="2439432" cy="3600000"/>
          </a:xfrm>
          <a:prstGeom prst="roundRect">
            <a:avLst>
              <a:gd name="adj" fmla="val 1054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600" dirty="0" smtClean="0"/>
              <a:t>	Какие, на ваш взгляд, явления архитектуры свидетельствуют о развитии церковной</a:t>
            </a:r>
          </a:p>
          <a:p>
            <a:r>
              <a:rPr lang="ru-RU" sz="2600" dirty="0" smtClean="0"/>
              <a:t>культуры, а какие – светской?</a:t>
            </a:r>
            <a:endParaRPr lang="ru-RU" sz="26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52480" y="2556450"/>
            <a:ext cx="8640000" cy="91940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400" dirty="0" smtClean="0"/>
              <a:t>Запишите один аргумент в поддержку каждой позиции</a:t>
            </a:r>
            <a:endParaRPr lang="ru-RU" sz="24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576800"/>
              </p:ext>
            </p:extLst>
          </p:nvPr>
        </p:nvGraphicFramePr>
        <p:xfrm>
          <a:off x="251520" y="3861048"/>
          <a:ext cx="8640001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Мы считаем, что о развитии церковной</a:t>
                      </a:r>
                    </a:p>
                    <a:p>
                      <a:r>
                        <a:rPr lang="ru-RU" sz="2400" u="none" strike="noStrike" kern="1200" baseline="0" dirty="0" smtClean="0"/>
                        <a:t>архитектуры говорит то, что 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Но также развивалась светская  архитектура 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Овал 11"/>
          <p:cNvSpPr>
            <a:spLocks noChangeAspect="1"/>
          </p:cNvSpPr>
          <p:nvPr/>
        </p:nvSpPr>
        <p:spPr>
          <a:xfrm>
            <a:off x="864000" y="1196752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ДОТЯНУТЬСЯ ДО НЕБЕС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672284"/>
              </p:ext>
            </p:extLst>
          </p:nvPr>
        </p:nvGraphicFramePr>
        <p:xfrm>
          <a:off x="251998" y="2014696"/>
          <a:ext cx="864048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794"/>
                <a:gridCol w="3744416"/>
                <a:gridCol w="2448270"/>
              </a:tblGrid>
              <a:tr h="44216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Сходство</a:t>
                      </a:r>
                      <a:endParaRPr lang="ru-RU" sz="26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2160">
                <a:tc rowSpan="7"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400" spc="0" dirty="0"/>
                    </a:p>
                  </a:txBody>
                  <a:tcPr marL="36000" marR="36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Различия</a:t>
                      </a:r>
                      <a:r>
                        <a:rPr lang="ru-RU" sz="2400" b="1" dirty="0" smtClean="0"/>
                        <a:t> </a:t>
                      </a:r>
                      <a:endParaRPr lang="ru-RU" sz="24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1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91940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400" dirty="0" smtClean="0"/>
              <a:t>Рассмотрите иллюстрации.</a:t>
            </a:r>
          </a:p>
          <a:p>
            <a:r>
              <a:rPr lang="ru-RU" sz="2400" dirty="0" smtClean="0"/>
              <a:t>Дайте название каждому виду скульптуры.</a:t>
            </a:r>
            <a:endParaRPr lang="ru-RU" sz="24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ДОТЯНУТЬСЯ ДО НЕБЕС</a:t>
            </a:r>
            <a:endParaRPr lang="ru-RU" dirty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3568" y="2592000"/>
            <a:ext cx="1306472" cy="3096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252000" y="5877272"/>
            <a:ext cx="8640000" cy="91940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Повышенный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уровень. </a:t>
            </a:r>
            <a:r>
              <a:rPr lang="ru-RU" sz="2400" dirty="0" smtClean="0"/>
              <a:t>Сравните два вида скульптур.</a:t>
            </a:r>
          </a:p>
          <a:p>
            <a:pPr indent="354013"/>
            <a:r>
              <a:rPr lang="ru-RU" sz="2400" dirty="0" smtClean="0"/>
              <a:t>Определите сходство и различия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92280" y="2592000"/>
            <a:ext cx="1306800" cy="3121453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66" r="6178"/>
          <a:stretch/>
        </p:blipFill>
        <p:spPr>
          <a:xfrm>
            <a:off x="827584" y="2880000"/>
            <a:ext cx="2014482" cy="288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400" dirty="0" smtClean="0"/>
              <a:t>	Зная, что с помощью печатного станка </a:t>
            </a:r>
            <a:r>
              <a:rPr lang="ru-RU" sz="2400" dirty="0" smtClean="0"/>
              <a:t>Гутенберга </a:t>
            </a:r>
            <a:r>
              <a:rPr lang="ru-RU" sz="2400" dirty="0" smtClean="0"/>
              <a:t>по Европе разошлась книга «Молот</a:t>
            </a:r>
          </a:p>
          <a:p>
            <a:r>
              <a:rPr lang="ru-RU" sz="2400" dirty="0" smtClean="0"/>
              <a:t>ведьм», считаете ли вы, люди XXI века, что лучше бы изобретения </a:t>
            </a:r>
            <a:r>
              <a:rPr lang="ru-RU" sz="2400" dirty="0" smtClean="0"/>
              <a:t>Гутенберга </a:t>
            </a:r>
            <a:r>
              <a:rPr lang="ru-RU" sz="2400" dirty="0" smtClean="0"/>
              <a:t>не было?</a:t>
            </a:r>
            <a:endParaRPr lang="ru-RU" sz="24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вал 11"/>
          <p:cNvSpPr>
            <a:spLocks noChangeAspect="1"/>
          </p:cNvSpPr>
          <p:nvPr/>
        </p:nvSpPr>
        <p:spPr>
          <a:xfrm>
            <a:off x="864000" y="1196752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СВЕТ И ТЕНИ СРЕДНЕВЕКОВЬЯ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216" y="2880000"/>
            <a:ext cx="1715880" cy="2880000"/>
          </a:xfrm>
          <a:prstGeom prst="roundRect">
            <a:avLst>
              <a:gd name="adj" fmla="val 9115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934" y="2880000"/>
            <a:ext cx="2014482" cy="288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252480" y="5893975"/>
            <a:ext cx="8640000" cy="919401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400" dirty="0" smtClean="0"/>
              <a:t>Запишите один аргумент в поддержку каждой позиции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400" dirty="0" smtClean="0"/>
              <a:t>	Зная, что с помощью печатного станка Гуттенберга по Европе разошлась книга «Молот</a:t>
            </a:r>
          </a:p>
          <a:p>
            <a:r>
              <a:rPr lang="ru-RU" sz="2400" dirty="0" smtClean="0"/>
              <a:t>ведьм», считаете ли вы, люди XXI века, что лучше бы изобретения Гуттенберга не было?</a:t>
            </a:r>
            <a:endParaRPr lang="ru-RU" sz="24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52480" y="2996952"/>
            <a:ext cx="8640000" cy="17366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65125"/>
            <a:r>
              <a:rPr lang="ru-RU" sz="2400" b="1" dirty="0">
                <a:solidFill>
                  <a:srgbClr val="0070C0"/>
                </a:solidFill>
              </a:rPr>
              <a:t>Повышенный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уровень</a:t>
            </a:r>
            <a:r>
              <a:rPr lang="ru-RU" sz="2400" b="1" dirty="0" smtClean="0">
                <a:solidFill>
                  <a:srgbClr val="0070C0"/>
                </a:solidFill>
              </a:rPr>
              <a:t>. </a:t>
            </a:r>
            <a:r>
              <a:rPr lang="ru-RU" sz="2400" dirty="0"/>
              <a:t>Напишите свое мнение, приведя </a:t>
            </a:r>
            <a:r>
              <a:rPr lang="ru-RU" sz="2400" dirty="0" smtClean="0"/>
              <a:t>два-три </a:t>
            </a:r>
            <a:r>
              <a:rPr lang="ru-RU" sz="2400" dirty="0"/>
              <a:t>аргумента в </a:t>
            </a:r>
            <a:r>
              <a:rPr lang="ru-RU" sz="2400" dirty="0" smtClean="0"/>
              <a:t>его защиту</a:t>
            </a:r>
            <a:r>
              <a:rPr lang="ru-RU" sz="2400" dirty="0"/>
              <a:t>, или рассмотрите явление с разных сторон, подтвердив каждую одним </a:t>
            </a:r>
            <a:r>
              <a:rPr lang="ru-RU" sz="2400" dirty="0" smtClean="0"/>
              <a:t>аргументом</a:t>
            </a:r>
            <a:r>
              <a:rPr lang="ru-RU" sz="2400" dirty="0"/>
              <a:t>.</a:t>
            </a:r>
            <a:endParaRPr lang="ru-RU" sz="24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5501"/>
              </p:ext>
            </p:extLst>
          </p:nvPr>
        </p:nvGraphicFramePr>
        <p:xfrm>
          <a:off x="251520" y="5095448"/>
          <a:ext cx="8640001" cy="164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Мы считаем, что, с одной стороны, </a:t>
                      </a:r>
                      <a:r>
                        <a:rPr lang="ru-RU" sz="2400" u="none" strike="noStrike" kern="1200" baseline="0" dirty="0" smtClean="0"/>
                        <a:t>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Но, с другой стороны,</a:t>
                      </a:r>
                      <a:r>
                        <a:rPr lang="ru-RU" sz="2400" u="none" strike="noStrike" kern="1200" baseline="0" dirty="0" smtClean="0"/>
                        <a:t> _________</a:t>
                      </a:r>
                      <a:endParaRPr lang="ru-RU" sz="2400" u="none" strike="noStrike" kern="1200" baseline="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Овал 11"/>
          <p:cNvSpPr>
            <a:spLocks noChangeAspect="1"/>
          </p:cNvSpPr>
          <p:nvPr/>
        </p:nvSpPr>
        <p:spPr>
          <a:xfrm>
            <a:off x="864000" y="1196752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СВЕТ И ТЕНИ СРЕДНЕВЕКОВЬЯ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242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Католическая цивилизация подарила миру достижения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религиозной и светской культуры: университеты, науку, шедевры романского и готического стилей, книгопечатание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716717"/>
              </p:ext>
            </p:extLst>
          </p:nvPr>
        </p:nvGraphicFramePr>
        <p:xfrm>
          <a:off x="252000" y="942960"/>
          <a:ext cx="8627811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917"/>
                <a:gridCol w="7468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 ростом средневековых городов при главных соборах стали появляться </a:t>
                      </a:r>
                      <a:r>
                        <a:rPr lang="ru-RU" sz="2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университеты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Любой человек, окончивший школу, мог стать </a:t>
                      </a:r>
                      <a:r>
                        <a:rPr lang="ru-RU" sz="2800" b="1" dirty="0" smtClean="0"/>
                        <a:t>студентом</a:t>
                      </a:r>
                      <a:r>
                        <a:rPr lang="ru-RU" sz="2800" dirty="0" smtClean="0"/>
                        <a:t> университета.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Преподавание в университетах велось на </a:t>
                      </a:r>
                      <a:r>
                        <a:rPr lang="ru-RU" sz="2800" b="1" dirty="0" smtClean="0"/>
                        <a:t>родном</a:t>
                      </a:r>
                      <a:r>
                        <a:rPr lang="ru-RU" sz="2800" dirty="0" smtClean="0"/>
                        <a:t> языке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Ректора и деканов выбирал </a:t>
                      </a:r>
                      <a:r>
                        <a:rPr lang="ru-RU" sz="2800" b="1" dirty="0" smtClean="0"/>
                        <a:t>Папа Римский</a:t>
                      </a:r>
                      <a:endParaRPr lang="ru-RU" sz="28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В средневековых школах родилась </a:t>
                      </a:r>
                      <a:r>
                        <a:rPr lang="ru-RU" sz="2800" b="1" dirty="0" smtClean="0"/>
                        <a:t>схоластика</a:t>
                      </a:r>
                      <a:endParaRPr lang="ru-RU" sz="28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64669" y="1934498"/>
            <a:ext cx="8627811" cy="328892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/>
              <a:t>Выбери </a:t>
            </a:r>
            <a:r>
              <a:rPr lang="ru-RU" sz="2800" dirty="0"/>
              <a:t>в </a:t>
            </a:r>
            <a:r>
              <a:rPr lang="ru-RU" sz="2800" dirty="0" smtClean="0"/>
              <a:t>таблице верные  </a:t>
            </a:r>
            <a:r>
              <a:rPr lang="ru-RU" sz="2800" dirty="0"/>
              <a:t>утверждения, </a:t>
            </a:r>
            <a:r>
              <a:rPr lang="ru-RU" sz="2800" dirty="0" smtClean="0"/>
              <a:t>отметь </a:t>
            </a:r>
            <a:r>
              <a:rPr lang="ru-RU" sz="2800" dirty="0"/>
              <a:t>их знаком «+».</a:t>
            </a:r>
          </a:p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Повышенный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уровень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dirty="0" smtClean="0"/>
              <a:t>Исправь неверные утверждения так, чтобы они стали верными</a:t>
            </a:r>
          </a:p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Максимальный уровень. </a:t>
            </a:r>
            <a:r>
              <a:rPr lang="ru-RU" sz="2800" dirty="0" smtClean="0"/>
              <a:t>Придумай и запиши верное утверждение, используя выделенные понятия.</a:t>
            </a:r>
            <a:endParaRPr lang="ru-RU" sz="28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55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72274"/>
            <a:ext cx="8640000" cy="1736646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400" b="1" dirty="0" smtClean="0">
                <a:solidFill>
                  <a:srgbClr val="0070C0"/>
                </a:solidFill>
              </a:rPr>
              <a:t>Повышенный уровень. </a:t>
            </a:r>
            <a:r>
              <a:rPr lang="ru-RU" sz="2400" dirty="0" smtClean="0"/>
              <a:t>Составьте схему: какие виды искусства получили развитие в XI веке? Самостоятельно придумайте графическое выражение схемы..</a:t>
            </a:r>
            <a:endParaRPr lang="ru-RU" sz="2400" dirty="0"/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044" y="0"/>
            <a:ext cx="77095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1520" y="2844000"/>
            <a:ext cx="8640960" cy="385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2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5472000"/>
            <a:ext cx="8640000" cy="1260000"/>
          </a:xfrm>
          <a:prstGeom prst="roundRect">
            <a:avLst>
              <a:gd name="adj" fmla="val 13321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300" dirty="0" smtClean="0"/>
              <a:t>	Судя по этому высказыванию, что было важнее – пытаться понять мир или принять на веру его религиозное объяснение?</a:t>
            </a:r>
            <a:endParaRPr lang="ru-RU" sz="23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472000"/>
            <a:ext cx="8640000" cy="1276945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300" dirty="0" smtClean="0"/>
              <a:t>	Судя по этому высказыванию, что было важнее для средневекового человека – вера в Бога или разумное объяснение мира?</a:t>
            </a:r>
            <a:endParaRPr lang="ru-RU" sz="23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000" y="980727"/>
            <a:ext cx="3600000" cy="4320000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i="1" dirty="0" smtClean="0"/>
              <a:t>Справочные сведения</a:t>
            </a:r>
          </a:p>
          <a:p>
            <a:pPr indent="0" algn="ctr">
              <a:buNone/>
            </a:pPr>
            <a:endParaRPr lang="ru-RU" sz="2000" dirty="0" smtClean="0"/>
          </a:p>
          <a:p>
            <a:pPr indent="0">
              <a:buNone/>
            </a:pPr>
            <a:r>
              <a:rPr lang="ru-RU" sz="2400" dirty="0" smtClean="0"/>
              <a:t>Пётр Абеляр (1079–1142), мыслитель, преподаватель одного из университетов Франции, учил: «Я должен понять, чтобы поверить».</a:t>
            </a: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4320000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sz="3200" i="1" dirty="0" smtClean="0"/>
              <a:t>Справочные сведения</a:t>
            </a:r>
          </a:p>
          <a:p>
            <a:pPr indent="0" algn="ctr">
              <a:buNone/>
            </a:pPr>
            <a:endParaRPr lang="ru-RU" i="1" dirty="0" smtClean="0"/>
          </a:p>
          <a:p>
            <a:pPr indent="0">
              <a:buNone/>
            </a:pPr>
            <a:r>
              <a:rPr lang="ru-RU" sz="3000" dirty="0" smtClean="0"/>
              <a:t>Богословы Средневековья говорили: «Я верую для того,</a:t>
            </a:r>
          </a:p>
          <a:p>
            <a:pPr indent="0">
              <a:buNone/>
            </a:pPr>
            <a:r>
              <a:rPr lang="ru-RU" sz="3000" dirty="0" smtClean="0"/>
              <a:t>чтобы понять!»</a:t>
            </a:r>
          </a:p>
          <a:p>
            <a:pPr indent="0" algn="ctr">
              <a:buNone/>
            </a:pPr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132856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78904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608471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6" tIns="409271" rIns="10794" bIns="409269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300" kern="1200" dirty="0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65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СРЕДНЕВЕКОВЫЕ ЕВРОПЕЙЦЫ ПЫТАЛИСЬ ОСМЫСЛИТЬ МИР РАЗУМОМ ИЛИ ПРИНИМАЛИ НА ВЕРУ ЕГО РЕЛИГИОЗНОЕ ОБЪЯСНЕНИЕ?</a:t>
            </a:r>
            <a:endParaRPr lang="ru-RU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ОПРЕДЕЛЯЕМ ПРОБЛЕМУ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400" y="0"/>
            <a:ext cx="616216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41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60562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/>
              <a:t>Соедини стрелками понятия и их признаки и впиши </a:t>
            </a:r>
            <a:r>
              <a:rPr lang="ru-RU" sz="2800" dirty="0" smtClean="0"/>
              <a:t>недостающее </a:t>
            </a:r>
            <a:r>
              <a:rPr lang="ru-RU" sz="2800" dirty="0"/>
              <a:t>понятие.</a:t>
            </a:r>
            <a:r>
              <a:rPr lang="ru-RU" sz="2800" dirty="0" smtClean="0">
                <a:solidFill>
                  <a:srgbClr val="990000"/>
                </a:solidFill>
              </a:rPr>
              <a:t>.</a:t>
            </a:r>
            <a:endParaRPr lang="ru-RU" sz="2800" dirty="0">
              <a:solidFill>
                <a:srgbClr val="99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698067"/>
          </a:xfrm>
        </p:spPr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2000" y="5442406"/>
            <a:ext cx="2700000" cy="578882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 smtClean="0"/>
              <a:t>Ересь </a:t>
            </a:r>
            <a:endParaRPr lang="ru-RU" sz="28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91880" y="2651239"/>
            <a:ext cx="5364104" cy="1425833"/>
          </a:xfrm>
          <a:prstGeom prst="roundRect">
            <a:avLst>
              <a:gd name="adj" fmla="val 13648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/>
              <a:t>познание людьми законов природы и общества путём наблюдений, выдвижения  гипотез, создания теорий, объясняющих мир</a:t>
            </a:r>
            <a:endParaRPr lang="ru-RU" sz="2000" spc="-15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4271059"/>
            <a:ext cx="5364104" cy="742117"/>
          </a:xfrm>
          <a:prstGeom prst="roundRect">
            <a:avLst>
              <a:gd name="adj" fmla="val 8884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ru-RU" sz="2000" spc="-150" dirty="0" smtClean="0"/>
              <a:t>религиозное учение, выступающее против господствующего церковного вероучения</a:t>
            </a:r>
            <a:endParaRPr lang="ru-RU" sz="2000" spc="-15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91880" y="5229200"/>
            <a:ext cx="5400120" cy="1464231"/>
          </a:xfrm>
          <a:prstGeom prst="round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ru-RU" sz="2000" spc="-150" dirty="0" smtClean="0"/>
              <a:t>вера людей в Бога или богов, в сверхъестественные силы, в  наличие  у человека  души, продолжающей существование  после смерти тела.</a:t>
            </a:r>
            <a:endParaRPr lang="ru-RU" sz="2000" spc="-15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000" y="4264887"/>
            <a:ext cx="2700000" cy="720000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. . . </a:t>
            </a:r>
            <a:endParaRPr lang="ru-RU" sz="28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2000" y="3300834"/>
            <a:ext cx="2700000" cy="487865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dirty="0" smtClean="0"/>
              <a:t>Религия </a:t>
            </a:r>
            <a:endParaRPr lang="ru-RU" sz="2800" dirty="0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151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94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51520" y="980728"/>
            <a:ext cx="8676560" cy="5652328"/>
            <a:chOff x="251520" y="980728"/>
            <a:chExt cx="8676560" cy="565232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51520" y="980728"/>
              <a:ext cx="4284072" cy="2700000"/>
            </a:xfrm>
            <a:prstGeom prst="roundRect">
              <a:avLst>
                <a:gd name="adj" fmla="val 11501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644008" y="3933056"/>
              <a:ext cx="4284072" cy="2700000"/>
            </a:xfrm>
            <a:prstGeom prst="roundRect">
              <a:avLst>
                <a:gd name="adj" fmla="val 10353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7" name="Скругленный прямоугольник 6"/>
            <p:cNvSpPr/>
            <p:nvPr/>
          </p:nvSpPr>
          <p:spPr>
            <a:xfrm>
              <a:off x="4788024" y="1628800"/>
              <a:ext cx="4104456" cy="91940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В западноевропейском городе XIII–XIV веков</a:t>
              </a:r>
              <a:endParaRPr lang="ru-RU" sz="240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1475656" y="4941168"/>
              <a:ext cx="2742073" cy="51077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r"/>
              <a:r>
                <a:rPr lang="ru-RU" sz="2400" dirty="0" smtClean="0"/>
                <a:t>В замке </a:t>
              </a:r>
              <a:r>
                <a:rPr lang="en-US" sz="2400" dirty="0" smtClean="0"/>
                <a:t>XIV </a:t>
              </a:r>
              <a:r>
                <a:rPr lang="ru-RU" sz="2400" dirty="0" smtClean="0"/>
                <a:t>века</a:t>
              </a:r>
              <a:endParaRPr lang="ru-RU" sz="24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52000" y="2924944"/>
            <a:ext cx="8640000" cy="987504"/>
            <a:chOff x="252000" y="2924944"/>
            <a:chExt cx="8640000" cy="987504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2924944"/>
              <a:ext cx="8640000" cy="987504"/>
            </a:xfrm>
            <a:prstGeom prst="round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>
              <a:spAutoFit/>
            </a:bodyPr>
            <a:lstStyle/>
            <a:p>
              <a:r>
                <a:rPr lang="ru-RU" sz="2600" dirty="0" smtClean="0"/>
                <a:t>	Чем отличалась жизнь горожан XI–XV веков от жизни феодального мира?</a:t>
              </a:r>
            </a:p>
          </p:txBody>
        </p:sp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828000" y="3104992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1" tIns="562479" rIns="15240" bIns="56247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kern="1200"/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037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6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6288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Пробуждение Разума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7395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Дотянуться до небес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509120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squar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Свет и тени Средневековья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600" dirty="0" smtClean="0"/>
              <a:t>	</a:t>
            </a:r>
            <a:r>
              <a:rPr lang="ru-RU" sz="2600" b="1" dirty="0" smtClean="0">
                <a:solidFill>
                  <a:srgbClr val="0070C0"/>
                </a:solidFill>
              </a:rPr>
              <a:t>Повышенный уровень. </a:t>
            </a:r>
            <a:r>
              <a:rPr lang="ru-RU" sz="2600" dirty="0" smtClean="0"/>
              <a:t>Используя материал учебника с. 174–176, докажите, что в Средние века существовала наука. Как церковь относилась к научным мыслям?</a:t>
            </a:r>
            <a:endParaRPr lang="ru-RU" sz="26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ПРОБУЖДЕНИЕ РАЗУМА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821384"/>
            <a:ext cx="8640000" cy="4064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Полилиния 3"/>
          <p:cNvSpPr/>
          <p:nvPr/>
        </p:nvSpPr>
        <p:spPr>
          <a:xfrm>
            <a:off x="259113" y="2964497"/>
            <a:ext cx="2269687" cy="3777772"/>
          </a:xfrm>
          <a:custGeom>
            <a:avLst/>
            <a:gdLst>
              <a:gd name="connsiteX0" fmla="*/ 0 w 2269687"/>
              <a:gd name="connsiteY0" fmla="*/ 226969 h 3777772"/>
              <a:gd name="connsiteX1" fmla="*/ 226969 w 2269687"/>
              <a:gd name="connsiteY1" fmla="*/ 0 h 3777772"/>
              <a:gd name="connsiteX2" fmla="*/ 2042718 w 2269687"/>
              <a:gd name="connsiteY2" fmla="*/ 0 h 3777772"/>
              <a:gd name="connsiteX3" fmla="*/ 2269687 w 2269687"/>
              <a:gd name="connsiteY3" fmla="*/ 226969 h 3777772"/>
              <a:gd name="connsiteX4" fmla="*/ 2269687 w 2269687"/>
              <a:gd name="connsiteY4" fmla="*/ 3550803 h 3777772"/>
              <a:gd name="connsiteX5" fmla="*/ 2042718 w 2269687"/>
              <a:gd name="connsiteY5" fmla="*/ 3777772 h 3777772"/>
              <a:gd name="connsiteX6" fmla="*/ 226969 w 2269687"/>
              <a:gd name="connsiteY6" fmla="*/ 3777772 h 3777772"/>
              <a:gd name="connsiteX7" fmla="*/ 0 w 2269687"/>
              <a:gd name="connsiteY7" fmla="*/ 3550803 h 3777772"/>
              <a:gd name="connsiteX8" fmla="*/ 0 w 2269687"/>
              <a:gd name="connsiteY8" fmla="*/ 226969 h 377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9687" h="3777772">
                <a:moveTo>
                  <a:pt x="0" y="226969"/>
                </a:moveTo>
                <a:cubicBezTo>
                  <a:pt x="0" y="101617"/>
                  <a:pt x="101617" y="0"/>
                  <a:pt x="226969" y="0"/>
                </a:cubicBezTo>
                <a:lnTo>
                  <a:pt x="2042718" y="0"/>
                </a:lnTo>
                <a:cubicBezTo>
                  <a:pt x="2168070" y="0"/>
                  <a:pt x="2269687" y="101617"/>
                  <a:pt x="2269687" y="226969"/>
                </a:cubicBezTo>
                <a:lnTo>
                  <a:pt x="2269687" y="3550803"/>
                </a:lnTo>
                <a:cubicBezTo>
                  <a:pt x="2269687" y="3676155"/>
                  <a:pt x="2168070" y="3777772"/>
                  <a:pt x="2042718" y="3777772"/>
                </a:cubicBezTo>
                <a:lnTo>
                  <a:pt x="226969" y="3777772"/>
                </a:lnTo>
                <a:cubicBezTo>
                  <a:pt x="101617" y="3777772"/>
                  <a:pt x="0" y="3676155"/>
                  <a:pt x="0" y="3550803"/>
                </a:cubicBezTo>
                <a:lnTo>
                  <a:pt x="0" y="226969"/>
                </a:lnTo>
                <a:close/>
              </a:path>
            </a:pathLst>
          </a:custGeom>
          <a:gradFill rotWithShape="0"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677" tIns="66477" rIns="142677" bIns="6647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ДОСТИЖЕНИЯ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  <a:endParaRPr lang="ru-RU" sz="2000" kern="1200" dirty="0"/>
          </a:p>
        </p:txBody>
      </p:sp>
      <p:sp>
        <p:nvSpPr>
          <p:cNvPr id="5" name="Полилиния 4"/>
          <p:cNvSpPr/>
          <p:nvPr/>
        </p:nvSpPr>
        <p:spPr>
          <a:xfrm rot="10800000">
            <a:off x="2755770" y="4571942"/>
            <a:ext cx="481173" cy="562882"/>
          </a:xfrm>
          <a:custGeom>
            <a:avLst/>
            <a:gdLst>
              <a:gd name="connsiteX0" fmla="*/ 0 w 481173"/>
              <a:gd name="connsiteY0" fmla="*/ 112576 h 562882"/>
              <a:gd name="connsiteX1" fmla="*/ 240587 w 481173"/>
              <a:gd name="connsiteY1" fmla="*/ 112576 h 562882"/>
              <a:gd name="connsiteX2" fmla="*/ 240587 w 481173"/>
              <a:gd name="connsiteY2" fmla="*/ 0 h 562882"/>
              <a:gd name="connsiteX3" fmla="*/ 481173 w 481173"/>
              <a:gd name="connsiteY3" fmla="*/ 281441 h 562882"/>
              <a:gd name="connsiteX4" fmla="*/ 240587 w 481173"/>
              <a:gd name="connsiteY4" fmla="*/ 562882 h 562882"/>
              <a:gd name="connsiteX5" fmla="*/ 240587 w 481173"/>
              <a:gd name="connsiteY5" fmla="*/ 450306 h 562882"/>
              <a:gd name="connsiteX6" fmla="*/ 0 w 481173"/>
              <a:gd name="connsiteY6" fmla="*/ 450306 h 562882"/>
              <a:gd name="connsiteX7" fmla="*/ 0 w 481173"/>
              <a:gd name="connsiteY7" fmla="*/ 112576 h 56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173" h="562882">
                <a:moveTo>
                  <a:pt x="0" y="112576"/>
                </a:moveTo>
                <a:lnTo>
                  <a:pt x="240587" y="112576"/>
                </a:lnTo>
                <a:lnTo>
                  <a:pt x="240587" y="0"/>
                </a:lnTo>
                <a:lnTo>
                  <a:pt x="481173" y="281441"/>
                </a:lnTo>
                <a:lnTo>
                  <a:pt x="240587" y="562882"/>
                </a:lnTo>
                <a:lnTo>
                  <a:pt x="240587" y="450306"/>
                </a:lnTo>
                <a:lnTo>
                  <a:pt x="0" y="450306"/>
                </a:lnTo>
                <a:lnTo>
                  <a:pt x="0" y="112576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rgbClr r="0" g="0" b="0"/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12575" rIns="144352" bIns="112576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/>
          </a:p>
        </p:txBody>
      </p:sp>
      <p:sp>
        <p:nvSpPr>
          <p:cNvPr id="6" name="Полилиния 5"/>
          <p:cNvSpPr/>
          <p:nvPr/>
        </p:nvSpPr>
        <p:spPr>
          <a:xfrm>
            <a:off x="3436676" y="2964497"/>
            <a:ext cx="2269687" cy="3777772"/>
          </a:xfrm>
          <a:custGeom>
            <a:avLst/>
            <a:gdLst>
              <a:gd name="connsiteX0" fmla="*/ 0 w 2269687"/>
              <a:gd name="connsiteY0" fmla="*/ 1888886 h 3777772"/>
              <a:gd name="connsiteX1" fmla="*/ 1134844 w 2269687"/>
              <a:gd name="connsiteY1" fmla="*/ 0 h 3777772"/>
              <a:gd name="connsiteX2" fmla="*/ 2269688 w 2269687"/>
              <a:gd name="connsiteY2" fmla="*/ 1888886 h 3777772"/>
              <a:gd name="connsiteX3" fmla="*/ 1134844 w 2269687"/>
              <a:gd name="connsiteY3" fmla="*/ 3777772 h 3777772"/>
              <a:gd name="connsiteX4" fmla="*/ 0 w 2269687"/>
              <a:gd name="connsiteY4" fmla="*/ 1888886 h 377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687" h="3777772">
                <a:moveTo>
                  <a:pt x="0" y="1888886"/>
                </a:moveTo>
                <a:cubicBezTo>
                  <a:pt x="0" y="845683"/>
                  <a:pt x="508087" y="0"/>
                  <a:pt x="1134844" y="0"/>
                </a:cubicBezTo>
                <a:cubicBezTo>
                  <a:pt x="1761601" y="0"/>
                  <a:pt x="2269688" y="845683"/>
                  <a:pt x="2269688" y="1888886"/>
                </a:cubicBezTo>
                <a:cubicBezTo>
                  <a:pt x="2269688" y="2932089"/>
                  <a:pt x="1761601" y="3777772"/>
                  <a:pt x="1134844" y="3777772"/>
                </a:cubicBezTo>
                <a:cubicBezTo>
                  <a:pt x="508087" y="3777772"/>
                  <a:pt x="0" y="2932089"/>
                  <a:pt x="0" y="1888886"/>
                </a:cubicBezTo>
                <a:close/>
              </a:path>
            </a:pathLst>
          </a:custGeom>
          <a:gradFill rotWithShape="0">
            <a:gsLst>
              <a:gs pos="0">
                <a:schemeClr val="accent3">
                  <a:lumMod val="60000"/>
                  <a:lumOff val="40000"/>
                </a:schemeClr>
              </a:gs>
              <a:gs pos="80000">
                <a:schemeClr val="bg2"/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4">
              <a:hueOff val="-444700"/>
              <a:satOff val="0"/>
              <a:lumOff val="-1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04388" tIns="644682" rIns="404388" bIns="64468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kern="1200" dirty="0" smtClean="0"/>
              <a:t>СРЕДНЕ-ВЕКОВАЯ НАУКА</a:t>
            </a:r>
            <a:endParaRPr lang="ru-RU" sz="2400" kern="1200" dirty="0"/>
          </a:p>
        </p:txBody>
      </p:sp>
      <p:sp>
        <p:nvSpPr>
          <p:cNvPr id="9" name="Полилиния 8"/>
          <p:cNvSpPr/>
          <p:nvPr/>
        </p:nvSpPr>
        <p:spPr>
          <a:xfrm>
            <a:off x="5933332" y="4571942"/>
            <a:ext cx="481173" cy="562882"/>
          </a:xfrm>
          <a:custGeom>
            <a:avLst/>
            <a:gdLst>
              <a:gd name="connsiteX0" fmla="*/ 0 w 481173"/>
              <a:gd name="connsiteY0" fmla="*/ 112576 h 562882"/>
              <a:gd name="connsiteX1" fmla="*/ 240587 w 481173"/>
              <a:gd name="connsiteY1" fmla="*/ 112576 h 562882"/>
              <a:gd name="connsiteX2" fmla="*/ 240587 w 481173"/>
              <a:gd name="connsiteY2" fmla="*/ 0 h 562882"/>
              <a:gd name="connsiteX3" fmla="*/ 481173 w 481173"/>
              <a:gd name="connsiteY3" fmla="*/ 281441 h 562882"/>
              <a:gd name="connsiteX4" fmla="*/ 240587 w 481173"/>
              <a:gd name="connsiteY4" fmla="*/ 562882 h 562882"/>
              <a:gd name="connsiteX5" fmla="*/ 240587 w 481173"/>
              <a:gd name="connsiteY5" fmla="*/ 450306 h 562882"/>
              <a:gd name="connsiteX6" fmla="*/ 0 w 481173"/>
              <a:gd name="connsiteY6" fmla="*/ 450306 h 562882"/>
              <a:gd name="connsiteX7" fmla="*/ 0 w 481173"/>
              <a:gd name="connsiteY7" fmla="*/ 112576 h 56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1173" h="562882">
                <a:moveTo>
                  <a:pt x="0" y="112576"/>
                </a:moveTo>
                <a:lnTo>
                  <a:pt x="240587" y="112576"/>
                </a:lnTo>
                <a:lnTo>
                  <a:pt x="240587" y="0"/>
                </a:lnTo>
                <a:lnTo>
                  <a:pt x="481173" y="281441"/>
                </a:lnTo>
                <a:lnTo>
                  <a:pt x="240587" y="562882"/>
                </a:lnTo>
                <a:lnTo>
                  <a:pt x="240587" y="450306"/>
                </a:lnTo>
                <a:lnTo>
                  <a:pt x="0" y="450306"/>
                </a:lnTo>
                <a:lnTo>
                  <a:pt x="0" y="112576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rgbClr r="0" g="0" b="0"/>
          </a:lnRef>
          <a:fillRef idx="1">
            <a:schemeClr val="accent4">
              <a:hueOff val="-889401"/>
              <a:satOff val="0"/>
              <a:lumOff val="-20000"/>
              <a:alphaOff val="0"/>
            </a:schemeClr>
          </a:fillRef>
          <a:effectRef idx="2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12576" rIns="144353" bIns="112576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100" kern="1200"/>
          </a:p>
        </p:txBody>
      </p:sp>
      <p:sp>
        <p:nvSpPr>
          <p:cNvPr id="11" name="Полилиния 10"/>
          <p:cNvSpPr/>
          <p:nvPr/>
        </p:nvSpPr>
        <p:spPr>
          <a:xfrm>
            <a:off x="6614238" y="2964497"/>
            <a:ext cx="2269687" cy="3777772"/>
          </a:xfrm>
          <a:custGeom>
            <a:avLst/>
            <a:gdLst>
              <a:gd name="connsiteX0" fmla="*/ 0 w 2269687"/>
              <a:gd name="connsiteY0" fmla="*/ 226969 h 3777772"/>
              <a:gd name="connsiteX1" fmla="*/ 226969 w 2269687"/>
              <a:gd name="connsiteY1" fmla="*/ 0 h 3777772"/>
              <a:gd name="connsiteX2" fmla="*/ 2042718 w 2269687"/>
              <a:gd name="connsiteY2" fmla="*/ 0 h 3777772"/>
              <a:gd name="connsiteX3" fmla="*/ 2269687 w 2269687"/>
              <a:gd name="connsiteY3" fmla="*/ 226969 h 3777772"/>
              <a:gd name="connsiteX4" fmla="*/ 2269687 w 2269687"/>
              <a:gd name="connsiteY4" fmla="*/ 3550803 h 3777772"/>
              <a:gd name="connsiteX5" fmla="*/ 2042718 w 2269687"/>
              <a:gd name="connsiteY5" fmla="*/ 3777772 h 3777772"/>
              <a:gd name="connsiteX6" fmla="*/ 226969 w 2269687"/>
              <a:gd name="connsiteY6" fmla="*/ 3777772 h 3777772"/>
              <a:gd name="connsiteX7" fmla="*/ 0 w 2269687"/>
              <a:gd name="connsiteY7" fmla="*/ 3550803 h 3777772"/>
              <a:gd name="connsiteX8" fmla="*/ 0 w 2269687"/>
              <a:gd name="connsiteY8" fmla="*/ 226969 h 3777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69687" h="3777772">
                <a:moveTo>
                  <a:pt x="0" y="226969"/>
                </a:moveTo>
                <a:cubicBezTo>
                  <a:pt x="0" y="101617"/>
                  <a:pt x="101617" y="0"/>
                  <a:pt x="226969" y="0"/>
                </a:cubicBezTo>
                <a:lnTo>
                  <a:pt x="2042718" y="0"/>
                </a:lnTo>
                <a:cubicBezTo>
                  <a:pt x="2168070" y="0"/>
                  <a:pt x="2269687" y="101617"/>
                  <a:pt x="2269687" y="226969"/>
                </a:cubicBezTo>
                <a:lnTo>
                  <a:pt x="2269687" y="3550803"/>
                </a:lnTo>
                <a:cubicBezTo>
                  <a:pt x="2269687" y="3676155"/>
                  <a:pt x="2168070" y="3777772"/>
                  <a:pt x="2042718" y="3777772"/>
                </a:cubicBezTo>
                <a:lnTo>
                  <a:pt x="226969" y="3777772"/>
                </a:lnTo>
                <a:cubicBezTo>
                  <a:pt x="101617" y="3777772"/>
                  <a:pt x="0" y="3676155"/>
                  <a:pt x="0" y="3550803"/>
                </a:cubicBezTo>
                <a:lnTo>
                  <a:pt x="0" y="226969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80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4">
              <a:hueOff val="-889401"/>
              <a:satOff val="0"/>
              <a:lumOff val="-200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677" tIns="66477" rIns="142677" bIns="6647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ОТНОШЕНИЕ ЦЕРКВИ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/>
              <a:t>____________</a:t>
            </a:r>
            <a:endParaRPr lang="ru-RU" sz="2000" kern="1200" dirty="0"/>
          </a:p>
        </p:txBody>
      </p: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800" dirty="0" smtClean="0"/>
              <a:t>	Что вам кажется наукой, а что нет в деятельности исследователей природы XI–XIII веков?</a:t>
            </a:r>
            <a:endParaRPr lang="ru-RU" sz="28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ПРОБУЖДЕНИЕ РАЗУМА</a:t>
            </a:r>
            <a:endParaRPr lang="ru-RU" dirty="0"/>
          </a:p>
        </p:txBody>
      </p:sp>
      <p:sp>
        <p:nvSpPr>
          <p:cNvPr id="9" name="Овал 8"/>
          <p:cNvSpPr>
            <a:spLocks noChangeAspect="1"/>
          </p:cNvSpPr>
          <p:nvPr/>
        </p:nvSpPr>
        <p:spPr>
          <a:xfrm>
            <a:off x="864000" y="1196752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749959"/>
            <a:ext cx="8640000" cy="98750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6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600" dirty="0" smtClean="0"/>
              <a:t>Напишите свое мнение и приведите один аргумент в его поддержку.</a:t>
            </a:r>
            <a:endParaRPr lang="ru-RU" sz="2600" dirty="0"/>
          </a:p>
        </p:txBody>
      </p:sp>
      <p:pic>
        <p:nvPicPr>
          <p:cNvPr id="11" name="Рисунок 10" descr="585px-Isidore_of_Seville_Four_elements_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23528" y="2708920"/>
            <a:ext cx="2808312" cy="288032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461px-Anatomical_Man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491880" y="2708920"/>
            <a:ext cx="2216494" cy="28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Amphitheatrum_sapientiae_aeternae_-_Alchemist's_Laboratory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12160" y="2636912"/>
            <a:ext cx="2828283" cy="28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r>
              <a:rPr lang="ru-RU" sz="2600" dirty="0" smtClean="0"/>
              <a:t>	Что вам кажется наукой, а что нет в деятельности исследователей природы XI–XIII</a:t>
            </a:r>
          </a:p>
          <a:p>
            <a:r>
              <a:rPr lang="ru-RU" sz="2600" dirty="0" smtClean="0"/>
              <a:t>веков?</a:t>
            </a:r>
            <a:endParaRPr lang="ru-RU" sz="26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7723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ПРОБУЖДЕНИЕ РАЗУМА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2480" y="2556450"/>
            <a:ext cx="8640000" cy="17366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indent="354013"/>
            <a:r>
              <a:rPr lang="ru-RU" sz="2400" b="1" dirty="0" smtClean="0">
                <a:solidFill>
                  <a:srgbClr val="0070C0"/>
                </a:solidFill>
              </a:rPr>
              <a:t>Повышенный уровень. </a:t>
            </a:r>
            <a:r>
              <a:rPr lang="ru-RU" sz="2400" dirty="0" smtClean="0"/>
              <a:t>Опишите взгляд на это с одной точки зрения, приведя два-три аргумента, или рассмотрите явление с разных сторон, подтвердив каждое мнение аргументом.</a:t>
            </a:r>
            <a:endParaRPr lang="ru-RU" sz="24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576800"/>
              </p:ext>
            </p:extLst>
          </p:nvPr>
        </p:nvGraphicFramePr>
        <p:xfrm>
          <a:off x="251520" y="4585672"/>
          <a:ext cx="8640001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1209"/>
                <a:gridCol w="3744416"/>
                <a:gridCol w="33843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Мы считаем, что, с одной стороны, наукой можно назвать 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Но, с другой стороны 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spc="-150" dirty="0" smtClean="0"/>
                        <a:t>Аргумент</a:t>
                      </a:r>
                      <a:r>
                        <a:rPr lang="ru-RU" sz="2400" dirty="0" smtClean="0"/>
                        <a:t>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Овал 11"/>
          <p:cNvSpPr>
            <a:spLocks noChangeAspect="1"/>
          </p:cNvSpPr>
          <p:nvPr/>
        </p:nvSpPr>
        <p:spPr>
          <a:xfrm>
            <a:off x="864000" y="1196752"/>
            <a:ext cx="252000" cy="252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1" tIns="562479" rIns="15240" bIns="56247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kern="1200" dirty="0"/>
          </a:p>
        </p:txBody>
      </p:sp>
    </p:spTree>
    <p:extLst>
      <p:ext uri="{BB962C8B-B14F-4D97-AF65-F5344CB8AC3E}">
        <p14:creationId xmlns:p14="http://schemas.microsoft.com/office/powerpoint/2010/main" val="18899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18873</TotalTime>
  <Words>1075</Words>
  <Application>Microsoft Office PowerPoint</Application>
  <PresentationFormat>Экран (4:3)</PresentationFormat>
  <Paragraphs>176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КУЛЬТУРА КАТОЛИЧЕСКОГО МИРА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ПРОБУЖДЕНИЕ РАЗУМА</vt:lpstr>
      <vt:lpstr>ПРОБУЖДЕНИЕ РАЗУМА</vt:lpstr>
      <vt:lpstr>ПРОБУЖДЕНИЕ РАЗУМА</vt:lpstr>
      <vt:lpstr>ПРОБУЖДЕНИЕ РАЗУМА</vt:lpstr>
      <vt:lpstr>ДОТЯНУТЬСЯ ДО НЕБЕС</vt:lpstr>
      <vt:lpstr>ДОТЯНУТЬСЯ ДО НЕБЕС</vt:lpstr>
      <vt:lpstr>ДОТЯНУТЬСЯ ДО НЕБЕС</vt:lpstr>
      <vt:lpstr>ДОТЯНУТЬСЯ ДО НЕБЕС</vt:lpstr>
      <vt:lpstr>СВЕТ И ТЕНИ СРЕДНЕВЕКОВЬЯ</vt:lpstr>
      <vt:lpstr>СВЕТ И ТЕНИ СРЕДНЕВЕКОВЬЯ</vt:lpstr>
      <vt:lpstr>ОТКРЫВАЕМ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КАТОЛИЧЕСКОГО МИРА</dc:title>
  <dc:creator>Telli</dc:creator>
  <cp:lastModifiedBy>Telli</cp:lastModifiedBy>
  <cp:revision>680</cp:revision>
  <dcterms:created xsi:type="dcterms:W3CDTF">2012-04-06T18:00:09Z</dcterms:created>
  <dcterms:modified xsi:type="dcterms:W3CDTF">2013-11-26T17:40:54Z</dcterms:modified>
</cp:coreProperties>
</file>