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56" r:id="rId2"/>
    <p:sldId id="283" r:id="rId3"/>
    <p:sldId id="284" r:id="rId4"/>
    <p:sldId id="285" r:id="rId5"/>
    <p:sldId id="286" r:id="rId6"/>
    <p:sldId id="287" r:id="rId7"/>
    <p:sldId id="288" r:id="rId8"/>
    <p:sldId id="289" r:id="rId9"/>
    <p:sldId id="290" r:id="rId10"/>
    <p:sldId id="266" r:id="rId11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0F4D10"/>
    <a:srgbClr val="800000"/>
    <a:srgbClr val="008000"/>
    <a:srgbClr val="151515"/>
    <a:srgbClr val="242424"/>
    <a:srgbClr val="000000"/>
    <a:srgbClr val="444444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7945" autoAdjust="0"/>
    <p:restoredTop sz="99408" autoAdjust="0"/>
  </p:normalViewPr>
  <p:slideViewPr>
    <p:cSldViewPr>
      <p:cViewPr varScale="1">
        <p:scale>
          <a:sx n="73" d="100"/>
          <a:sy n="73" d="100"/>
        </p:scale>
        <p:origin x="-660" y="-90"/>
      </p:cViewPr>
      <p:guideLst>
        <p:guide orient="horz" pos="3663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46085125" cy="46085125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5C2D2FE3-1E7E-46E3-A46B-9ED67ABB412F}" type="datetimeFigureOut">
              <a:rPr lang="ru-RU"/>
              <a:pPr>
                <a:defRPr/>
              </a:pPr>
              <a:t>21.12.2013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C8C00DA4-91E9-4449-B216-A77553B5BFD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2BCA0A-AC17-44A6-883D-317C86D074BB}" type="datetimeFigureOut">
              <a:rPr lang="ru-RU"/>
              <a:pPr>
                <a:defRPr/>
              </a:pPr>
              <a:t>21.12.2013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AEF212-DC36-4919-8E0E-CFBCFC85FEE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F1E9D6-ED72-400D-9844-D3A43A4589CF}" type="datetimeFigureOut">
              <a:rPr lang="ru-RU"/>
              <a:pPr>
                <a:defRPr/>
              </a:pPr>
              <a:t>21.12.2013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9D25C1-9E58-450C-AC3B-244FFEA1D78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C6334C-0620-47BA-B53D-E54DA6AA77B1}" type="datetimeFigureOut">
              <a:rPr lang="ru-RU"/>
              <a:pPr>
                <a:defRPr/>
              </a:pPr>
              <a:t>21.12.2013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FF2716-4001-4AB3-926A-4B5A1A20C5A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940432-0E2A-40A0-81CE-AB233781E642}" type="datetimeFigureOut">
              <a:rPr lang="ru-RU"/>
              <a:pPr>
                <a:defRPr/>
              </a:pPr>
              <a:t>21.12.2013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069E75-BF13-482E-AE8B-46CCE9A6B71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AC1C9C-D418-478A-B761-7EED2845BFE9}" type="datetimeFigureOut">
              <a:rPr lang="ru-RU"/>
              <a:pPr>
                <a:defRPr/>
              </a:pPr>
              <a:t>21.12.2013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DC7F0C-457A-42BC-A554-76CD0A544ED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941FB9-A713-4ABD-B6BB-399F5EA3CDE5}" type="datetimeFigureOut">
              <a:rPr lang="ru-RU"/>
              <a:pPr>
                <a:defRPr/>
              </a:pPr>
              <a:t>21.12.2013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34575F-D79F-4453-AFD2-8CC7F238E55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591E36-A88C-4D78-A525-FF58AA461EA5}" type="datetimeFigureOut">
              <a:rPr lang="ru-RU"/>
              <a:pPr>
                <a:defRPr/>
              </a:pPr>
              <a:t>21.12.2013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E7CD9E-2E3F-464D-A90A-98EF6203AE6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91A424-D999-4140-9F3B-3B56C2FFE98C}" type="datetimeFigureOut">
              <a:rPr lang="ru-RU"/>
              <a:pPr>
                <a:defRPr/>
              </a:pPr>
              <a:t>21.12.2013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66ED70-AA1E-42BD-8D49-E8AE1BCFB9C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442AF8-EBD2-413A-AFD4-A4C4D2368A3E}" type="datetimeFigureOut">
              <a:rPr lang="ru-RU"/>
              <a:pPr>
                <a:defRPr/>
              </a:pPr>
              <a:t>21.12.2013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AE5C05-B4D3-4E98-B82B-D540AEDBCCF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ED0168-D8F5-462F-9AF2-40D09AEC4DEB}" type="datetimeFigureOut">
              <a:rPr lang="ru-RU"/>
              <a:pPr>
                <a:defRPr/>
              </a:pPr>
              <a:t>21.12.2013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F2D30B-6AC6-48A0-8F02-97AE02009D2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724F3B-D778-4328-8A16-1F3A6C900AFA}" type="datetimeFigureOut">
              <a:rPr lang="ru-RU"/>
              <a:pPr>
                <a:defRPr/>
              </a:pPr>
              <a:t>21.12.2013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4546EF-7A92-40DF-92E2-DC019BEB4B9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E27DF112-88F7-4036-98AE-DECF7AA68D2C}" type="datetimeFigureOut">
              <a:rPr lang="ru-RU"/>
              <a:pPr>
                <a:defRPr/>
              </a:pPr>
              <a:t>21.12.2013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020E62C7-CADB-41B8-91AD-BD884A8A0EE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TextBox 3"/>
          <p:cNvSpPr txBox="1">
            <a:spLocks noChangeArrowheads="1"/>
          </p:cNvSpPr>
          <p:nvPr/>
        </p:nvSpPr>
        <p:spPr bwMode="auto">
          <a:xfrm>
            <a:off x="0" y="3578225"/>
            <a:ext cx="9144000" cy="549275"/>
          </a:xfrm>
          <a:prstGeom prst="rect">
            <a:avLst/>
          </a:prstGeom>
          <a:solidFill>
            <a:schemeClr val="bg1">
              <a:alpha val="7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3000" b="1">
                <a:solidFill>
                  <a:srgbClr val="151515"/>
                </a:solidFill>
                <a:latin typeface="Verdana" pitchFamily="34" charset="0"/>
              </a:rPr>
              <a:t>6</a:t>
            </a:r>
            <a:r>
              <a:rPr lang="ru-RU" sz="3000" b="1">
                <a:solidFill>
                  <a:srgbClr val="151515"/>
                </a:solidFill>
                <a:latin typeface="Verdana" pitchFamily="34" charset="0"/>
              </a:rPr>
              <a:t>.6</a:t>
            </a:r>
            <a:r>
              <a:rPr lang="ru-RU" sz="3000" b="1">
                <a:solidFill>
                  <a:srgbClr val="151515"/>
                </a:solidFill>
              </a:rPr>
              <a:t>.</a:t>
            </a:r>
            <a:r>
              <a:rPr lang="ru-RU" sz="3000" b="1">
                <a:solidFill>
                  <a:srgbClr val="151515"/>
                </a:solidFill>
                <a:latin typeface="Verdana" pitchFamily="34" charset="0"/>
              </a:rPr>
              <a:t> Умножение целых чисел</a:t>
            </a:r>
          </a:p>
        </p:txBody>
      </p:sp>
      <p:sp>
        <p:nvSpPr>
          <p:cNvPr id="14338" name="TextBox 10"/>
          <p:cNvSpPr txBox="1">
            <a:spLocks noChangeArrowheads="1"/>
          </p:cNvSpPr>
          <p:nvPr/>
        </p:nvSpPr>
        <p:spPr bwMode="auto">
          <a:xfrm>
            <a:off x="0" y="6334125"/>
            <a:ext cx="205105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400" b="1">
                <a:solidFill>
                  <a:srgbClr val="0F4D10"/>
                </a:solidFill>
                <a:latin typeface="Verdana" pitchFamily="34" charset="0"/>
              </a:rPr>
              <a:t>Школа 2100</a:t>
            </a:r>
          </a:p>
          <a:p>
            <a:r>
              <a:rPr lang="en-US" sz="1400" b="1">
                <a:solidFill>
                  <a:srgbClr val="0F4D10"/>
                </a:solidFill>
                <a:latin typeface="Verdana" pitchFamily="34" charset="0"/>
              </a:rPr>
              <a:t>school2100.ru</a:t>
            </a:r>
            <a:endParaRPr lang="ru-RU" sz="1400" b="1">
              <a:solidFill>
                <a:srgbClr val="0F4D10"/>
              </a:solidFill>
              <a:latin typeface="Verdana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0" y="9525"/>
            <a:ext cx="3132138" cy="827088"/>
          </a:xfrm>
          <a:prstGeom prst="snip2DiagRect">
            <a:avLst/>
          </a:prstGeom>
          <a:solidFill>
            <a:schemeClr val="bg1">
              <a:alpha val="60000"/>
            </a:schemeClr>
          </a:solidFill>
        </p:spPr>
        <p:txBody>
          <a:bodyPr anchor="ctr">
            <a:spAutoFit/>
          </a:bodyPr>
          <a:lstStyle/>
          <a:p>
            <a:pPr algn="ctr"/>
            <a:r>
              <a:rPr lang="ru-RU" sz="1300" b="1">
                <a:solidFill>
                  <a:srgbClr val="151515"/>
                </a:solidFill>
                <a:latin typeface="Verdana" pitchFamily="34" charset="0"/>
              </a:rPr>
              <a:t>Презентация для учебника</a:t>
            </a:r>
          </a:p>
          <a:p>
            <a:pPr algn="ctr"/>
            <a:r>
              <a:rPr lang="ru-RU" sz="1300" b="1">
                <a:solidFill>
                  <a:srgbClr val="151515"/>
                </a:solidFill>
                <a:latin typeface="Verdana" pitchFamily="34" charset="0"/>
              </a:rPr>
              <a:t>Козлова С. А., Рубин А. Г.</a:t>
            </a:r>
          </a:p>
          <a:p>
            <a:pPr algn="ctr"/>
            <a:r>
              <a:rPr lang="ru-RU" sz="1300" b="1">
                <a:solidFill>
                  <a:srgbClr val="151515"/>
                </a:solidFill>
                <a:latin typeface="Verdana" pitchFamily="34" charset="0"/>
              </a:rPr>
              <a:t>«Математика, </a:t>
            </a:r>
            <a:r>
              <a:rPr lang="en-US" sz="1300" b="1">
                <a:solidFill>
                  <a:srgbClr val="151515"/>
                </a:solidFill>
                <a:latin typeface="Verdana" pitchFamily="34" charset="0"/>
              </a:rPr>
              <a:t>6</a:t>
            </a:r>
            <a:r>
              <a:rPr lang="ru-RU" sz="1300" b="1">
                <a:solidFill>
                  <a:srgbClr val="151515"/>
                </a:solidFill>
                <a:latin typeface="Verdana" pitchFamily="34" charset="0"/>
              </a:rPr>
              <a:t> класс. Ч. </a:t>
            </a:r>
            <a:r>
              <a:rPr lang="en-US" sz="1300" b="1">
                <a:solidFill>
                  <a:srgbClr val="151515"/>
                </a:solidFill>
                <a:latin typeface="Verdana" pitchFamily="34" charset="0"/>
              </a:rPr>
              <a:t>2</a:t>
            </a:r>
            <a:r>
              <a:rPr lang="ru-RU" sz="1300" b="1">
                <a:solidFill>
                  <a:srgbClr val="151515"/>
                </a:solidFill>
                <a:latin typeface="Verdana" pitchFamily="34" charset="0"/>
              </a:rPr>
              <a:t>»</a:t>
            </a:r>
          </a:p>
        </p:txBody>
      </p:sp>
      <p:sp>
        <p:nvSpPr>
          <p:cNvPr id="14340" name="TextBox 5"/>
          <p:cNvSpPr txBox="1">
            <a:spLocks noChangeArrowheads="1"/>
          </p:cNvSpPr>
          <p:nvPr/>
        </p:nvSpPr>
        <p:spPr bwMode="auto">
          <a:xfrm>
            <a:off x="0" y="2781300"/>
            <a:ext cx="9144000" cy="549275"/>
          </a:xfrm>
          <a:prstGeom prst="rect">
            <a:avLst/>
          </a:prstGeom>
          <a:solidFill>
            <a:schemeClr val="bg1">
              <a:alpha val="7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000" b="1">
                <a:solidFill>
                  <a:srgbClr val="151515"/>
                </a:solidFill>
                <a:latin typeface="Verdana" pitchFamily="34" charset="0"/>
              </a:rPr>
              <a:t>ГЛАВА </a:t>
            </a:r>
            <a:r>
              <a:rPr lang="en-US" sz="3000" b="1">
                <a:solidFill>
                  <a:srgbClr val="151515"/>
                </a:solidFill>
                <a:latin typeface="Verdana" pitchFamily="34" charset="0"/>
              </a:rPr>
              <a:t>VI</a:t>
            </a:r>
            <a:r>
              <a:rPr lang="ru-RU" sz="3000" b="1">
                <a:solidFill>
                  <a:srgbClr val="151515"/>
                </a:solidFill>
              </a:rPr>
              <a:t>. </a:t>
            </a:r>
            <a:r>
              <a:rPr lang="en-US" sz="3000" b="1">
                <a:solidFill>
                  <a:srgbClr val="151515"/>
                </a:solidFill>
                <a:latin typeface="Verdana" pitchFamily="34" charset="0"/>
              </a:rPr>
              <a:t> </a:t>
            </a:r>
            <a:r>
              <a:rPr lang="ru-RU" sz="3000" b="1">
                <a:solidFill>
                  <a:srgbClr val="151515"/>
                </a:solidFill>
                <a:latin typeface="Verdana" pitchFamily="34" charset="0"/>
              </a:rPr>
              <a:t>ЦЕЛЫЕ ЧИСЛА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/>
          <p:cNvSpPr txBox="1"/>
          <p:nvPr/>
        </p:nvSpPr>
        <p:spPr>
          <a:xfrm>
            <a:off x="3132138" y="7938"/>
            <a:ext cx="6011862" cy="900112"/>
          </a:xfrm>
          <a:prstGeom prst="snip2DiagRect">
            <a:avLst>
              <a:gd name="adj1" fmla="val 18127"/>
              <a:gd name="adj2" fmla="val 0"/>
            </a:avLst>
          </a:prstGeom>
          <a:solidFill>
            <a:schemeClr val="bg1">
              <a:alpha val="90000"/>
            </a:schemeClr>
          </a:solidFill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</a:rPr>
              <a:t>ПРОВЕРЬТЕ СЕБЯ</a:t>
            </a:r>
          </a:p>
        </p:txBody>
      </p:sp>
      <p:sp>
        <p:nvSpPr>
          <p:cNvPr id="23554" name="TextBox 13"/>
          <p:cNvSpPr txBox="1">
            <a:spLocks noChangeArrowheads="1"/>
          </p:cNvSpPr>
          <p:nvPr/>
        </p:nvSpPr>
        <p:spPr bwMode="auto">
          <a:xfrm>
            <a:off x="250825" y="1268413"/>
            <a:ext cx="8640763" cy="427037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200" b="1">
                <a:latin typeface="Verdana" pitchFamily="34" charset="0"/>
              </a:rPr>
              <a:t>Выполните следующие задания:</a:t>
            </a:r>
            <a:endParaRPr lang="en-US" sz="2200" b="1">
              <a:latin typeface="Verdana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0" y="7938"/>
            <a:ext cx="3132138" cy="900112"/>
          </a:xfrm>
          <a:prstGeom prst="snip2DiagRect">
            <a:avLst/>
          </a:prstGeom>
          <a:solidFill>
            <a:schemeClr val="bg1">
              <a:alpha val="60000"/>
            </a:schemeClr>
          </a:solidFill>
        </p:spPr>
        <p:txBody>
          <a:bodyPr anchor="ctr">
            <a:spAutoFit/>
          </a:bodyPr>
          <a:lstStyle/>
          <a:p>
            <a:pPr algn="ctr"/>
            <a:r>
              <a:rPr lang="ru-RU" b="1">
                <a:solidFill>
                  <a:srgbClr val="151515"/>
                </a:solidFill>
                <a:latin typeface="Verdana" pitchFamily="34" charset="0"/>
              </a:rPr>
              <a:t>Делимость.</a:t>
            </a:r>
          </a:p>
          <a:p>
            <a:pPr algn="ctr"/>
            <a:r>
              <a:rPr lang="ru-RU" b="1">
                <a:solidFill>
                  <a:srgbClr val="151515"/>
                </a:solidFill>
                <a:latin typeface="Verdana" pitchFamily="34" charset="0"/>
              </a:rPr>
              <a:t>Свойства делимости</a:t>
            </a:r>
          </a:p>
        </p:txBody>
      </p:sp>
      <p:pic>
        <p:nvPicPr>
          <p:cNvPr id="23556" name="Рисунок 11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557" name="TextBox 19"/>
          <p:cNvSpPr txBox="1">
            <a:spLocks noChangeArrowheads="1"/>
          </p:cNvSpPr>
          <p:nvPr/>
        </p:nvSpPr>
        <p:spPr bwMode="auto">
          <a:xfrm>
            <a:off x="3132138" y="220663"/>
            <a:ext cx="6011862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</a:rPr>
              <a:t>ПРОВЕРЬТЕ СЕБЯ</a:t>
            </a:r>
          </a:p>
        </p:txBody>
      </p:sp>
      <p:sp>
        <p:nvSpPr>
          <p:cNvPr id="23558" name="TextBox 14"/>
          <p:cNvSpPr txBox="1">
            <a:spLocks noChangeArrowheads="1"/>
          </p:cNvSpPr>
          <p:nvPr/>
        </p:nvSpPr>
        <p:spPr bwMode="auto">
          <a:xfrm>
            <a:off x="250825" y="1773238"/>
            <a:ext cx="8640763" cy="2276475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200">
                <a:latin typeface="Verdana" pitchFamily="34" charset="0"/>
              </a:rPr>
              <a:t>Найдите произведение целых чисел:</a:t>
            </a:r>
          </a:p>
          <a:p>
            <a:endParaRPr lang="ru-RU" sz="1000">
              <a:latin typeface="Verdana" pitchFamily="34" charset="0"/>
            </a:endParaRPr>
          </a:p>
          <a:p>
            <a:pPr algn="ctr"/>
            <a:r>
              <a:rPr lang="ru-RU" sz="2200" b="1">
                <a:latin typeface="Verdana" pitchFamily="34" charset="0"/>
              </a:rPr>
              <a:t>11 </a:t>
            </a:r>
            <a:r>
              <a:rPr lang="ru-RU" sz="2200">
                <a:latin typeface="Verdana" pitchFamily="34" charset="0"/>
              </a:rPr>
              <a:t>и</a:t>
            </a:r>
            <a:r>
              <a:rPr lang="ru-RU" sz="2200" b="1">
                <a:latin typeface="Verdana" pitchFamily="34" charset="0"/>
              </a:rPr>
              <a:t> (–18)</a:t>
            </a:r>
            <a:r>
              <a:rPr lang="ru-RU" sz="2200">
                <a:latin typeface="Verdana" pitchFamily="34" charset="0"/>
              </a:rPr>
              <a:t>;</a:t>
            </a:r>
            <a:r>
              <a:rPr lang="ru-RU" sz="2200" b="1">
                <a:latin typeface="Verdana" pitchFamily="34" charset="0"/>
              </a:rPr>
              <a:t> (–6</a:t>
            </a:r>
            <a:r>
              <a:rPr lang="en-US" sz="2200" b="1">
                <a:latin typeface="Verdana" pitchFamily="34" charset="0"/>
              </a:rPr>
              <a:t>)</a:t>
            </a:r>
            <a:r>
              <a:rPr lang="ru-RU" sz="2200" b="1">
                <a:latin typeface="Verdana" pitchFamily="34" charset="0"/>
              </a:rPr>
              <a:t> </a:t>
            </a:r>
            <a:r>
              <a:rPr lang="ru-RU" sz="2200">
                <a:latin typeface="Verdana" pitchFamily="34" charset="0"/>
              </a:rPr>
              <a:t>и</a:t>
            </a:r>
            <a:r>
              <a:rPr lang="ru-RU" sz="2200" b="1">
                <a:latin typeface="Verdana" pitchFamily="34" charset="0"/>
              </a:rPr>
              <a:t> (–5</a:t>
            </a:r>
            <a:r>
              <a:rPr lang="en-US" sz="2200" b="1">
                <a:latin typeface="Verdana" pitchFamily="34" charset="0"/>
              </a:rPr>
              <a:t>)</a:t>
            </a:r>
            <a:r>
              <a:rPr lang="ru-RU" sz="2200">
                <a:latin typeface="Verdana" pitchFamily="34" charset="0"/>
              </a:rPr>
              <a:t>; </a:t>
            </a:r>
            <a:r>
              <a:rPr lang="ru-RU" sz="2200" b="1">
                <a:latin typeface="Verdana" pitchFamily="34" charset="0"/>
              </a:rPr>
              <a:t>9 </a:t>
            </a:r>
            <a:r>
              <a:rPr lang="ru-RU" sz="2200">
                <a:latin typeface="Verdana" pitchFamily="34" charset="0"/>
              </a:rPr>
              <a:t>и</a:t>
            </a:r>
            <a:r>
              <a:rPr lang="ru-RU" sz="2200" b="1">
                <a:latin typeface="Verdana" pitchFamily="34" charset="0"/>
              </a:rPr>
              <a:t> 0</a:t>
            </a:r>
            <a:r>
              <a:rPr lang="ru-RU" sz="2200">
                <a:latin typeface="Verdana" pitchFamily="34" charset="0"/>
              </a:rPr>
              <a:t>;</a:t>
            </a:r>
          </a:p>
          <a:p>
            <a:pPr algn="ctr"/>
            <a:r>
              <a:rPr lang="ru-RU" sz="2200" b="1">
                <a:latin typeface="Verdana" pitchFamily="34" charset="0"/>
              </a:rPr>
              <a:t>7 </a:t>
            </a:r>
            <a:r>
              <a:rPr lang="ru-RU" sz="2200">
                <a:latin typeface="Verdana" pitchFamily="34" charset="0"/>
              </a:rPr>
              <a:t>и</a:t>
            </a:r>
            <a:r>
              <a:rPr lang="ru-RU" sz="2200" b="1">
                <a:latin typeface="Verdana" pitchFamily="34" charset="0"/>
              </a:rPr>
              <a:t> 19</a:t>
            </a:r>
            <a:r>
              <a:rPr lang="ru-RU" sz="2200">
                <a:latin typeface="Verdana" pitchFamily="34" charset="0"/>
              </a:rPr>
              <a:t>;</a:t>
            </a:r>
            <a:r>
              <a:rPr lang="ru-RU" sz="2200" b="1">
                <a:latin typeface="Verdana" pitchFamily="34" charset="0"/>
              </a:rPr>
              <a:t> (–3) </a:t>
            </a:r>
            <a:r>
              <a:rPr lang="ru-RU" sz="2200">
                <a:latin typeface="Verdana" pitchFamily="34" charset="0"/>
              </a:rPr>
              <a:t>и</a:t>
            </a:r>
            <a:r>
              <a:rPr lang="ru-RU" sz="2200" b="1">
                <a:latin typeface="Verdana" pitchFamily="34" charset="0"/>
              </a:rPr>
              <a:t> 8</a:t>
            </a:r>
            <a:r>
              <a:rPr lang="ru-RU" sz="2200">
                <a:latin typeface="Verdana" pitchFamily="34" charset="0"/>
              </a:rPr>
              <a:t>;</a:t>
            </a:r>
            <a:r>
              <a:rPr lang="ru-RU" sz="2200" b="1">
                <a:latin typeface="Verdana" pitchFamily="34" charset="0"/>
              </a:rPr>
              <a:t> (–18) </a:t>
            </a:r>
            <a:r>
              <a:rPr lang="ru-RU" sz="2200">
                <a:latin typeface="Verdana" pitchFamily="34" charset="0"/>
              </a:rPr>
              <a:t>и</a:t>
            </a:r>
            <a:r>
              <a:rPr lang="ru-RU" sz="2200" b="1">
                <a:latin typeface="Verdana" pitchFamily="34" charset="0"/>
              </a:rPr>
              <a:t> (–3)</a:t>
            </a:r>
            <a:r>
              <a:rPr lang="ru-RU" sz="2200">
                <a:latin typeface="Verdana" pitchFamily="34" charset="0"/>
              </a:rPr>
              <a:t>;</a:t>
            </a:r>
          </a:p>
          <a:p>
            <a:pPr algn="ctr"/>
            <a:r>
              <a:rPr lang="ru-RU" sz="2200" b="1">
                <a:latin typeface="Verdana" pitchFamily="34" charset="0"/>
              </a:rPr>
              <a:t>(–4) </a:t>
            </a:r>
            <a:r>
              <a:rPr lang="ru-RU" sz="2200">
                <a:latin typeface="Verdana" pitchFamily="34" charset="0"/>
              </a:rPr>
              <a:t>и</a:t>
            </a:r>
            <a:r>
              <a:rPr lang="ru-RU" sz="2200" b="1">
                <a:latin typeface="Verdana" pitchFamily="34" charset="0"/>
              </a:rPr>
              <a:t> 5</a:t>
            </a:r>
            <a:r>
              <a:rPr lang="ru-RU" sz="2200">
                <a:latin typeface="Verdana" pitchFamily="34" charset="0"/>
              </a:rPr>
              <a:t>;</a:t>
            </a:r>
            <a:r>
              <a:rPr lang="ru-RU" sz="2200" b="1">
                <a:latin typeface="Verdana" pitchFamily="34" charset="0"/>
              </a:rPr>
              <a:t> 17 </a:t>
            </a:r>
            <a:r>
              <a:rPr lang="ru-RU" sz="2200">
                <a:latin typeface="Verdana" pitchFamily="34" charset="0"/>
              </a:rPr>
              <a:t>и</a:t>
            </a:r>
            <a:r>
              <a:rPr lang="ru-RU" sz="2200" b="1">
                <a:latin typeface="Verdana" pitchFamily="34" charset="0"/>
              </a:rPr>
              <a:t> 13</a:t>
            </a:r>
            <a:r>
              <a:rPr lang="ru-RU" sz="2200">
                <a:latin typeface="Verdana" pitchFamily="34" charset="0"/>
              </a:rPr>
              <a:t>;</a:t>
            </a:r>
            <a:r>
              <a:rPr lang="ru-RU" sz="2200" b="1">
                <a:latin typeface="Verdana" pitchFamily="34" charset="0"/>
              </a:rPr>
              <a:t> (–20) </a:t>
            </a:r>
            <a:r>
              <a:rPr lang="ru-RU" sz="2200">
                <a:latin typeface="Verdana" pitchFamily="34" charset="0"/>
              </a:rPr>
              <a:t>и</a:t>
            </a:r>
            <a:r>
              <a:rPr lang="ru-RU" sz="2200" b="1">
                <a:latin typeface="Verdana" pitchFamily="34" charset="0"/>
              </a:rPr>
              <a:t> 14</a:t>
            </a:r>
            <a:r>
              <a:rPr lang="ru-RU" sz="2200">
                <a:latin typeface="Verdana" pitchFamily="34" charset="0"/>
              </a:rPr>
              <a:t>;</a:t>
            </a:r>
          </a:p>
          <a:p>
            <a:pPr algn="ctr"/>
            <a:r>
              <a:rPr lang="ru-RU" sz="2200" b="1">
                <a:latin typeface="Verdana" pitchFamily="34" charset="0"/>
              </a:rPr>
              <a:t>(–7) </a:t>
            </a:r>
            <a:r>
              <a:rPr lang="ru-RU" sz="2200">
                <a:latin typeface="Verdana" pitchFamily="34" charset="0"/>
              </a:rPr>
              <a:t>и</a:t>
            </a:r>
            <a:r>
              <a:rPr lang="ru-RU" sz="2200" b="1">
                <a:latin typeface="Verdana" pitchFamily="34" charset="0"/>
              </a:rPr>
              <a:t> (–5)</a:t>
            </a:r>
            <a:r>
              <a:rPr lang="ru-RU" sz="2200">
                <a:latin typeface="Verdana" pitchFamily="34" charset="0"/>
              </a:rPr>
              <a:t>;</a:t>
            </a:r>
            <a:r>
              <a:rPr lang="ru-RU" sz="2200" b="1">
                <a:latin typeface="Verdana" pitchFamily="34" charset="0"/>
              </a:rPr>
              <a:t> 8 </a:t>
            </a:r>
            <a:r>
              <a:rPr lang="ru-RU" sz="2200">
                <a:latin typeface="Verdana" pitchFamily="34" charset="0"/>
              </a:rPr>
              <a:t>и</a:t>
            </a:r>
            <a:r>
              <a:rPr lang="ru-RU" sz="2200" b="1">
                <a:latin typeface="Verdana" pitchFamily="34" charset="0"/>
              </a:rPr>
              <a:t> 16</a:t>
            </a:r>
            <a:r>
              <a:rPr lang="ru-RU" sz="2200">
                <a:latin typeface="Verdana" pitchFamily="34" charset="0"/>
              </a:rPr>
              <a:t>;</a:t>
            </a:r>
            <a:r>
              <a:rPr lang="ru-RU" sz="2200" b="1">
                <a:latin typeface="Verdana" pitchFamily="34" charset="0"/>
              </a:rPr>
              <a:t> 11 </a:t>
            </a:r>
            <a:r>
              <a:rPr lang="ru-RU" sz="2200">
                <a:latin typeface="Verdana" pitchFamily="34" charset="0"/>
              </a:rPr>
              <a:t>и</a:t>
            </a:r>
            <a:r>
              <a:rPr lang="ru-RU" sz="2200" b="1">
                <a:latin typeface="Verdana" pitchFamily="34" charset="0"/>
              </a:rPr>
              <a:t> 6</a:t>
            </a:r>
            <a:r>
              <a:rPr lang="ru-RU" sz="2200">
                <a:latin typeface="Verdana" pitchFamily="34" charset="0"/>
              </a:rPr>
              <a:t>;</a:t>
            </a:r>
          </a:p>
          <a:p>
            <a:pPr algn="ctr"/>
            <a:r>
              <a:rPr lang="ru-RU" sz="2200" b="1">
                <a:latin typeface="Verdana" pitchFamily="34" charset="0"/>
              </a:rPr>
              <a:t>4 </a:t>
            </a:r>
            <a:r>
              <a:rPr lang="ru-RU" sz="2200">
                <a:latin typeface="Verdana" pitchFamily="34" charset="0"/>
              </a:rPr>
              <a:t>и</a:t>
            </a:r>
            <a:r>
              <a:rPr lang="ru-RU" sz="2200" b="1">
                <a:latin typeface="Verdana" pitchFamily="34" charset="0"/>
              </a:rPr>
              <a:t> 0</a:t>
            </a:r>
            <a:r>
              <a:rPr lang="ru-RU" sz="2200">
                <a:latin typeface="Verdana" pitchFamily="34" charset="0"/>
              </a:rPr>
              <a:t>;</a:t>
            </a:r>
            <a:r>
              <a:rPr lang="ru-RU" sz="2200" b="1">
                <a:latin typeface="Verdana" pitchFamily="34" charset="0"/>
              </a:rPr>
              <a:t> 12 </a:t>
            </a:r>
            <a:r>
              <a:rPr lang="ru-RU" sz="2200">
                <a:latin typeface="Verdana" pitchFamily="34" charset="0"/>
              </a:rPr>
              <a:t>и </a:t>
            </a:r>
            <a:r>
              <a:rPr lang="ru-RU" sz="2200" b="1">
                <a:latin typeface="Verdana" pitchFamily="34" charset="0"/>
              </a:rPr>
              <a:t>5</a:t>
            </a:r>
            <a:r>
              <a:rPr lang="ru-RU" sz="2200">
                <a:latin typeface="Verdana" pitchFamily="34" charset="0"/>
              </a:rPr>
              <a:t>;</a:t>
            </a:r>
            <a:r>
              <a:rPr lang="ru-RU" sz="2200" b="1">
                <a:latin typeface="Verdana" pitchFamily="34" charset="0"/>
              </a:rPr>
              <a:t> (–13) </a:t>
            </a:r>
            <a:r>
              <a:rPr lang="ru-RU" sz="2200">
                <a:latin typeface="Verdana" pitchFamily="34" charset="0"/>
              </a:rPr>
              <a:t>и</a:t>
            </a:r>
            <a:r>
              <a:rPr lang="ru-RU" sz="2200" b="1">
                <a:latin typeface="Verdana" pitchFamily="34" charset="0"/>
              </a:rPr>
              <a:t> 14</a:t>
            </a:r>
            <a:r>
              <a:rPr lang="ru-RU" sz="2200">
                <a:latin typeface="Verdana" pitchFamily="34" charset="0"/>
              </a:rPr>
              <a:t>.</a:t>
            </a:r>
          </a:p>
        </p:txBody>
      </p:sp>
      <p:sp>
        <p:nvSpPr>
          <p:cNvPr id="23559" name="TextBox 14"/>
          <p:cNvSpPr txBox="1">
            <a:spLocks noChangeArrowheads="1"/>
          </p:cNvSpPr>
          <p:nvPr/>
        </p:nvSpPr>
        <p:spPr bwMode="auto">
          <a:xfrm>
            <a:off x="252413" y="4103688"/>
            <a:ext cx="8639175" cy="1600200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200">
                <a:latin typeface="Verdana" pitchFamily="34" charset="0"/>
              </a:rPr>
              <a:t>Найдите произведение целых чисел:</a:t>
            </a:r>
          </a:p>
          <a:p>
            <a:endParaRPr lang="ru-RU" sz="1000">
              <a:latin typeface="Verdana" pitchFamily="34" charset="0"/>
            </a:endParaRPr>
          </a:p>
          <a:p>
            <a:pPr algn="ctr"/>
            <a:r>
              <a:rPr lang="ru-RU" sz="2200" b="1">
                <a:latin typeface="Verdana" pitchFamily="34" charset="0"/>
              </a:rPr>
              <a:t>(–1) · (–12) · 5 · 16</a:t>
            </a:r>
            <a:r>
              <a:rPr lang="en-US" sz="2200">
                <a:latin typeface="Verdana" pitchFamily="34" charset="0"/>
              </a:rPr>
              <a:t>;</a:t>
            </a:r>
            <a:endParaRPr lang="en-US" sz="2200" b="1">
              <a:latin typeface="Verdana" pitchFamily="34" charset="0"/>
            </a:endParaRPr>
          </a:p>
          <a:p>
            <a:pPr algn="ctr"/>
            <a:r>
              <a:rPr lang="ru-RU" sz="2200" b="1">
                <a:latin typeface="Verdana" pitchFamily="34" charset="0"/>
              </a:rPr>
              <a:t>(–4) · (–1) · (–14) · (–4)</a:t>
            </a:r>
          </a:p>
          <a:p>
            <a:pPr algn="ctr"/>
            <a:r>
              <a:rPr lang="ru-RU" sz="2200" b="1">
                <a:latin typeface="Verdana" pitchFamily="34" charset="0"/>
              </a:rPr>
              <a:t>2 · (–8) · (–5) · 2</a:t>
            </a:r>
            <a:r>
              <a:rPr lang="en-US" sz="2200" b="1">
                <a:latin typeface="Verdana" pitchFamily="34" charset="0"/>
              </a:rPr>
              <a:t>.</a:t>
            </a:r>
            <a:endParaRPr lang="ru-RU" sz="2200" b="1">
              <a:latin typeface="Verdana" pitchFamily="34" charset="0"/>
            </a:endParaRPr>
          </a:p>
        </p:txBody>
      </p:sp>
      <p:sp>
        <p:nvSpPr>
          <p:cNvPr id="23560" name="TextBox 9"/>
          <p:cNvSpPr txBox="1">
            <a:spLocks noChangeArrowheads="1"/>
          </p:cNvSpPr>
          <p:nvPr/>
        </p:nvSpPr>
        <p:spPr bwMode="auto">
          <a:xfrm>
            <a:off x="0" y="104775"/>
            <a:ext cx="3132138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000" b="1">
                <a:solidFill>
                  <a:srgbClr val="151515"/>
                </a:solidFill>
                <a:latin typeface="Verdana" pitchFamily="34" charset="0"/>
              </a:rPr>
              <a:t>Умножение</a:t>
            </a:r>
            <a:endParaRPr lang="en-US" sz="2000" b="1">
              <a:solidFill>
                <a:srgbClr val="151515"/>
              </a:solidFill>
              <a:latin typeface="Verdana" pitchFamily="34" charset="0"/>
            </a:endParaRPr>
          </a:p>
          <a:p>
            <a:pPr algn="ctr"/>
            <a:r>
              <a:rPr lang="ru-RU" sz="2000" b="1">
                <a:solidFill>
                  <a:srgbClr val="151515"/>
                </a:solidFill>
                <a:latin typeface="Verdana" pitchFamily="34" charset="0"/>
              </a:rPr>
              <a:t>целых чисел</a:t>
            </a:r>
          </a:p>
        </p:txBody>
      </p:sp>
      <p:sp>
        <p:nvSpPr>
          <p:cNvPr id="23561" name="TextBox 14"/>
          <p:cNvSpPr txBox="1">
            <a:spLocks noChangeArrowheads="1"/>
          </p:cNvSpPr>
          <p:nvPr/>
        </p:nvSpPr>
        <p:spPr bwMode="auto">
          <a:xfrm>
            <a:off x="250825" y="5768975"/>
            <a:ext cx="8640763" cy="431800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200">
                <a:latin typeface="Verdana" pitchFamily="34" charset="0"/>
              </a:rPr>
              <a:t>Найдите степени чисел: </a:t>
            </a:r>
            <a:r>
              <a:rPr lang="ru-RU" sz="2200" b="1">
                <a:latin typeface="Verdana" pitchFamily="34" charset="0"/>
              </a:rPr>
              <a:t>(–1)</a:t>
            </a:r>
            <a:r>
              <a:rPr lang="ru-RU" sz="2200" b="1" baseline="30000">
                <a:latin typeface="Verdana" pitchFamily="34" charset="0"/>
              </a:rPr>
              <a:t>5</a:t>
            </a:r>
            <a:r>
              <a:rPr lang="en-US" sz="2200">
                <a:latin typeface="Verdana" pitchFamily="34" charset="0"/>
              </a:rPr>
              <a:t>;</a:t>
            </a:r>
            <a:r>
              <a:rPr lang="en-US" sz="2200" b="1">
                <a:latin typeface="Verdana" pitchFamily="34" charset="0"/>
              </a:rPr>
              <a:t> </a:t>
            </a:r>
            <a:r>
              <a:rPr lang="ru-RU" sz="2200" b="1">
                <a:latin typeface="Verdana" pitchFamily="34" charset="0"/>
              </a:rPr>
              <a:t>(</a:t>
            </a:r>
            <a:r>
              <a:rPr lang="en-US" sz="2200" b="1">
                <a:latin typeface="Verdana" pitchFamily="34" charset="0"/>
              </a:rPr>
              <a:t>4</a:t>
            </a:r>
            <a:r>
              <a:rPr lang="ru-RU" sz="2200" b="1">
                <a:latin typeface="Verdana" pitchFamily="34" charset="0"/>
              </a:rPr>
              <a:t>)</a:t>
            </a:r>
            <a:r>
              <a:rPr lang="en-US" sz="2200" b="1" baseline="30000">
                <a:latin typeface="Verdana" pitchFamily="34" charset="0"/>
              </a:rPr>
              <a:t>3</a:t>
            </a:r>
            <a:r>
              <a:rPr lang="en-US" sz="2200">
                <a:latin typeface="Verdana" pitchFamily="34" charset="0"/>
              </a:rPr>
              <a:t>; </a:t>
            </a:r>
            <a:r>
              <a:rPr lang="ru-RU" sz="2200" b="1">
                <a:latin typeface="Verdana" pitchFamily="34" charset="0"/>
              </a:rPr>
              <a:t>(–</a:t>
            </a:r>
            <a:r>
              <a:rPr lang="en-US" sz="2200" b="1">
                <a:latin typeface="Verdana" pitchFamily="34" charset="0"/>
              </a:rPr>
              <a:t>5</a:t>
            </a:r>
            <a:r>
              <a:rPr lang="ru-RU" sz="2200" b="1">
                <a:latin typeface="Verdana" pitchFamily="34" charset="0"/>
              </a:rPr>
              <a:t>)</a:t>
            </a:r>
            <a:r>
              <a:rPr lang="en-US" sz="2200" b="1" baseline="30000">
                <a:latin typeface="Verdana" pitchFamily="34" charset="0"/>
              </a:rPr>
              <a:t>4</a:t>
            </a:r>
            <a:r>
              <a:rPr lang="en-US" sz="2200">
                <a:latin typeface="Verdana" pitchFamily="34" charset="0"/>
              </a:rPr>
              <a:t>;</a:t>
            </a:r>
            <a:r>
              <a:rPr lang="en-US" sz="2200" b="1">
                <a:latin typeface="Verdana" pitchFamily="34" charset="0"/>
              </a:rPr>
              <a:t> </a:t>
            </a:r>
            <a:r>
              <a:rPr lang="ru-RU" sz="2200" b="1">
                <a:latin typeface="Verdana" pitchFamily="34" charset="0"/>
              </a:rPr>
              <a:t>(–</a:t>
            </a:r>
            <a:r>
              <a:rPr lang="en-US" sz="2200" b="1">
                <a:latin typeface="Verdana" pitchFamily="34" charset="0"/>
              </a:rPr>
              <a:t>2</a:t>
            </a:r>
            <a:r>
              <a:rPr lang="ru-RU" sz="2200" b="1">
                <a:latin typeface="Verdana" pitchFamily="34" charset="0"/>
              </a:rPr>
              <a:t>)</a:t>
            </a:r>
            <a:r>
              <a:rPr lang="en-US" sz="2200" b="1" baseline="30000">
                <a:latin typeface="Verdana" pitchFamily="34" charset="0"/>
              </a:rPr>
              <a:t>6</a:t>
            </a:r>
            <a:r>
              <a:rPr lang="en-US" sz="2200">
                <a:latin typeface="Verdana" pitchFamily="34" charset="0"/>
              </a:rPr>
              <a:t>.</a:t>
            </a:r>
            <a:endParaRPr lang="ru-RU" sz="2200">
              <a:latin typeface="Verdan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1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62" name="TextBox 7"/>
          <p:cNvSpPr txBox="1">
            <a:spLocks noChangeArrowheads="1"/>
          </p:cNvSpPr>
          <p:nvPr/>
        </p:nvSpPr>
        <p:spPr bwMode="auto">
          <a:xfrm>
            <a:off x="0" y="104775"/>
            <a:ext cx="3132138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0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Умножение</a:t>
            </a:r>
            <a:endParaRPr lang="en-US" sz="2000" b="1">
              <a:solidFill>
                <a:srgbClr val="151515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20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целых чисел</a:t>
            </a:r>
          </a:p>
        </p:txBody>
      </p:sp>
      <p:sp>
        <p:nvSpPr>
          <p:cNvPr id="15363" name="TextBox 9"/>
          <p:cNvSpPr txBox="1">
            <a:spLocks noChangeArrowheads="1"/>
          </p:cNvSpPr>
          <p:nvPr/>
        </p:nvSpPr>
        <p:spPr bwMode="auto">
          <a:xfrm>
            <a:off x="3132138" y="220663"/>
            <a:ext cx="6011862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Произведение</a:t>
            </a:r>
            <a:r>
              <a:rPr lang="en-US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целых чисел</a:t>
            </a:r>
          </a:p>
        </p:txBody>
      </p:sp>
      <p:sp>
        <p:nvSpPr>
          <p:cNvPr id="15364" name="TextBox 10"/>
          <p:cNvSpPr txBox="1">
            <a:spLocks noChangeArrowheads="1"/>
          </p:cNvSpPr>
          <p:nvPr/>
        </p:nvSpPr>
        <p:spPr bwMode="auto">
          <a:xfrm>
            <a:off x="250825" y="1268413"/>
            <a:ext cx="8642350" cy="431800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200" b="1">
                <a:solidFill>
                  <a:srgbClr val="8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СВОЙСТВА</a:t>
            </a:r>
            <a:endParaRPr lang="en-US" sz="2200" b="1">
              <a:solidFill>
                <a:srgbClr val="8000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7" name="TextBox 16"/>
          <p:cNvSpPr txBox="1">
            <a:spLocks noChangeArrowheads="1"/>
          </p:cNvSpPr>
          <p:nvPr/>
        </p:nvSpPr>
        <p:spPr bwMode="auto">
          <a:xfrm>
            <a:off x="250825" y="1785938"/>
            <a:ext cx="8642350" cy="1384300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800" b="1">
                <a:latin typeface="Verdana" pitchFamily="34" charset="0"/>
                <a:ea typeface="Verdana" pitchFamily="34" charset="0"/>
                <a:cs typeface="Verdana" pitchFamily="34" charset="0"/>
              </a:rPr>
              <a:t>Произведение</a:t>
            </a:r>
          </a:p>
          <a:p>
            <a:pPr algn="ctr"/>
            <a:r>
              <a:rPr lang="ru-RU" sz="2800" b="1">
                <a:latin typeface="Verdana" pitchFamily="34" charset="0"/>
                <a:ea typeface="Verdana" pitchFamily="34" charset="0"/>
                <a:cs typeface="Verdana" pitchFamily="34" charset="0"/>
              </a:rPr>
              <a:t>любого целого числа и нуля</a:t>
            </a:r>
          </a:p>
          <a:p>
            <a:pPr algn="ctr"/>
            <a:r>
              <a:rPr lang="ru-RU" sz="2800" b="1">
                <a:latin typeface="Verdana" pitchFamily="34" charset="0"/>
                <a:ea typeface="Verdana" pitchFamily="34" charset="0"/>
                <a:cs typeface="Verdana" pitchFamily="34" charset="0"/>
              </a:rPr>
              <a:t>равно нулю.</a:t>
            </a:r>
          </a:p>
        </p:txBody>
      </p:sp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250825" y="3246438"/>
            <a:ext cx="8642350" cy="3108325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800">
                <a:latin typeface="Verdana" pitchFamily="34" charset="0"/>
                <a:ea typeface="Verdana" pitchFamily="34" charset="0"/>
                <a:cs typeface="Verdana" pitchFamily="34" charset="0"/>
              </a:rPr>
              <a:t>Произведением</a:t>
            </a:r>
          </a:p>
          <a:p>
            <a:pPr algn="ctr"/>
            <a:r>
              <a:rPr lang="ru-RU" sz="2800" b="1">
                <a:latin typeface="Verdana" pitchFamily="34" charset="0"/>
                <a:ea typeface="Verdana" pitchFamily="34" charset="0"/>
                <a:cs typeface="Verdana" pitchFamily="34" charset="0"/>
              </a:rPr>
              <a:t>двух отличных от нуля целых чисел </a:t>
            </a:r>
            <a:r>
              <a:rPr lang="ru-RU" sz="2800">
                <a:latin typeface="Verdana" pitchFamily="34" charset="0"/>
                <a:ea typeface="Verdana" pitchFamily="34" charset="0"/>
                <a:cs typeface="Verdana" pitchFamily="34" charset="0"/>
              </a:rPr>
              <a:t>называется </a:t>
            </a:r>
            <a:r>
              <a:rPr lang="ru-RU" sz="28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произведение их модулей</a:t>
            </a:r>
            <a:r>
              <a:rPr lang="ru-RU" sz="2800">
                <a:latin typeface="Verdana" pitchFamily="34" charset="0"/>
                <a:ea typeface="Verdana" pitchFamily="34" charset="0"/>
                <a:cs typeface="Verdana" pitchFamily="34" charset="0"/>
              </a:rPr>
              <a:t>, </a:t>
            </a:r>
            <a:r>
              <a:rPr lang="ru-RU" sz="2800" b="1">
                <a:solidFill>
                  <a:srgbClr val="8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взятое со знаком «+»</a:t>
            </a:r>
            <a:r>
              <a:rPr lang="ru-RU" sz="2800">
                <a:latin typeface="Verdana" pitchFamily="34" charset="0"/>
                <a:ea typeface="Verdana" pitchFamily="34" charset="0"/>
                <a:cs typeface="Verdana" pitchFamily="34" charset="0"/>
              </a:rPr>
              <a:t>,</a:t>
            </a:r>
          </a:p>
          <a:p>
            <a:pPr algn="ctr"/>
            <a:r>
              <a:rPr lang="ru-RU" sz="2800" b="1">
                <a:solidFill>
                  <a:srgbClr val="8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если знаки сомножителей одинаковые</a:t>
            </a:r>
            <a:r>
              <a:rPr lang="ru-RU" sz="2800">
                <a:latin typeface="Verdana" pitchFamily="34" charset="0"/>
                <a:ea typeface="Verdana" pitchFamily="34" charset="0"/>
                <a:cs typeface="Verdana" pitchFamily="34" charset="0"/>
              </a:rPr>
              <a:t>,</a:t>
            </a:r>
          </a:p>
          <a:p>
            <a:pPr algn="ctr"/>
            <a:r>
              <a:rPr lang="ru-RU" sz="28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и со знаком «–»</a:t>
            </a:r>
            <a:r>
              <a:rPr lang="ru-RU" sz="2800">
                <a:latin typeface="Verdana" pitchFamily="34" charset="0"/>
                <a:ea typeface="Verdana" pitchFamily="34" charset="0"/>
                <a:cs typeface="Verdana" pitchFamily="34" charset="0"/>
              </a:rPr>
              <a:t>,</a:t>
            </a:r>
          </a:p>
          <a:p>
            <a:pPr algn="ctr"/>
            <a:r>
              <a:rPr lang="ru-RU" sz="28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если знаки сомножителей разные</a:t>
            </a:r>
            <a:r>
              <a:rPr lang="ru-RU" sz="280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86" name="TextBox 7"/>
          <p:cNvSpPr txBox="1">
            <a:spLocks noChangeArrowheads="1"/>
          </p:cNvSpPr>
          <p:nvPr/>
        </p:nvSpPr>
        <p:spPr bwMode="auto">
          <a:xfrm>
            <a:off x="0" y="104775"/>
            <a:ext cx="3132138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0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Умножение</a:t>
            </a:r>
            <a:endParaRPr lang="en-US" sz="2000" b="1">
              <a:solidFill>
                <a:srgbClr val="151515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20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целых чисел</a:t>
            </a:r>
          </a:p>
        </p:txBody>
      </p:sp>
      <p:sp>
        <p:nvSpPr>
          <p:cNvPr id="16387" name="TextBox 9"/>
          <p:cNvSpPr txBox="1">
            <a:spLocks noChangeArrowheads="1"/>
          </p:cNvSpPr>
          <p:nvPr/>
        </p:nvSpPr>
        <p:spPr bwMode="auto">
          <a:xfrm>
            <a:off x="3132138" y="220663"/>
            <a:ext cx="6011862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Произведение</a:t>
            </a:r>
            <a:r>
              <a:rPr lang="en-US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целых чисел</a:t>
            </a:r>
          </a:p>
        </p:txBody>
      </p:sp>
      <p:sp>
        <p:nvSpPr>
          <p:cNvPr id="16388" name="TextBox 10"/>
          <p:cNvSpPr txBox="1">
            <a:spLocks noChangeArrowheads="1"/>
          </p:cNvSpPr>
          <p:nvPr/>
        </p:nvSpPr>
        <p:spPr bwMode="auto">
          <a:xfrm>
            <a:off x="250825" y="1268413"/>
            <a:ext cx="8642350" cy="431800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200" b="1">
                <a:solidFill>
                  <a:srgbClr val="8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Примеры</a:t>
            </a:r>
            <a:endParaRPr lang="en-US" sz="2200" b="1">
              <a:solidFill>
                <a:srgbClr val="8000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250825" y="1785938"/>
            <a:ext cx="8642350" cy="2708275"/>
          </a:xfrm>
          <a:prstGeom prst="rect">
            <a:avLst/>
          </a:prstGeom>
          <a:solidFill>
            <a:schemeClr val="bg1">
              <a:alpha val="50000"/>
            </a:schemeClr>
          </a:solidFill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500" b="1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5</a:t>
            </a:r>
            <a:r>
              <a:rPr lang="ru-RU" sz="35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· </a:t>
            </a:r>
            <a:r>
              <a:rPr lang="ru-RU" sz="3500" b="1" dirty="0">
                <a:solidFill>
                  <a:srgbClr val="0000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3</a:t>
            </a:r>
            <a:r>
              <a:rPr lang="ru-RU" sz="35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ru-RU" sz="35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= </a:t>
            </a:r>
            <a:r>
              <a:rPr lang="ru-RU" sz="3500" b="1" dirty="0">
                <a:solidFill>
                  <a:srgbClr val="0F4D1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+</a:t>
            </a:r>
            <a:r>
              <a:rPr lang="ru-RU" sz="35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(</a:t>
            </a:r>
            <a:r>
              <a:rPr lang="ru-RU" sz="3500" b="1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5</a:t>
            </a:r>
            <a:r>
              <a:rPr lang="ru-RU" sz="35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· </a:t>
            </a:r>
            <a:r>
              <a:rPr lang="ru-RU" sz="3500" b="1" dirty="0">
                <a:solidFill>
                  <a:srgbClr val="0000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3</a:t>
            </a:r>
            <a:r>
              <a:rPr lang="ru-RU" sz="35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) </a:t>
            </a:r>
            <a:r>
              <a:rPr lang="ru-RU" sz="35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= </a:t>
            </a:r>
            <a:r>
              <a:rPr lang="ru-RU" sz="3500" b="1" dirty="0">
                <a:solidFill>
                  <a:srgbClr val="0F4D1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+ </a:t>
            </a:r>
            <a:r>
              <a:rPr lang="ru-RU" sz="3500" b="1" dirty="0">
                <a:solidFill>
                  <a:schemeClr val="accent6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15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0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5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</a:t>
            </a:r>
            <a:r>
              <a:rPr lang="ru-RU" sz="3500" b="1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–5</a:t>
            </a:r>
            <a:r>
              <a:rPr lang="ru-RU" sz="35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)</a:t>
            </a:r>
            <a:r>
              <a:rPr lang="ru-RU" sz="35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· </a:t>
            </a:r>
            <a:r>
              <a:rPr lang="ru-RU" sz="35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</a:t>
            </a:r>
            <a:r>
              <a:rPr lang="ru-RU" sz="3500" b="1" dirty="0">
                <a:solidFill>
                  <a:srgbClr val="0000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–3</a:t>
            </a:r>
            <a:r>
              <a:rPr lang="ru-RU" sz="35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) </a:t>
            </a:r>
            <a:r>
              <a:rPr lang="ru-RU" sz="35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= </a:t>
            </a:r>
            <a:r>
              <a:rPr lang="ru-RU" sz="3500" b="1" dirty="0">
                <a:solidFill>
                  <a:srgbClr val="0F4D1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+</a:t>
            </a:r>
            <a:r>
              <a:rPr lang="ru-RU" sz="35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(</a:t>
            </a:r>
            <a:r>
              <a:rPr lang="ru-RU" sz="3500" b="1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5</a:t>
            </a:r>
            <a:r>
              <a:rPr lang="ru-RU" sz="35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· </a:t>
            </a:r>
            <a:r>
              <a:rPr lang="ru-RU" sz="3500" b="1" dirty="0">
                <a:solidFill>
                  <a:srgbClr val="0000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3</a:t>
            </a:r>
            <a:r>
              <a:rPr lang="ru-RU" sz="35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) </a:t>
            </a:r>
            <a:r>
              <a:rPr lang="ru-RU" sz="35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= </a:t>
            </a:r>
            <a:r>
              <a:rPr lang="ru-RU" sz="3500" b="1" dirty="0">
                <a:solidFill>
                  <a:srgbClr val="0F4D1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+ </a:t>
            </a:r>
            <a:r>
              <a:rPr lang="ru-RU" sz="3500" b="1" dirty="0">
                <a:solidFill>
                  <a:schemeClr val="accent6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15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0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500" b="1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5</a:t>
            </a:r>
            <a:r>
              <a:rPr lang="ru-RU" sz="35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ru-RU" sz="35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· </a:t>
            </a:r>
            <a:r>
              <a:rPr lang="ru-RU" sz="35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</a:t>
            </a:r>
            <a:r>
              <a:rPr lang="ru-RU" sz="3500" b="1" dirty="0">
                <a:solidFill>
                  <a:srgbClr val="0000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–3</a:t>
            </a:r>
            <a:r>
              <a:rPr lang="ru-RU" sz="35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) </a:t>
            </a:r>
            <a:r>
              <a:rPr lang="ru-RU" sz="35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= </a:t>
            </a:r>
            <a:r>
              <a:rPr lang="ru-RU" sz="3500" b="1" dirty="0">
                <a:solidFill>
                  <a:srgbClr val="0F4D1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–</a:t>
            </a:r>
            <a:r>
              <a:rPr lang="ru-RU" sz="35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(</a:t>
            </a:r>
            <a:r>
              <a:rPr lang="ru-RU" sz="3500" b="1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5</a:t>
            </a:r>
            <a:r>
              <a:rPr lang="ru-RU" sz="35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· </a:t>
            </a:r>
            <a:r>
              <a:rPr lang="ru-RU" sz="3500" b="1" dirty="0">
                <a:solidFill>
                  <a:srgbClr val="0000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3</a:t>
            </a:r>
            <a:r>
              <a:rPr lang="ru-RU" sz="35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) </a:t>
            </a:r>
            <a:r>
              <a:rPr lang="ru-RU" sz="35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= </a:t>
            </a:r>
            <a:r>
              <a:rPr lang="ru-RU" sz="3500" b="1" dirty="0">
                <a:solidFill>
                  <a:srgbClr val="0F4D1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– </a:t>
            </a:r>
            <a:r>
              <a:rPr lang="ru-RU" sz="3500" b="1" dirty="0">
                <a:solidFill>
                  <a:schemeClr val="accent6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15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0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5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</a:t>
            </a:r>
            <a:r>
              <a:rPr lang="ru-RU" sz="3500" b="1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–5</a:t>
            </a:r>
            <a:r>
              <a:rPr lang="ru-RU" sz="35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) </a:t>
            </a:r>
            <a:r>
              <a:rPr lang="ru-RU" sz="35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· </a:t>
            </a:r>
            <a:r>
              <a:rPr lang="ru-RU" sz="3500" b="1" dirty="0">
                <a:solidFill>
                  <a:srgbClr val="0000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3</a:t>
            </a:r>
            <a:r>
              <a:rPr lang="ru-RU" sz="35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ru-RU" sz="35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= </a:t>
            </a:r>
            <a:r>
              <a:rPr lang="ru-RU" sz="3500" b="1" dirty="0">
                <a:solidFill>
                  <a:srgbClr val="0F4D1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–</a:t>
            </a:r>
            <a:r>
              <a:rPr lang="ru-RU" sz="35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(</a:t>
            </a:r>
            <a:r>
              <a:rPr lang="ru-RU" sz="3500" b="1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5</a:t>
            </a:r>
            <a:r>
              <a:rPr lang="ru-RU" sz="35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· </a:t>
            </a:r>
            <a:r>
              <a:rPr lang="ru-RU" sz="3500" b="1" dirty="0">
                <a:solidFill>
                  <a:srgbClr val="0000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3</a:t>
            </a:r>
            <a:r>
              <a:rPr lang="ru-RU" sz="35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) </a:t>
            </a:r>
            <a:r>
              <a:rPr lang="ru-RU" sz="35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= </a:t>
            </a:r>
            <a:r>
              <a:rPr lang="ru-RU" sz="3500" b="1" dirty="0">
                <a:solidFill>
                  <a:srgbClr val="0F4D1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– </a:t>
            </a:r>
            <a:r>
              <a:rPr lang="ru-RU" sz="3500" b="1" dirty="0">
                <a:solidFill>
                  <a:schemeClr val="accent6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15</a:t>
            </a:r>
            <a:endParaRPr lang="ru-RU" sz="3500" b="1" dirty="0">
              <a:solidFill>
                <a:schemeClr val="accent6">
                  <a:lumMod val="7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09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10" name="TextBox 7"/>
          <p:cNvSpPr txBox="1">
            <a:spLocks noChangeArrowheads="1"/>
          </p:cNvSpPr>
          <p:nvPr/>
        </p:nvSpPr>
        <p:spPr bwMode="auto">
          <a:xfrm>
            <a:off x="0" y="104775"/>
            <a:ext cx="3132138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0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Умножение</a:t>
            </a:r>
            <a:endParaRPr lang="en-US" sz="2000" b="1">
              <a:solidFill>
                <a:srgbClr val="151515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20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целых чисел</a:t>
            </a:r>
          </a:p>
        </p:txBody>
      </p:sp>
      <p:sp>
        <p:nvSpPr>
          <p:cNvPr id="17411" name="TextBox 9"/>
          <p:cNvSpPr txBox="1">
            <a:spLocks noChangeArrowheads="1"/>
          </p:cNvSpPr>
          <p:nvPr/>
        </p:nvSpPr>
        <p:spPr bwMode="auto">
          <a:xfrm>
            <a:off x="3132138" y="220663"/>
            <a:ext cx="6011862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Произведение</a:t>
            </a:r>
            <a:r>
              <a:rPr lang="en-US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целых чисел</a:t>
            </a:r>
          </a:p>
        </p:txBody>
      </p:sp>
      <p:sp>
        <p:nvSpPr>
          <p:cNvPr id="17412" name="TextBox 10"/>
          <p:cNvSpPr txBox="1">
            <a:spLocks noChangeArrowheads="1"/>
          </p:cNvSpPr>
          <p:nvPr/>
        </p:nvSpPr>
        <p:spPr bwMode="auto">
          <a:xfrm>
            <a:off x="250825" y="1268413"/>
            <a:ext cx="8642350" cy="2247900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Коротко правила знаков при умножении формулируют так:</a:t>
            </a:r>
          </a:p>
          <a:p>
            <a:pPr algn="ctr"/>
            <a:endParaRPr lang="ru-RU" sz="100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35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плюс</a:t>
            </a:r>
            <a:r>
              <a:rPr lang="ru-RU" sz="3500" b="1">
                <a:latin typeface="Verdana" pitchFamily="34" charset="0"/>
                <a:ea typeface="Verdana" pitchFamily="34" charset="0"/>
                <a:cs typeface="Verdana" pitchFamily="34" charset="0"/>
              </a:rPr>
              <a:t> на </a:t>
            </a:r>
            <a:r>
              <a:rPr lang="ru-RU" sz="35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минус</a:t>
            </a:r>
            <a:r>
              <a:rPr lang="ru-RU" sz="3500" b="1">
                <a:latin typeface="Verdana" pitchFamily="34" charset="0"/>
                <a:ea typeface="Verdana" pitchFamily="34" charset="0"/>
                <a:cs typeface="Verdana" pitchFamily="34" charset="0"/>
              </a:rPr>
              <a:t> даёт </a:t>
            </a:r>
            <a:r>
              <a:rPr lang="ru-RU" sz="35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минус</a:t>
            </a:r>
            <a:r>
              <a:rPr lang="ru-RU" sz="3500" b="1">
                <a:latin typeface="Verdana" pitchFamily="34" charset="0"/>
                <a:ea typeface="Verdana" pitchFamily="34" charset="0"/>
                <a:cs typeface="Verdana" pitchFamily="34" charset="0"/>
              </a:rPr>
              <a:t>,</a:t>
            </a:r>
          </a:p>
          <a:p>
            <a:pPr algn="ctr"/>
            <a:endParaRPr lang="ru-RU" sz="1000" b="1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35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минус</a:t>
            </a:r>
            <a:r>
              <a:rPr lang="ru-RU" sz="3500" b="1">
                <a:latin typeface="Verdana" pitchFamily="34" charset="0"/>
                <a:ea typeface="Verdana" pitchFamily="34" charset="0"/>
                <a:cs typeface="Verdana" pitchFamily="34" charset="0"/>
              </a:rPr>
              <a:t> на </a:t>
            </a:r>
            <a:r>
              <a:rPr lang="ru-RU" sz="35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минус</a:t>
            </a:r>
            <a:r>
              <a:rPr lang="ru-RU" sz="3500" b="1">
                <a:latin typeface="Verdana" pitchFamily="34" charset="0"/>
                <a:ea typeface="Verdana" pitchFamily="34" charset="0"/>
                <a:cs typeface="Verdana" pitchFamily="34" charset="0"/>
              </a:rPr>
              <a:t> даёт </a:t>
            </a:r>
            <a:r>
              <a:rPr lang="ru-RU" sz="35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плюс</a:t>
            </a:r>
            <a:r>
              <a:rPr lang="ru-RU" sz="3500" b="1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  <a:endParaRPr lang="en-US" sz="3500" b="1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250825" y="3578225"/>
            <a:ext cx="8642350" cy="431800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200" b="1">
                <a:solidFill>
                  <a:srgbClr val="8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Примеры</a:t>
            </a:r>
            <a:endParaRPr lang="en-US" sz="2200" b="1">
              <a:solidFill>
                <a:srgbClr val="8000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50825" y="4095750"/>
            <a:ext cx="8642350" cy="2708275"/>
          </a:xfrm>
          <a:prstGeom prst="rect">
            <a:avLst/>
          </a:prstGeom>
          <a:solidFill>
            <a:schemeClr val="bg1">
              <a:alpha val="50000"/>
            </a:schemeClr>
          </a:solidFill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500" b="1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5</a:t>
            </a:r>
            <a:r>
              <a:rPr lang="ru-RU" sz="35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· </a:t>
            </a:r>
            <a:r>
              <a:rPr lang="ru-RU" sz="3500" b="1" dirty="0">
                <a:solidFill>
                  <a:srgbClr val="0000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3</a:t>
            </a:r>
            <a:r>
              <a:rPr lang="ru-RU" sz="35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ru-RU" sz="35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= </a:t>
            </a:r>
            <a:r>
              <a:rPr lang="ru-RU" sz="3500" b="1" dirty="0">
                <a:solidFill>
                  <a:srgbClr val="0F4D1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+</a:t>
            </a:r>
            <a:r>
              <a:rPr lang="ru-RU" sz="35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(</a:t>
            </a:r>
            <a:r>
              <a:rPr lang="ru-RU" sz="3500" b="1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5</a:t>
            </a:r>
            <a:r>
              <a:rPr lang="ru-RU" sz="35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· </a:t>
            </a:r>
            <a:r>
              <a:rPr lang="ru-RU" sz="3500" b="1" dirty="0">
                <a:solidFill>
                  <a:srgbClr val="0000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3</a:t>
            </a:r>
            <a:r>
              <a:rPr lang="ru-RU" sz="35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) </a:t>
            </a:r>
            <a:r>
              <a:rPr lang="ru-RU" sz="35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= </a:t>
            </a:r>
            <a:r>
              <a:rPr lang="ru-RU" sz="3500" b="1" dirty="0">
                <a:solidFill>
                  <a:srgbClr val="0F4D1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+ </a:t>
            </a:r>
            <a:r>
              <a:rPr lang="ru-RU" sz="3500" b="1" dirty="0">
                <a:solidFill>
                  <a:schemeClr val="accent6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15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0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5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</a:t>
            </a:r>
            <a:r>
              <a:rPr lang="ru-RU" sz="3500" b="1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–5</a:t>
            </a:r>
            <a:r>
              <a:rPr lang="ru-RU" sz="35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)</a:t>
            </a:r>
            <a:r>
              <a:rPr lang="ru-RU" sz="35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· </a:t>
            </a:r>
            <a:r>
              <a:rPr lang="ru-RU" sz="35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</a:t>
            </a:r>
            <a:r>
              <a:rPr lang="ru-RU" sz="3500" b="1" dirty="0">
                <a:solidFill>
                  <a:srgbClr val="0000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–3</a:t>
            </a:r>
            <a:r>
              <a:rPr lang="ru-RU" sz="35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) </a:t>
            </a:r>
            <a:r>
              <a:rPr lang="ru-RU" sz="35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= </a:t>
            </a:r>
            <a:r>
              <a:rPr lang="ru-RU" sz="3500" b="1" dirty="0">
                <a:solidFill>
                  <a:srgbClr val="0F4D1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+</a:t>
            </a:r>
            <a:r>
              <a:rPr lang="ru-RU" sz="35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(</a:t>
            </a:r>
            <a:r>
              <a:rPr lang="ru-RU" sz="3500" b="1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5</a:t>
            </a:r>
            <a:r>
              <a:rPr lang="ru-RU" sz="35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· </a:t>
            </a:r>
            <a:r>
              <a:rPr lang="ru-RU" sz="3500" b="1" dirty="0">
                <a:solidFill>
                  <a:srgbClr val="0000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3</a:t>
            </a:r>
            <a:r>
              <a:rPr lang="ru-RU" sz="35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) </a:t>
            </a:r>
            <a:r>
              <a:rPr lang="ru-RU" sz="35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= </a:t>
            </a:r>
            <a:r>
              <a:rPr lang="ru-RU" sz="3500" b="1" dirty="0">
                <a:solidFill>
                  <a:srgbClr val="0F4D1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+ </a:t>
            </a:r>
            <a:r>
              <a:rPr lang="ru-RU" sz="3500" b="1" dirty="0">
                <a:solidFill>
                  <a:schemeClr val="accent6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15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0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500" b="1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5</a:t>
            </a:r>
            <a:r>
              <a:rPr lang="ru-RU" sz="35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ru-RU" sz="35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· </a:t>
            </a:r>
            <a:r>
              <a:rPr lang="ru-RU" sz="35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</a:t>
            </a:r>
            <a:r>
              <a:rPr lang="ru-RU" sz="3500" b="1" dirty="0">
                <a:solidFill>
                  <a:srgbClr val="0000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–3</a:t>
            </a:r>
            <a:r>
              <a:rPr lang="ru-RU" sz="35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) </a:t>
            </a:r>
            <a:r>
              <a:rPr lang="ru-RU" sz="35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= </a:t>
            </a:r>
            <a:r>
              <a:rPr lang="ru-RU" sz="3500" b="1" dirty="0">
                <a:solidFill>
                  <a:srgbClr val="0F4D1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–</a:t>
            </a:r>
            <a:r>
              <a:rPr lang="ru-RU" sz="35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(</a:t>
            </a:r>
            <a:r>
              <a:rPr lang="ru-RU" sz="3500" b="1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5</a:t>
            </a:r>
            <a:r>
              <a:rPr lang="ru-RU" sz="35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· </a:t>
            </a:r>
            <a:r>
              <a:rPr lang="ru-RU" sz="3500" b="1" dirty="0">
                <a:solidFill>
                  <a:srgbClr val="0000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3</a:t>
            </a:r>
            <a:r>
              <a:rPr lang="ru-RU" sz="35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) </a:t>
            </a:r>
            <a:r>
              <a:rPr lang="ru-RU" sz="35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= </a:t>
            </a:r>
            <a:r>
              <a:rPr lang="ru-RU" sz="3500" b="1" dirty="0">
                <a:solidFill>
                  <a:srgbClr val="0F4D1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– </a:t>
            </a:r>
            <a:r>
              <a:rPr lang="ru-RU" sz="3500" b="1" dirty="0">
                <a:solidFill>
                  <a:schemeClr val="accent6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15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0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5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</a:t>
            </a:r>
            <a:r>
              <a:rPr lang="ru-RU" sz="3500" b="1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–5</a:t>
            </a:r>
            <a:r>
              <a:rPr lang="ru-RU" sz="35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) </a:t>
            </a:r>
            <a:r>
              <a:rPr lang="ru-RU" sz="35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· </a:t>
            </a:r>
            <a:r>
              <a:rPr lang="ru-RU" sz="3500" b="1" dirty="0">
                <a:solidFill>
                  <a:srgbClr val="0000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3</a:t>
            </a:r>
            <a:r>
              <a:rPr lang="ru-RU" sz="35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ru-RU" sz="35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= </a:t>
            </a:r>
            <a:r>
              <a:rPr lang="ru-RU" sz="3500" b="1" dirty="0">
                <a:solidFill>
                  <a:srgbClr val="0F4D1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–</a:t>
            </a:r>
            <a:r>
              <a:rPr lang="ru-RU" sz="35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(</a:t>
            </a:r>
            <a:r>
              <a:rPr lang="ru-RU" sz="3500" b="1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5</a:t>
            </a:r>
            <a:r>
              <a:rPr lang="ru-RU" sz="35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· </a:t>
            </a:r>
            <a:r>
              <a:rPr lang="ru-RU" sz="3500" b="1" dirty="0">
                <a:solidFill>
                  <a:srgbClr val="0000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3</a:t>
            </a:r>
            <a:r>
              <a:rPr lang="ru-RU" sz="35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) </a:t>
            </a:r>
            <a:r>
              <a:rPr lang="ru-RU" sz="35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= </a:t>
            </a:r>
            <a:r>
              <a:rPr lang="ru-RU" sz="3500" b="1" dirty="0">
                <a:solidFill>
                  <a:srgbClr val="0F4D1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– </a:t>
            </a:r>
            <a:r>
              <a:rPr lang="ru-RU" sz="3500" b="1" dirty="0">
                <a:solidFill>
                  <a:schemeClr val="accent6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15</a:t>
            </a:r>
            <a:endParaRPr lang="ru-RU" sz="3500" b="1" dirty="0">
              <a:solidFill>
                <a:schemeClr val="accent6">
                  <a:lumMod val="7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3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34" name="TextBox 7"/>
          <p:cNvSpPr txBox="1">
            <a:spLocks noChangeArrowheads="1"/>
          </p:cNvSpPr>
          <p:nvPr/>
        </p:nvSpPr>
        <p:spPr bwMode="auto">
          <a:xfrm>
            <a:off x="0" y="104775"/>
            <a:ext cx="3132138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0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Умножение</a:t>
            </a:r>
            <a:endParaRPr lang="en-US" sz="2000" b="1">
              <a:solidFill>
                <a:srgbClr val="151515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20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целых чисел</a:t>
            </a:r>
          </a:p>
        </p:txBody>
      </p:sp>
      <p:sp>
        <p:nvSpPr>
          <p:cNvPr id="18435" name="TextBox 9"/>
          <p:cNvSpPr txBox="1">
            <a:spLocks noChangeArrowheads="1"/>
          </p:cNvSpPr>
          <p:nvPr/>
        </p:nvSpPr>
        <p:spPr bwMode="auto">
          <a:xfrm>
            <a:off x="3132138" y="220663"/>
            <a:ext cx="6011862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Произведение</a:t>
            </a:r>
            <a:r>
              <a:rPr lang="en-US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целых чисел</a:t>
            </a:r>
          </a:p>
        </p:txBody>
      </p:sp>
      <p:sp>
        <p:nvSpPr>
          <p:cNvPr id="18436" name="TextBox 10"/>
          <p:cNvSpPr txBox="1">
            <a:spLocks noChangeArrowheads="1"/>
          </p:cNvSpPr>
          <p:nvPr/>
        </p:nvSpPr>
        <p:spPr bwMode="auto">
          <a:xfrm>
            <a:off x="250825" y="1268413"/>
            <a:ext cx="8642350" cy="862012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Действие умножения целых чисел подчиняется переместительному и сочетательному законам.</a:t>
            </a:r>
            <a:endParaRPr lang="en-US" sz="3500" b="1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250825" y="5319713"/>
            <a:ext cx="8642350" cy="430212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200" b="1">
                <a:solidFill>
                  <a:srgbClr val="8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Пример</a:t>
            </a:r>
            <a:endParaRPr lang="en-US" sz="2200" b="1">
              <a:solidFill>
                <a:srgbClr val="8000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50825" y="5780088"/>
            <a:ext cx="8642350" cy="631825"/>
          </a:xfrm>
          <a:prstGeom prst="rect">
            <a:avLst/>
          </a:prstGeom>
          <a:solidFill>
            <a:schemeClr val="bg1">
              <a:alpha val="50000"/>
            </a:schemeClr>
          </a:solidFill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500" b="1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5</a:t>
            </a:r>
            <a:r>
              <a:rPr lang="ru-RU" sz="35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ru-RU" sz="35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· </a:t>
            </a:r>
            <a:r>
              <a:rPr lang="ru-RU" sz="35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</a:t>
            </a:r>
            <a:r>
              <a:rPr lang="ru-RU" sz="3500" b="1" dirty="0">
                <a:solidFill>
                  <a:srgbClr val="0000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–7</a:t>
            </a:r>
            <a:r>
              <a:rPr lang="ru-RU" sz="35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) </a:t>
            </a:r>
            <a:r>
              <a:rPr lang="ru-RU" sz="35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= (</a:t>
            </a:r>
            <a:r>
              <a:rPr lang="ru-RU" sz="3500" b="1" dirty="0">
                <a:solidFill>
                  <a:srgbClr val="0000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–7</a:t>
            </a:r>
            <a:r>
              <a:rPr lang="ru-RU" sz="35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)</a:t>
            </a:r>
            <a:r>
              <a:rPr lang="ru-RU" sz="35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ru-RU" sz="35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· (</a:t>
            </a:r>
            <a:r>
              <a:rPr lang="ru-RU" sz="3500" b="1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–</a:t>
            </a:r>
            <a:r>
              <a:rPr lang="ru-RU" sz="3500" b="1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5</a:t>
            </a:r>
            <a:r>
              <a:rPr lang="ru-RU" sz="35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)</a:t>
            </a:r>
            <a:endParaRPr lang="ru-RU" sz="3500" b="1" dirty="0">
              <a:solidFill>
                <a:schemeClr val="accent6">
                  <a:lumMod val="7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3" name="TextBox 12"/>
          <p:cNvSpPr txBox="1">
            <a:spLocks noChangeArrowheads="1"/>
          </p:cNvSpPr>
          <p:nvPr/>
        </p:nvSpPr>
        <p:spPr bwMode="auto">
          <a:xfrm>
            <a:off x="250825" y="2181225"/>
            <a:ext cx="8642350" cy="3092450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500">
                <a:latin typeface="Verdana" pitchFamily="34" charset="0"/>
                <a:ea typeface="Verdana" pitchFamily="34" charset="0"/>
                <a:cs typeface="Verdana" pitchFamily="34" charset="0"/>
              </a:rPr>
              <a:t>Произведение</a:t>
            </a:r>
          </a:p>
          <a:p>
            <a:pPr algn="ctr"/>
            <a:r>
              <a:rPr lang="ru-RU" sz="3500">
                <a:latin typeface="Verdana" pitchFamily="34" charset="0"/>
                <a:ea typeface="Verdana" pitchFamily="34" charset="0"/>
                <a:cs typeface="Verdana" pitchFamily="34" charset="0"/>
              </a:rPr>
              <a:t>двух целых чисел</a:t>
            </a:r>
          </a:p>
          <a:p>
            <a:pPr algn="ctr"/>
            <a:r>
              <a:rPr lang="ru-RU" sz="3500">
                <a:latin typeface="Verdana" pitchFamily="34" charset="0"/>
                <a:ea typeface="Verdana" pitchFamily="34" charset="0"/>
                <a:cs typeface="Verdana" pitchFamily="34" charset="0"/>
              </a:rPr>
              <a:t>не зависит</a:t>
            </a:r>
          </a:p>
          <a:p>
            <a:pPr algn="ctr"/>
            <a:r>
              <a:rPr lang="ru-RU" sz="3500">
                <a:latin typeface="Verdana" pitchFamily="34" charset="0"/>
                <a:ea typeface="Verdana" pitchFamily="34" charset="0"/>
                <a:cs typeface="Verdana" pitchFamily="34" charset="0"/>
              </a:rPr>
              <a:t>от порядка сомножителей:</a:t>
            </a:r>
          </a:p>
          <a:p>
            <a:pPr algn="ctr"/>
            <a:endParaRPr lang="ru-RU" sz="100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4500" b="1" i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х</a:t>
            </a:r>
            <a:r>
              <a:rPr lang="ru-RU" sz="4500" b="1">
                <a:latin typeface="Verdana" pitchFamily="34" charset="0"/>
                <a:ea typeface="Verdana" pitchFamily="34" charset="0"/>
                <a:cs typeface="Verdana" pitchFamily="34" charset="0"/>
              </a:rPr>
              <a:t> · </a:t>
            </a:r>
            <a:r>
              <a:rPr lang="ru-RU" sz="45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y</a:t>
            </a:r>
            <a:r>
              <a:rPr lang="ru-RU" sz="4500" b="1">
                <a:latin typeface="Verdana" pitchFamily="34" charset="0"/>
                <a:ea typeface="Verdana" pitchFamily="34" charset="0"/>
                <a:cs typeface="Verdana" pitchFamily="34" charset="0"/>
              </a:rPr>
              <a:t> = </a:t>
            </a:r>
            <a:r>
              <a:rPr lang="ru-RU" sz="45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y</a:t>
            </a:r>
            <a:r>
              <a:rPr lang="ru-RU" sz="4500" b="1">
                <a:latin typeface="Verdana" pitchFamily="34" charset="0"/>
                <a:ea typeface="Verdana" pitchFamily="34" charset="0"/>
                <a:cs typeface="Verdana" pitchFamily="34" charset="0"/>
              </a:rPr>
              <a:t> · </a:t>
            </a:r>
            <a:r>
              <a:rPr lang="ru-RU" sz="4500" b="1" i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х</a:t>
            </a:r>
            <a:endParaRPr lang="en-US" sz="4500" b="1" i="1">
              <a:solidFill>
                <a:srgbClr val="C000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2" grpId="0" animBg="1"/>
      <p:bldP spid="1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7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58" name="TextBox 7"/>
          <p:cNvSpPr txBox="1">
            <a:spLocks noChangeArrowheads="1"/>
          </p:cNvSpPr>
          <p:nvPr/>
        </p:nvSpPr>
        <p:spPr bwMode="auto">
          <a:xfrm>
            <a:off x="0" y="104775"/>
            <a:ext cx="3132138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000" b="1">
                <a:solidFill>
                  <a:srgbClr val="151515"/>
                </a:solidFill>
                <a:latin typeface="Verdana" pitchFamily="34" charset="0"/>
              </a:rPr>
              <a:t>Умножение</a:t>
            </a:r>
            <a:endParaRPr lang="en-US" sz="2000" b="1">
              <a:solidFill>
                <a:srgbClr val="151515"/>
              </a:solidFill>
              <a:latin typeface="Verdana" pitchFamily="34" charset="0"/>
            </a:endParaRPr>
          </a:p>
          <a:p>
            <a:pPr algn="ctr"/>
            <a:r>
              <a:rPr lang="ru-RU" sz="2000" b="1">
                <a:solidFill>
                  <a:srgbClr val="151515"/>
                </a:solidFill>
                <a:latin typeface="Verdana" pitchFamily="34" charset="0"/>
              </a:rPr>
              <a:t>целых чисел</a:t>
            </a:r>
          </a:p>
        </p:txBody>
      </p:sp>
      <p:sp>
        <p:nvSpPr>
          <p:cNvPr id="19459" name="TextBox 9"/>
          <p:cNvSpPr txBox="1">
            <a:spLocks noChangeArrowheads="1"/>
          </p:cNvSpPr>
          <p:nvPr/>
        </p:nvSpPr>
        <p:spPr bwMode="auto">
          <a:xfrm>
            <a:off x="3132138" y="220663"/>
            <a:ext cx="6011862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</a:rPr>
              <a:t>Произведение</a:t>
            </a:r>
            <a:r>
              <a:rPr lang="en-US" sz="2500" b="1">
                <a:solidFill>
                  <a:srgbClr val="151515"/>
                </a:solidFill>
                <a:latin typeface="Verdana" pitchFamily="34" charset="0"/>
              </a:rPr>
              <a:t> </a:t>
            </a:r>
            <a:r>
              <a:rPr lang="ru-RU" sz="2500" b="1">
                <a:solidFill>
                  <a:srgbClr val="151515"/>
                </a:solidFill>
                <a:latin typeface="Verdana" pitchFamily="34" charset="0"/>
              </a:rPr>
              <a:t>целых чисел</a:t>
            </a:r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250825" y="5216525"/>
            <a:ext cx="8642350" cy="584200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200" b="1">
                <a:solidFill>
                  <a:srgbClr val="800000"/>
                </a:solidFill>
                <a:latin typeface="Verdana" pitchFamily="34" charset="0"/>
              </a:rPr>
              <a:t>Пример</a:t>
            </a:r>
            <a:endParaRPr lang="en-US" sz="3200" b="1">
              <a:solidFill>
                <a:srgbClr val="800000"/>
              </a:solidFill>
              <a:latin typeface="Verdana" pitchFamily="34" charset="0"/>
            </a:endParaRPr>
          </a:p>
        </p:txBody>
      </p:sp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250825" y="5859463"/>
            <a:ext cx="8642350" cy="584200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200" b="1">
                <a:latin typeface="Verdana" pitchFamily="34" charset="0"/>
              </a:rPr>
              <a:t>(</a:t>
            </a:r>
            <a:r>
              <a:rPr lang="ru-RU" sz="3200" b="1">
                <a:solidFill>
                  <a:srgbClr val="C00000"/>
                </a:solidFill>
                <a:latin typeface="Verdana" pitchFamily="34" charset="0"/>
              </a:rPr>
              <a:t>3</a:t>
            </a:r>
            <a:r>
              <a:rPr lang="ru-RU" sz="3200" b="1">
                <a:latin typeface="Verdana" pitchFamily="34" charset="0"/>
              </a:rPr>
              <a:t> ·</a:t>
            </a:r>
            <a:r>
              <a:rPr lang="en-US" sz="3200" b="1">
                <a:latin typeface="Verdana" pitchFamily="34" charset="0"/>
              </a:rPr>
              <a:t> </a:t>
            </a:r>
            <a:r>
              <a:rPr lang="ru-RU" sz="3200" b="1">
                <a:latin typeface="Verdana" pitchFamily="34" charset="0"/>
              </a:rPr>
              <a:t>(</a:t>
            </a:r>
            <a:r>
              <a:rPr lang="ru-RU" sz="3200" b="1">
                <a:solidFill>
                  <a:srgbClr val="0000FF"/>
                </a:solidFill>
                <a:latin typeface="Verdana" pitchFamily="34" charset="0"/>
              </a:rPr>
              <a:t>–8</a:t>
            </a:r>
            <a:r>
              <a:rPr lang="ru-RU" sz="3200" b="1">
                <a:latin typeface="Verdana" pitchFamily="34" charset="0"/>
              </a:rPr>
              <a:t>)) ·</a:t>
            </a:r>
            <a:r>
              <a:rPr lang="en-US" sz="3200" b="1">
                <a:latin typeface="Verdana" pitchFamily="34" charset="0"/>
              </a:rPr>
              <a:t> </a:t>
            </a:r>
            <a:r>
              <a:rPr lang="ru-RU" sz="3200" b="1">
                <a:latin typeface="Verdana" pitchFamily="34" charset="0"/>
              </a:rPr>
              <a:t>(</a:t>
            </a:r>
            <a:r>
              <a:rPr lang="ru-RU" sz="3200" b="1">
                <a:solidFill>
                  <a:srgbClr val="0F4D10"/>
                </a:solidFill>
                <a:latin typeface="Verdana" pitchFamily="34" charset="0"/>
              </a:rPr>
              <a:t>–4</a:t>
            </a:r>
            <a:r>
              <a:rPr lang="ru-RU" sz="3200" b="1">
                <a:latin typeface="Verdana" pitchFamily="34" charset="0"/>
              </a:rPr>
              <a:t>) = </a:t>
            </a:r>
            <a:r>
              <a:rPr lang="ru-RU" sz="3200" b="1">
                <a:solidFill>
                  <a:srgbClr val="C00000"/>
                </a:solidFill>
                <a:latin typeface="Verdana" pitchFamily="34" charset="0"/>
              </a:rPr>
              <a:t>3</a:t>
            </a:r>
            <a:r>
              <a:rPr lang="ru-RU" sz="3200" b="1">
                <a:latin typeface="Verdana" pitchFamily="34" charset="0"/>
              </a:rPr>
              <a:t> ·</a:t>
            </a:r>
            <a:r>
              <a:rPr lang="en-US" sz="3200" b="1">
                <a:latin typeface="Verdana" pitchFamily="34" charset="0"/>
              </a:rPr>
              <a:t> (</a:t>
            </a:r>
            <a:r>
              <a:rPr lang="ru-RU" sz="3200" b="1">
                <a:latin typeface="Verdana" pitchFamily="34" charset="0"/>
              </a:rPr>
              <a:t>(</a:t>
            </a:r>
            <a:r>
              <a:rPr lang="ru-RU" sz="3200" b="1">
                <a:solidFill>
                  <a:srgbClr val="0000FF"/>
                </a:solidFill>
                <a:latin typeface="Verdana" pitchFamily="34" charset="0"/>
              </a:rPr>
              <a:t>–8</a:t>
            </a:r>
            <a:r>
              <a:rPr lang="en-US" sz="3200" b="1">
                <a:latin typeface="Verdana" pitchFamily="34" charset="0"/>
              </a:rPr>
              <a:t>)</a:t>
            </a:r>
            <a:r>
              <a:rPr lang="ru-RU" sz="3200" b="1">
                <a:latin typeface="Verdana" pitchFamily="34" charset="0"/>
              </a:rPr>
              <a:t> ·</a:t>
            </a:r>
            <a:r>
              <a:rPr lang="en-US" sz="3200" b="1">
                <a:latin typeface="Verdana" pitchFamily="34" charset="0"/>
              </a:rPr>
              <a:t> </a:t>
            </a:r>
            <a:r>
              <a:rPr lang="ru-RU" sz="3200" b="1">
                <a:latin typeface="Verdana" pitchFamily="34" charset="0"/>
              </a:rPr>
              <a:t>(</a:t>
            </a:r>
            <a:r>
              <a:rPr lang="ru-RU" sz="3200" b="1">
                <a:solidFill>
                  <a:srgbClr val="0F4D10"/>
                </a:solidFill>
                <a:latin typeface="Verdana" pitchFamily="34" charset="0"/>
              </a:rPr>
              <a:t>–4</a:t>
            </a:r>
            <a:r>
              <a:rPr lang="ru-RU" sz="3200" b="1">
                <a:latin typeface="Verdana" pitchFamily="34" charset="0"/>
              </a:rPr>
              <a:t>))</a:t>
            </a:r>
          </a:p>
        </p:txBody>
      </p:sp>
      <p:sp>
        <p:nvSpPr>
          <p:cNvPr id="19462" name="TextBox 12"/>
          <p:cNvSpPr txBox="1">
            <a:spLocks noChangeArrowheads="1"/>
          </p:cNvSpPr>
          <p:nvPr/>
        </p:nvSpPr>
        <p:spPr bwMode="auto">
          <a:xfrm>
            <a:off x="250825" y="1268413"/>
            <a:ext cx="8642350" cy="3854450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200">
                <a:latin typeface="Verdana" pitchFamily="34" charset="0"/>
              </a:rPr>
              <a:t>Если произведение</a:t>
            </a:r>
          </a:p>
          <a:p>
            <a:pPr algn="ctr"/>
            <a:r>
              <a:rPr lang="ru-RU" sz="3200">
                <a:latin typeface="Verdana" pitchFamily="34" charset="0"/>
              </a:rPr>
              <a:t>двух целых чисел перемножить</a:t>
            </a:r>
          </a:p>
          <a:p>
            <a:pPr algn="ctr"/>
            <a:r>
              <a:rPr lang="ru-RU" sz="3200">
                <a:latin typeface="Verdana" pitchFamily="34" charset="0"/>
              </a:rPr>
              <a:t>с третьим целым числом,</a:t>
            </a:r>
          </a:p>
          <a:p>
            <a:pPr algn="ctr"/>
            <a:r>
              <a:rPr lang="ru-RU" sz="3200">
                <a:latin typeface="Verdana" pitchFamily="34" charset="0"/>
              </a:rPr>
              <a:t>то результат будет такой же,</a:t>
            </a:r>
          </a:p>
          <a:p>
            <a:pPr algn="ctr"/>
            <a:r>
              <a:rPr lang="ru-RU" sz="3200">
                <a:latin typeface="Verdana" pitchFamily="34" charset="0"/>
              </a:rPr>
              <a:t>как если первое число перемножить</a:t>
            </a:r>
            <a:endParaRPr lang="en-US" sz="3200">
              <a:latin typeface="Verdana" pitchFamily="34" charset="0"/>
            </a:endParaRPr>
          </a:p>
          <a:p>
            <a:pPr algn="ctr"/>
            <a:r>
              <a:rPr lang="ru-RU" sz="3200">
                <a:latin typeface="Verdana" pitchFamily="34" charset="0"/>
              </a:rPr>
              <a:t>с произведением второго и третьего:</a:t>
            </a:r>
          </a:p>
          <a:p>
            <a:pPr algn="ctr"/>
            <a:endParaRPr lang="ru-RU" sz="1000">
              <a:latin typeface="Verdana" pitchFamily="34" charset="0"/>
            </a:endParaRPr>
          </a:p>
          <a:p>
            <a:pPr algn="ctr"/>
            <a:r>
              <a:rPr lang="en-US" sz="4500" b="1"/>
              <a:t>(</a:t>
            </a:r>
            <a:r>
              <a:rPr lang="ru-RU" sz="4500" b="1" i="1">
                <a:solidFill>
                  <a:srgbClr val="C00000"/>
                </a:solidFill>
              </a:rPr>
              <a:t>х</a:t>
            </a:r>
            <a:r>
              <a:rPr lang="ru-RU" sz="4500" b="1"/>
              <a:t> ·</a:t>
            </a:r>
            <a:r>
              <a:rPr lang="en-US" sz="4500" b="1"/>
              <a:t> </a:t>
            </a:r>
            <a:r>
              <a:rPr lang="ru-RU" sz="4500" b="1">
                <a:solidFill>
                  <a:srgbClr val="0000FF"/>
                </a:solidFill>
              </a:rPr>
              <a:t>y</a:t>
            </a:r>
            <a:r>
              <a:rPr lang="en-US" sz="4500" b="1"/>
              <a:t>) </a:t>
            </a:r>
            <a:r>
              <a:rPr lang="ru-RU" sz="4500" b="1"/>
              <a:t>·</a:t>
            </a:r>
            <a:r>
              <a:rPr lang="en-US" sz="4500" b="1"/>
              <a:t> </a:t>
            </a:r>
            <a:r>
              <a:rPr lang="en-US" sz="4500" b="1">
                <a:solidFill>
                  <a:srgbClr val="0F4D10"/>
                </a:solidFill>
              </a:rPr>
              <a:t>z</a:t>
            </a:r>
            <a:r>
              <a:rPr lang="en-US" sz="4500"/>
              <a:t> </a:t>
            </a:r>
            <a:r>
              <a:rPr lang="ru-RU" sz="4500" b="1">
                <a:latin typeface="Verdana" pitchFamily="34" charset="0"/>
              </a:rPr>
              <a:t>= </a:t>
            </a:r>
            <a:r>
              <a:rPr lang="ru-RU" sz="4500" b="1" i="1">
                <a:solidFill>
                  <a:srgbClr val="C00000"/>
                </a:solidFill>
              </a:rPr>
              <a:t>х</a:t>
            </a:r>
            <a:r>
              <a:rPr lang="ru-RU" sz="4500" b="1"/>
              <a:t> ·</a:t>
            </a:r>
            <a:r>
              <a:rPr lang="en-US" sz="4500" b="1"/>
              <a:t> (</a:t>
            </a:r>
            <a:r>
              <a:rPr lang="ru-RU" sz="4500" b="1">
                <a:solidFill>
                  <a:srgbClr val="0000FF"/>
                </a:solidFill>
              </a:rPr>
              <a:t>y</a:t>
            </a:r>
            <a:r>
              <a:rPr lang="ru-RU" sz="4500" b="1"/>
              <a:t> ·</a:t>
            </a:r>
            <a:r>
              <a:rPr lang="en-US" sz="4500" b="1"/>
              <a:t> </a:t>
            </a:r>
            <a:r>
              <a:rPr lang="en-US" sz="4500" b="1">
                <a:solidFill>
                  <a:srgbClr val="0F4D10"/>
                </a:solidFill>
              </a:rPr>
              <a:t>z</a:t>
            </a:r>
            <a:r>
              <a:rPr lang="en-US" sz="4500" b="1"/>
              <a:t>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1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82" name="TextBox 7"/>
          <p:cNvSpPr txBox="1">
            <a:spLocks noChangeArrowheads="1"/>
          </p:cNvSpPr>
          <p:nvPr/>
        </p:nvSpPr>
        <p:spPr bwMode="auto">
          <a:xfrm>
            <a:off x="0" y="104775"/>
            <a:ext cx="3132138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0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Умножение</a:t>
            </a:r>
            <a:endParaRPr lang="en-US" sz="2000" b="1">
              <a:solidFill>
                <a:srgbClr val="151515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20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целых чисел</a:t>
            </a:r>
          </a:p>
        </p:txBody>
      </p:sp>
      <p:sp>
        <p:nvSpPr>
          <p:cNvPr id="20483" name="TextBox 9"/>
          <p:cNvSpPr txBox="1">
            <a:spLocks noChangeArrowheads="1"/>
          </p:cNvSpPr>
          <p:nvPr/>
        </p:nvSpPr>
        <p:spPr bwMode="auto">
          <a:xfrm>
            <a:off x="3132138" y="220663"/>
            <a:ext cx="6011862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Произведение</a:t>
            </a:r>
            <a:r>
              <a:rPr lang="en-US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целых чисел</a:t>
            </a:r>
          </a:p>
        </p:txBody>
      </p:sp>
      <p:sp>
        <p:nvSpPr>
          <p:cNvPr id="20484" name="TextBox 12"/>
          <p:cNvSpPr txBox="1">
            <a:spLocks noChangeArrowheads="1"/>
          </p:cNvSpPr>
          <p:nvPr/>
        </p:nvSpPr>
        <p:spPr bwMode="auto">
          <a:xfrm>
            <a:off x="250825" y="1268413"/>
            <a:ext cx="8642350" cy="2400300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Сочетательный закон</a:t>
            </a:r>
          </a:p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позволяет записывать произведение</a:t>
            </a:r>
          </a:p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трёх сомножителей без скобок,</a:t>
            </a:r>
          </a:p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поскольку при любой расстановке скобок</a:t>
            </a:r>
          </a:p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в произведении 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х · y · z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 получится</a:t>
            </a:r>
          </a:p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один и тот же результат.</a:t>
            </a:r>
            <a:endParaRPr lang="en-US" sz="2500" b="1" i="1">
              <a:solidFill>
                <a:srgbClr val="C000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250825" y="3713163"/>
            <a:ext cx="8642350" cy="1246187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Аналогично, без скобок,</a:t>
            </a:r>
          </a:p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можно записывать произведение</a:t>
            </a:r>
          </a:p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и 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бo’льшего количества сомножителей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  <a:endParaRPr lang="en-US" sz="2500" b="1" i="1">
              <a:solidFill>
                <a:srgbClr val="C000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4" name="TextBox 13"/>
          <p:cNvSpPr txBox="1">
            <a:spLocks noChangeArrowheads="1"/>
          </p:cNvSpPr>
          <p:nvPr/>
        </p:nvSpPr>
        <p:spPr bwMode="auto">
          <a:xfrm>
            <a:off x="250825" y="5018088"/>
            <a:ext cx="8642350" cy="1630362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Произведение целых чисел определено так, чтобы для натуральных чисел</a:t>
            </a:r>
          </a:p>
          <a:p>
            <a:pPr algn="ctr"/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оно совпадало с обычным и выполнялись переместительный и сочетательный законы.</a:t>
            </a:r>
            <a:endParaRPr lang="en-US" sz="2500" b="1" i="1">
              <a:solidFill>
                <a:srgbClr val="C000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5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506" name="TextBox 7"/>
          <p:cNvSpPr txBox="1">
            <a:spLocks noChangeArrowheads="1"/>
          </p:cNvSpPr>
          <p:nvPr/>
        </p:nvSpPr>
        <p:spPr bwMode="auto">
          <a:xfrm>
            <a:off x="0" y="104775"/>
            <a:ext cx="3132138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0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Умножение</a:t>
            </a:r>
            <a:endParaRPr lang="en-US" sz="2000" b="1">
              <a:solidFill>
                <a:srgbClr val="151515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20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целых чисел</a:t>
            </a:r>
          </a:p>
        </p:txBody>
      </p:sp>
      <p:sp>
        <p:nvSpPr>
          <p:cNvPr id="21507" name="TextBox 9"/>
          <p:cNvSpPr txBox="1">
            <a:spLocks noChangeArrowheads="1"/>
          </p:cNvSpPr>
          <p:nvPr/>
        </p:nvSpPr>
        <p:spPr bwMode="auto">
          <a:xfrm>
            <a:off x="3132138" y="220663"/>
            <a:ext cx="6011862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Произведение</a:t>
            </a:r>
            <a:r>
              <a:rPr lang="en-US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целых чисел</a:t>
            </a:r>
          </a:p>
        </p:txBody>
      </p:sp>
      <p:sp>
        <p:nvSpPr>
          <p:cNvPr id="21508" name="TextBox 12"/>
          <p:cNvSpPr txBox="1">
            <a:spLocks noChangeArrowheads="1"/>
          </p:cNvSpPr>
          <p:nvPr/>
        </p:nvSpPr>
        <p:spPr bwMode="auto">
          <a:xfrm>
            <a:off x="250825" y="1268413"/>
            <a:ext cx="8642350" cy="2416175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500">
                <a:latin typeface="Verdana" pitchFamily="34" charset="0"/>
                <a:ea typeface="Verdana" pitchFamily="34" charset="0"/>
                <a:cs typeface="Verdana" pitchFamily="34" charset="0"/>
              </a:rPr>
              <a:t>Результат умножения</a:t>
            </a:r>
          </a:p>
          <a:p>
            <a:pPr algn="ctr"/>
            <a:r>
              <a:rPr lang="ru-RU" sz="3500">
                <a:latin typeface="Verdana" pitchFamily="34" charset="0"/>
                <a:ea typeface="Verdana" pitchFamily="34" charset="0"/>
                <a:cs typeface="Verdana" pitchFamily="34" charset="0"/>
              </a:rPr>
              <a:t>целого числа на </a:t>
            </a:r>
            <a:r>
              <a:rPr lang="ru-RU" sz="35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–1</a:t>
            </a:r>
            <a:endParaRPr lang="ru-RU" sz="350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3500">
                <a:latin typeface="Verdana" pitchFamily="34" charset="0"/>
                <a:ea typeface="Verdana" pitchFamily="34" charset="0"/>
                <a:cs typeface="Verdana" pitchFamily="34" charset="0"/>
              </a:rPr>
              <a:t>равен противоположному числу:</a:t>
            </a:r>
          </a:p>
          <a:p>
            <a:pPr algn="ctr"/>
            <a:endParaRPr lang="ru-RU" sz="100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3500" b="1">
                <a:latin typeface="Verdana" pitchFamily="34" charset="0"/>
                <a:ea typeface="Verdana" pitchFamily="34" charset="0"/>
                <a:cs typeface="Verdana" pitchFamily="34" charset="0"/>
              </a:rPr>
              <a:t>(</a:t>
            </a:r>
            <a:r>
              <a:rPr lang="ru-RU" sz="35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–1</a:t>
            </a:r>
            <a:r>
              <a:rPr lang="ru-RU" sz="3500" b="1">
                <a:latin typeface="Verdana" pitchFamily="34" charset="0"/>
                <a:ea typeface="Verdana" pitchFamily="34" charset="0"/>
                <a:cs typeface="Verdana" pitchFamily="34" charset="0"/>
              </a:rPr>
              <a:t>)</a:t>
            </a:r>
            <a:r>
              <a:rPr lang="ru-RU" sz="3600" b="1">
                <a:latin typeface="Verdana" pitchFamily="34" charset="0"/>
                <a:ea typeface="Verdana" pitchFamily="34" charset="0"/>
                <a:cs typeface="Verdana" pitchFamily="34" charset="0"/>
              </a:rPr>
              <a:t> · </a:t>
            </a:r>
            <a:r>
              <a:rPr lang="ru-RU" sz="3500" b="1" i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х</a:t>
            </a:r>
            <a:r>
              <a:rPr lang="ru-RU" sz="3500" b="1">
                <a:latin typeface="Verdana" pitchFamily="34" charset="0"/>
                <a:ea typeface="Verdana" pitchFamily="34" charset="0"/>
                <a:cs typeface="Verdana" pitchFamily="34" charset="0"/>
              </a:rPr>
              <a:t> = </a:t>
            </a:r>
            <a:r>
              <a:rPr lang="ru-RU" sz="3500" b="1" i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х</a:t>
            </a:r>
            <a:r>
              <a:rPr lang="ru-RU" sz="3600" b="1">
                <a:latin typeface="Verdana" pitchFamily="34" charset="0"/>
                <a:ea typeface="Verdana" pitchFamily="34" charset="0"/>
                <a:cs typeface="Verdana" pitchFamily="34" charset="0"/>
              </a:rPr>
              <a:t> · </a:t>
            </a:r>
            <a:r>
              <a:rPr lang="ru-RU" sz="3500" b="1">
                <a:latin typeface="Verdana" pitchFamily="34" charset="0"/>
                <a:ea typeface="Verdana" pitchFamily="34" charset="0"/>
                <a:cs typeface="Verdana" pitchFamily="34" charset="0"/>
              </a:rPr>
              <a:t>(</a:t>
            </a:r>
            <a:r>
              <a:rPr lang="ru-RU" sz="35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–1</a:t>
            </a:r>
            <a:r>
              <a:rPr lang="ru-RU" sz="3500" b="1">
                <a:latin typeface="Verdana" pitchFamily="34" charset="0"/>
                <a:ea typeface="Verdana" pitchFamily="34" charset="0"/>
                <a:cs typeface="Verdana" pitchFamily="34" charset="0"/>
              </a:rPr>
              <a:t>) = </a:t>
            </a:r>
            <a:r>
              <a:rPr lang="ru-RU" sz="35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–</a:t>
            </a:r>
            <a:r>
              <a:rPr lang="ru-RU" sz="3500" b="1" i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х</a:t>
            </a:r>
            <a:r>
              <a:rPr lang="ru-RU" sz="350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  <a:endParaRPr lang="en-US" sz="3500" b="1" i="1">
              <a:solidFill>
                <a:srgbClr val="C000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250825" y="3773488"/>
            <a:ext cx="8642350" cy="1323975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500">
                <a:latin typeface="Verdana" pitchFamily="34" charset="0"/>
                <a:ea typeface="Verdana" pitchFamily="34" charset="0"/>
                <a:cs typeface="Verdana" pitchFamily="34" charset="0"/>
              </a:rPr>
              <a:t>Для любого целого числа имеем:</a:t>
            </a:r>
          </a:p>
          <a:p>
            <a:pPr algn="ctr"/>
            <a:endParaRPr lang="ru-RU" sz="1000" b="1" i="1">
              <a:solidFill>
                <a:srgbClr val="C000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3500" b="1" i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х</a:t>
            </a:r>
            <a:r>
              <a:rPr lang="ru-RU" sz="3200" b="1">
                <a:latin typeface="Verdana" pitchFamily="34" charset="0"/>
                <a:ea typeface="Verdana" pitchFamily="34" charset="0"/>
                <a:cs typeface="Verdana" pitchFamily="34" charset="0"/>
              </a:rPr>
              <a:t> · </a:t>
            </a:r>
            <a:r>
              <a:rPr lang="ru-RU" sz="35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0</a:t>
            </a:r>
            <a:r>
              <a:rPr lang="ru-RU" sz="3500">
                <a:latin typeface="Verdana" pitchFamily="34" charset="0"/>
                <a:ea typeface="Verdana" pitchFamily="34" charset="0"/>
                <a:cs typeface="Verdana" pitchFamily="34" charset="0"/>
              </a:rPr>
              <a:t> = </a:t>
            </a:r>
            <a:r>
              <a:rPr lang="ru-RU" sz="35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0</a:t>
            </a:r>
            <a:r>
              <a:rPr lang="ru-RU" sz="350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  <a:endParaRPr lang="en-US" sz="3500" b="1" i="1">
              <a:solidFill>
                <a:srgbClr val="C000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29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530" name="TextBox 7"/>
          <p:cNvSpPr txBox="1">
            <a:spLocks noChangeArrowheads="1"/>
          </p:cNvSpPr>
          <p:nvPr/>
        </p:nvSpPr>
        <p:spPr bwMode="auto">
          <a:xfrm>
            <a:off x="0" y="104775"/>
            <a:ext cx="3132138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0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Умножение</a:t>
            </a:r>
            <a:endParaRPr lang="en-US" sz="2000" b="1">
              <a:solidFill>
                <a:srgbClr val="151515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20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целых чисел</a:t>
            </a:r>
          </a:p>
        </p:txBody>
      </p:sp>
      <p:sp>
        <p:nvSpPr>
          <p:cNvPr id="22531" name="TextBox 9"/>
          <p:cNvSpPr txBox="1">
            <a:spLocks noChangeArrowheads="1"/>
          </p:cNvSpPr>
          <p:nvPr/>
        </p:nvSpPr>
        <p:spPr bwMode="auto">
          <a:xfrm>
            <a:off x="3132138" y="220663"/>
            <a:ext cx="6011862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Произведение</a:t>
            </a:r>
            <a:r>
              <a:rPr lang="en-US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целых чисел</a:t>
            </a:r>
          </a:p>
        </p:txBody>
      </p:sp>
      <p:sp>
        <p:nvSpPr>
          <p:cNvPr id="22532" name="TextBox 12"/>
          <p:cNvSpPr txBox="1">
            <a:spLocks noChangeArrowheads="1"/>
          </p:cNvSpPr>
          <p:nvPr/>
        </p:nvSpPr>
        <p:spPr bwMode="auto">
          <a:xfrm>
            <a:off x="250825" y="1268413"/>
            <a:ext cx="8642350" cy="2400300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Поскольку степень числа</a:t>
            </a:r>
          </a:p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с натуральным показателем, бo’льшим 1, выражается через произведение,</a:t>
            </a:r>
          </a:p>
          <a:p>
            <a:pPr algn="ctr"/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можно находить степени</a:t>
            </a:r>
          </a:p>
          <a:p>
            <a:pPr algn="ctr"/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не только натуральных чисел и нуля,</a:t>
            </a:r>
          </a:p>
          <a:p>
            <a:pPr algn="ctr"/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но и любых целых чисел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250825" y="4867275"/>
            <a:ext cx="8642350" cy="862013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Первая степень любого целого числа</a:t>
            </a:r>
          </a:p>
          <a:p>
            <a:pPr algn="ctr"/>
            <a:r>
              <a:rPr lang="ru-RU" sz="25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равна самому этому числу.</a:t>
            </a:r>
          </a:p>
        </p:txBody>
      </p:sp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250825" y="3698875"/>
            <a:ext cx="8642350" cy="477838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 b="1">
                <a:solidFill>
                  <a:srgbClr val="8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Пример</a:t>
            </a:r>
            <a:endParaRPr lang="en-US" sz="2500" b="1">
              <a:solidFill>
                <a:srgbClr val="8000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4" name="TextBox 13"/>
          <p:cNvSpPr txBox="1">
            <a:spLocks noChangeArrowheads="1"/>
          </p:cNvSpPr>
          <p:nvPr/>
        </p:nvSpPr>
        <p:spPr bwMode="auto">
          <a:xfrm>
            <a:off x="250825" y="4211638"/>
            <a:ext cx="8642350" cy="523875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800" b="1">
                <a:latin typeface="Verdana" pitchFamily="34" charset="0"/>
                <a:ea typeface="Verdana" pitchFamily="34" charset="0"/>
                <a:cs typeface="Verdana" pitchFamily="34" charset="0"/>
              </a:rPr>
              <a:t>(</a:t>
            </a:r>
            <a:r>
              <a:rPr lang="ru-RU" sz="28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–3</a:t>
            </a:r>
            <a:r>
              <a:rPr lang="ru-RU" sz="2800" b="1">
                <a:latin typeface="Verdana" pitchFamily="34" charset="0"/>
                <a:ea typeface="Verdana" pitchFamily="34" charset="0"/>
                <a:cs typeface="Verdana" pitchFamily="34" charset="0"/>
              </a:rPr>
              <a:t>)</a:t>
            </a:r>
            <a:r>
              <a:rPr lang="ru-RU" sz="2800" b="1" baseline="30000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4</a:t>
            </a:r>
            <a:r>
              <a:rPr lang="ru-RU" sz="2800" b="1">
                <a:latin typeface="Verdana" pitchFamily="34" charset="0"/>
                <a:ea typeface="Verdana" pitchFamily="34" charset="0"/>
                <a:cs typeface="Verdana" pitchFamily="34" charset="0"/>
              </a:rPr>
              <a:t> = (</a:t>
            </a:r>
            <a:r>
              <a:rPr lang="ru-RU" sz="28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–3</a:t>
            </a:r>
            <a:r>
              <a:rPr lang="ru-RU" sz="2800" b="1">
                <a:latin typeface="Verdana" pitchFamily="34" charset="0"/>
                <a:ea typeface="Verdana" pitchFamily="34" charset="0"/>
                <a:cs typeface="Verdana" pitchFamily="34" charset="0"/>
              </a:rPr>
              <a:t>) · (</a:t>
            </a:r>
            <a:r>
              <a:rPr lang="ru-RU" sz="28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–3</a:t>
            </a:r>
            <a:r>
              <a:rPr lang="ru-RU" sz="2800" b="1">
                <a:latin typeface="Verdana" pitchFamily="34" charset="0"/>
                <a:ea typeface="Verdana" pitchFamily="34" charset="0"/>
                <a:cs typeface="Verdana" pitchFamily="34" charset="0"/>
              </a:rPr>
              <a:t>) · (</a:t>
            </a:r>
            <a:r>
              <a:rPr lang="ru-RU" sz="28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–3</a:t>
            </a:r>
            <a:r>
              <a:rPr lang="ru-RU" sz="2800" b="1">
                <a:latin typeface="Verdana" pitchFamily="34" charset="0"/>
                <a:ea typeface="Verdana" pitchFamily="34" charset="0"/>
                <a:cs typeface="Verdana" pitchFamily="34" charset="0"/>
              </a:rPr>
              <a:t>) · (</a:t>
            </a:r>
            <a:r>
              <a:rPr lang="ru-RU" sz="28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–3</a:t>
            </a:r>
            <a:r>
              <a:rPr lang="ru-RU" sz="2800" b="1">
                <a:latin typeface="Verdana" pitchFamily="34" charset="0"/>
                <a:ea typeface="Verdana" pitchFamily="34" charset="0"/>
                <a:cs typeface="Verdana" pitchFamily="34" charset="0"/>
              </a:rPr>
              <a:t>) = </a:t>
            </a:r>
            <a:r>
              <a:rPr lang="ru-RU" sz="28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81</a:t>
            </a:r>
          </a:p>
        </p:txBody>
      </p:sp>
      <p:sp>
        <p:nvSpPr>
          <p:cNvPr id="16" name="TextBox 15"/>
          <p:cNvSpPr txBox="1">
            <a:spLocks noChangeArrowheads="1"/>
          </p:cNvSpPr>
          <p:nvPr/>
        </p:nvSpPr>
        <p:spPr bwMode="auto">
          <a:xfrm>
            <a:off x="250825" y="5767388"/>
            <a:ext cx="8642350" cy="477837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 b="1">
                <a:solidFill>
                  <a:srgbClr val="8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Пример</a:t>
            </a:r>
            <a:endParaRPr lang="en-US" sz="2500" b="1">
              <a:solidFill>
                <a:srgbClr val="8000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7" name="TextBox 16"/>
          <p:cNvSpPr txBox="1">
            <a:spLocks noChangeArrowheads="1"/>
          </p:cNvSpPr>
          <p:nvPr/>
        </p:nvSpPr>
        <p:spPr bwMode="auto">
          <a:xfrm>
            <a:off x="250825" y="6281738"/>
            <a:ext cx="8642350" cy="522287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800" b="1">
                <a:latin typeface="Verdana" pitchFamily="34" charset="0"/>
                <a:ea typeface="Verdana" pitchFamily="34" charset="0"/>
                <a:cs typeface="Verdana" pitchFamily="34" charset="0"/>
              </a:rPr>
              <a:t>(</a:t>
            </a:r>
            <a:r>
              <a:rPr lang="ru-RU" sz="28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–19</a:t>
            </a:r>
            <a:r>
              <a:rPr lang="ru-RU" sz="2800" b="1">
                <a:latin typeface="Verdana" pitchFamily="34" charset="0"/>
                <a:ea typeface="Verdana" pitchFamily="34" charset="0"/>
                <a:cs typeface="Verdana" pitchFamily="34" charset="0"/>
              </a:rPr>
              <a:t>)</a:t>
            </a:r>
            <a:r>
              <a:rPr lang="ru-RU" sz="2800" b="1" baseline="30000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1</a:t>
            </a:r>
            <a:r>
              <a:rPr lang="ru-RU" sz="2800" b="1">
                <a:latin typeface="Verdana" pitchFamily="34" charset="0"/>
                <a:ea typeface="Verdana" pitchFamily="34" charset="0"/>
                <a:cs typeface="Verdana" pitchFamily="34" charset="0"/>
              </a:rPr>
              <a:t> = </a:t>
            </a:r>
            <a:r>
              <a:rPr lang="ru-RU" sz="28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–19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4" grpId="0" animBg="1"/>
      <p:bldP spid="16" grpId="0" animBg="1"/>
      <p:bldP spid="17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1264</TotalTime>
  <Words>443</Words>
  <Application>Microsoft Office PowerPoint</Application>
  <PresentationFormat>Экран (4:3)</PresentationFormat>
  <Paragraphs>130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Шаблон оформления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4" baseType="lpstr">
      <vt:lpstr>Calibri</vt:lpstr>
      <vt:lpstr>Arial</vt:lpstr>
      <vt:lpstr>Verdana</vt:lpstr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Roman</dc:creator>
  <cp:lastModifiedBy>www.PHILka.RU</cp:lastModifiedBy>
  <cp:revision>185</cp:revision>
  <dcterms:created xsi:type="dcterms:W3CDTF">2012-12-15T11:02:59Z</dcterms:created>
  <dcterms:modified xsi:type="dcterms:W3CDTF">2013-12-21T17:17:00Z</dcterms:modified>
</cp:coreProperties>
</file>