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05" r:id="rId2"/>
    <p:sldId id="307" r:id="rId3"/>
    <p:sldId id="267" r:id="rId4"/>
    <p:sldId id="324" r:id="rId5"/>
    <p:sldId id="315" r:id="rId6"/>
    <p:sldId id="318" r:id="rId7"/>
    <p:sldId id="309" r:id="rId8"/>
    <p:sldId id="290" r:id="rId9"/>
    <p:sldId id="325" r:id="rId10"/>
    <p:sldId id="316" r:id="rId11"/>
    <p:sldId id="306" r:id="rId12"/>
    <p:sldId id="323" r:id="rId13"/>
    <p:sldId id="310" r:id="rId14"/>
    <p:sldId id="308" r:id="rId15"/>
    <p:sldId id="313" r:id="rId16"/>
    <p:sldId id="311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0403"/>
    <a:srgbClr val="B2B2B2"/>
    <a:srgbClr val="990000"/>
    <a:srgbClr val="0000CC"/>
    <a:srgbClr val="FFDDBF"/>
    <a:srgbClr val="EBBB8A"/>
    <a:srgbClr val="E7B98A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9703" autoAdjust="0"/>
    <p:restoredTop sz="82682" autoAdjust="0"/>
  </p:normalViewPr>
  <p:slideViewPr>
    <p:cSldViewPr>
      <p:cViewPr varScale="1">
        <p:scale>
          <a:sx n="112" d="100"/>
          <a:sy n="112" d="100"/>
        </p:scale>
        <p:origin x="-90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B781D8C-E960-4E75-846A-DF500B5A4940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03A2F78-8A96-4741-BE26-A92F0C698A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– ж. Новый солдат № 37 «Каролинги и средневековая Франция»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C1F0EF-BE51-4A08-90DD-7170059BF08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– гиперссылка на скрытый слайд с информацией про рыцарей и их вооружение Работа со слайдом на усмотрение учителя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D0918AD-216C-4FDB-8AA6-D3370F85E7A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схема со стр. 39</a:t>
            </a:r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7ECAE1B-E66C-4F38-9F35-5D0B89992B5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21F673-D31E-423D-8B97-6B39F3E4467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карта со стр. 33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EB30509-B43F-4B19-9681-810A992E35F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8D7E57-99FD-43C8-86E8-64A90001C30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Контурные карты История Средних веков 6 класс изд. Дрофа</a:t>
            </a:r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A397F47-D242-4CED-AD68-F9D8E498F77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030A7D6-0E2A-445F-9652-4DD3B42538B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12FF6BF-4C50-407F-AB72-E2FE57FD7D9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45AED7-9EA5-41BE-9B7E-B37E656CDF9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0FD5485-08CD-46EB-9B62-8B65147EE70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Контурные карты История Средних веков 6 класс изд. Дрофа</a:t>
            </a:r>
          </a:p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карта.  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7B5756-7388-4BAE-81DD-BF457BC4111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ж. Новый солдат №41 Варвары – средние века</a:t>
            </a:r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5B57B7C-1388-47BE-9298-13D515D71F6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ACC098-307D-4E6C-814E-F388A29BF3B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карта Адрес карты </a:t>
            </a:r>
            <a:r>
              <a:rPr lang="sq-AL" smtClean="0"/>
              <a:t>http://savepic.ru/3005941.png</a:t>
            </a: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4968B8-33C3-45B6-B4B5-A36D53E9F82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776D1-7EB0-4256-8C00-3719F354DBAE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0471F-7127-448E-BCA4-5DF2FF4209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FE932-D8BD-4E8D-BF55-D6331273591E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A0011-1267-4ABC-B22E-CBE0EEB3E4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A2F9D-C989-49FC-86B4-534FE5AFA300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1B711-9F44-478E-9AD3-CFA7E65224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E4571-975D-40EA-A8A0-75109A4018DA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94E23-A9DC-4B4E-9FC6-FEC5516DE5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9328D-0B7D-43E4-94B4-F2A294AF3C45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95F42-5B79-4BB1-8456-278DD7A0B7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anchor="ctr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07DCB-B07A-44BF-9E34-B0790F6F62DA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ECBCB-9367-4551-91CB-FB48E7E9D6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76BAA-3F10-4AB0-9C66-F6AEB63F0119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50E5B-F8D2-4B68-A4C9-B70548F2AC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48EB9-0444-439C-9A47-F3C05342202D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3D36A-6C89-45A6-AFFF-C1FFE08347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B02E2-5579-465A-84DA-433A37ADA0DA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97D06-FD10-459B-8B05-9B6D9D7617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C506B-3973-480C-B747-7991FCE05C82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606E4-EBE9-44BB-882C-8940860F3E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274FE-AA11-41D8-A4E0-10D9BA34F08F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1AC12-C9FD-430D-921F-15200D6910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614462-4616-4D0C-AA2C-F787DB1388E0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29070A2-A28E-49C2-B40B-844AB75D4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slide" Target="slide1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7.jpeg"/><Relationship Id="rId7" Type="http://schemas.openxmlformats.org/officeDocument/2006/relationships/image" Target="../media/image13.jpeg"/><Relationship Id="rId12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emf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15900"/>
            <a:ext cx="1970088" cy="611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3663" y="576263"/>
            <a:ext cx="2703512" cy="605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ОТ КОРОЛЕВСТВ К ИМПЕРИИ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sp>
        <p:nvSpPr>
          <p:cNvPr id="14341" name="Прямоугольник 3"/>
          <p:cNvSpPr>
            <a:spLocks noChangeArrowheads="1"/>
          </p:cNvSpPr>
          <p:nvPr/>
        </p:nvSpPr>
        <p:spPr bwMode="auto">
          <a:xfrm>
            <a:off x="6394450" y="6488113"/>
            <a:ext cx="2749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2013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6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Средних веков</a:t>
            </a:r>
            <a:r>
              <a:rPr lang="ru-RU" sz="1200">
                <a:solidFill>
                  <a:srgbClr val="400000"/>
                </a:solidFill>
              </a:rPr>
              <a:t>.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</a:t>
            </a:r>
            <a:r>
              <a:rPr lang="ru-RU" sz="1200">
                <a:solidFill>
                  <a:srgbClr val="400000"/>
                </a:solidFill>
                <a:cs typeface="Arial" charset="0"/>
              </a:rPr>
              <a:t>§ 1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pic>
        <p:nvPicPr>
          <p:cNvPr id="14343" name="Рисунок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981075"/>
            <a:ext cx="8639175" cy="5761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ВАРВАРЫ НА РИМСКИХ ЗЕМЛЯХ</a:t>
            </a:r>
            <a:endParaRPr lang="ru-RU" sz="3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2000" y="2836467"/>
            <a:ext cx="8640000" cy="2009061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08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Какие варварские королевства существовали в Западной Европе </a:t>
            </a:r>
            <a:r>
              <a:rPr lang="ru-RU" sz="2800" dirty="0">
                <a:latin typeface="+mn-lt"/>
              </a:rPr>
              <a:t>к 500 </a:t>
            </a:r>
            <a:r>
              <a:rPr lang="ru-RU" sz="2800" dirty="0">
                <a:latin typeface="+mn-lt"/>
              </a:rPr>
              <a:t>году? За счёт чьих земель расширилось Франкское королевство?</a:t>
            </a:r>
          </a:p>
        </p:txBody>
      </p:sp>
      <p:pic>
        <p:nvPicPr>
          <p:cNvPr id="31750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2000" y="980083"/>
            <a:ext cx="8640000" cy="1430179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40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 уровень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. </a:t>
            </a:r>
            <a:r>
              <a:rPr lang="ru-RU" sz="2600" dirty="0">
                <a:solidFill>
                  <a:schemeClr val="bg1"/>
                </a:solidFill>
                <a:latin typeface="+mn-lt"/>
              </a:rPr>
              <a:t>Перечисли причины, которые, на твой взгляд, позволили </a:t>
            </a:r>
            <a:r>
              <a:rPr lang="ru-RU" sz="2600" dirty="0">
                <a:solidFill>
                  <a:schemeClr val="bg1"/>
                </a:solidFill>
                <a:latin typeface="+mn-lt"/>
              </a:rPr>
              <a:t>возвыситься </a:t>
            </a:r>
            <a:r>
              <a:rPr lang="ru-RU" sz="2600" dirty="0">
                <a:solidFill>
                  <a:schemeClr val="bg1"/>
                </a:solidFill>
                <a:latin typeface="+mn-lt"/>
              </a:rPr>
              <a:t>Франкскому королевству.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НОВЫЕ ФРАНКСКИЕ КОРОЛИ</a:t>
            </a:r>
            <a:endParaRPr lang="ru-RU" sz="36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441494" y="2573449"/>
            <a:ext cx="6580783" cy="3870551"/>
          </a:xfrm>
          <a:prstGeom prst="roundRect">
            <a:avLst>
              <a:gd name="adj" fmla="val 8175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508125" y="6381750"/>
            <a:ext cx="6448425" cy="44291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Битва франков и арабов при Пуатье в 732 году</a:t>
            </a:r>
          </a:p>
        </p:txBody>
      </p:sp>
      <p:sp>
        <p:nvSpPr>
          <p:cNvPr id="8" name="Управляющая кнопка: сведения 7">
            <a:hlinkClick r:id="rId5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Information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3802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981075"/>
            <a:ext cx="8639175" cy="573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252000" y="2420888"/>
            <a:ext cx="8640000" cy="2009061"/>
          </a:xfrm>
          <a:prstGeom prst="roundRect">
            <a:avLst/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 уровень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. </a:t>
            </a:r>
            <a:r>
              <a:rPr lang="ru-RU" sz="2800" dirty="0">
                <a:latin typeface="+mn-lt"/>
              </a:rPr>
              <a:t>Какие факты доказывают, что государство франков при Карле </a:t>
            </a:r>
            <a:r>
              <a:rPr lang="ru-RU" sz="2800" dirty="0">
                <a:latin typeface="+mn-lt"/>
              </a:rPr>
              <a:t>Великом </a:t>
            </a:r>
            <a:r>
              <a:rPr lang="ru-RU" sz="2800" dirty="0">
                <a:latin typeface="+mn-lt"/>
              </a:rPr>
              <a:t>действительно являлось империей?</a:t>
            </a:r>
            <a:endParaRPr lang="ru-RU" sz="2600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ИМПЕРИЯ КАРЛА ВЕЛИКОГО</a:t>
            </a:r>
            <a:endParaRPr lang="ru-RU" sz="3600" dirty="0"/>
          </a:p>
        </p:txBody>
      </p:sp>
      <p:pic>
        <p:nvPicPr>
          <p:cNvPr id="35846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52000" y="980728"/>
            <a:ext cx="8640000" cy="1872853"/>
          </a:xfrm>
          <a:prstGeom prst="roundRect">
            <a:avLst/>
          </a:prstGeom>
          <a:blipFill>
            <a:blip r:embed="rId3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6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Используя текст учебника на с. 36-40, определи главные действия Карла Великого как правителя (запиши словами или придумай условные знаки).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ИМПЕРИЯ КАРЛА ВЕЛИКОГО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492000" y="2973734"/>
            <a:ext cx="2160000" cy="3783285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9" name="Полилиния 8"/>
          <p:cNvSpPr/>
          <p:nvPr/>
        </p:nvSpPr>
        <p:spPr>
          <a:xfrm>
            <a:off x="6732000" y="3969152"/>
            <a:ext cx="2160000" cy="828000"/>
          </a:xfrm>
          <a:custGeom>
            <a:avLst/>
            <a:gdLst>
              <a:gd name="connsiteX0" fmla="*/ 0 w 2155663"/>
              <a:gd name="connsiteY0" fmla="*/ 136147 h 816864"/>
              <a:gd name="connsiteX1" fmla="*/ 136147 w 2155663"/>
              <a:gd name="connsiteY1" fmla="*/ 0 h 816864"/>
              <a:gd name="connsiteX2" fmla="*/ 2019516 w 2155663"/>
              <a:gd name="connsiteY2" fmla="*/ 0 h 816864"/>
              <a:gd name="connsiteX3" fmla="*/ 2155663 w 2155663"/>
              <a:gd name="connsiteY3" fmla="*/ 136147 h 816864"/>
              <a:gd name="connsiteX4" fmla="*/ 2155663 w 2155663"/>
              <a:gd name="connsiteY4" fmla="*/ 680717 h 816864"/>
              <a:gd name="connsiteX5" fmla="*/ 2019516 w 2155663"/>
              <a:gd name="connsiteY5" fmla="*/ 816864 h 816864"/>
              <a:gd name="connsiteX6" fmla="*/ 136147 w 2155663"/>
              <a:gd name="connsiteY6" fmla="*/ 816864 h 816864"/>
              <a:gd name="connsiteX7" fmla="*/ 0 w 2155663"/>
              <a:gd name="connsiteY7" fmla="*/ 680717 h 816864"/>
              <a:gd name="connsiteX8" fmla="*/ 0 w 2155663"/>
              <a:gd name="connsiteY8" fmla="*/ 136147 h 81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663" h="816864">
                <a:moveTo>
                  <a:pt x="0" y="136147"/>
                </a:moveTo>
                <a:cubicBezTo>
                  <a:pt x="0" y="60955"/>
                  <a:pt x="60955" y="0"/>
                  <a:pt x="136147" y="0"/>
                </a:cubicBezTo>
                <a:lnTo>
                  <a:pt x="2019516" y="0"/>
                </a:lnTo>
                <a:cubicBezTo>
                  <a:pt x="2094708" y="0"/>
                  <a:pt x="2155663" y="60955"/>
                  <a:pt x="2155663" y="136147"/>
                </a:cubicBezTo>
                <a:lnTo>
                  <a:pt x="2155663" y="680717"/>
                </a:lnTo>
                <a:cubicBezTo>
                  <a:pt x="2155663" y="755909"/>
                  <a:pt x="2094708" y="816864"/>
                  <a:pt x="2019516" y="816864"/>
                </a:cubicBezTo>
                <a:lnTo>
                  <a:pt x="136147" y="816864"/>
                </a:lnTo>
                <a:cubicBezTo>
                  <a:pt x="60955" y="816864"/>
                  <a:pt x="0" y="755909"/>
                  <a:pt x="0" y="680717"/>
                </a:cubicBezTo>
                <a:lnTo>
                  <a:pt x="0" y="13614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776" tIns="128776" rIns="128776" bIns="128776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3500"/>
          </a:p>
        </p:txBody>
      </p:sp>
      <p:sp>
        <p:nvSpPr>
          <p:cNvPr id="11" name="Полилиния 10"/>
          <p:cNvSpPr/>
          <p:nvPr/>
        </p:nvSpPr>
        <p:spPr>
          <a:xfrm>
            <a:off x="6674525" y="4932000"/>
            <a:ext cx="2160000" cy="828000"/>
          </a:xfrm>
          <a:custGeom>
            <a:avLst/>
            <a:gdLst>
              <a:gd name="connsiteX0" fmla="*/ 0 w 2155663"/>
              <a:gd name="connsiteY0" fmla="*/ 136147 h 816864"/>
              <a:gd name="connsiteX1" fmla="*/ 136147 w 2155663"/>
              <a:gd name="connsiteY1" fmla="*/ 0 h 816864"/>
              <a:gd name="connsiteX2" fmla="*/ 2019516 w 2155663"/>
              <a:gd name="connsiteY2" fmla="*/ 0 h 816864"/>
              <a:gd name="connsiteX3" fmla="*/ 2155663 w 2155663"/>
              <a:gd name="connsiteY3" fmla="*/ 136147 h 816864"/>
              <a:gd name="connsiteX4" fmla="*/ 2155663 w 2155663"/>
              <a:gd name="connsiteY4" fmla="*/ 680717 h 816864"/>
              <a:gd name="connsiteX5" fmla="*/ 2019516 w 2155663"/>
              <a:gd name="connsiteY5" fmla="*/ 816864 h 816864"/>
              <a:gd name="connsiteX6" fmla="*/ 136147 w 2155663"/>
              <a:gd name="connsiteY6" fmla="*/ 816864 h 816864"/>
              <a:gd name="connsiteX7" fmla="*/ 0 w 2155663"/>
              <a:gd name="connsiteY7" fmla="*/ 680717 h 816864"/>
              <a:gd name="connsiteX8" fmla="*/ 0 w 2155663"/>
              <a:gd name="connsiteY8" fmla="*/ 136147 h 81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663" h="816864">
                <a:moveTo>
                  <a:pt x="0" y="136147"/>
                </a:moveTo>
                <a:cubicBezTo>
                  <a:pt x="0" y="60955"/>
                  <a:pt x="60955" y="0"/>
                  <a:pt x="136147" y="0"/>
                </a:cubicBezTo>
                <a:lnTo>
                  <a:pt x="2019516" y="0"/>
                </a:lnTo>
                <a:cubicBezTo>
                  <a:pt x="2094708" y="0"/>
                  <a:pt x="2155663" y="60955"/>
                  <a:pt x="2155663" y="136147"/>
                </a:cubicBezTo>
                <a:lnTo>
                  <a:pt x="2155663" y="680717"/>
                </a:lnTo>
                <a:cubicBezTo>
                  <a:pt x="2155663" y="755909"/>
                  <a:pt x="2094708" y="816864"/>
                  <a:pt x="2019516" y="816864"/>
                </a:cubicBezTo>
                <a:lnTo>
                  <a:pt x="136147" y="816864"/>
                </a:lnTo>
                <a:cubicBezTo>
                  <a:pt x="60955" y="816864"/>
                  <a:pt x="0" y="755909"/>
                  <a:pt x="0" y="680717"/>
                </a:cubicBezTo>
                <a:lnTo>
                  <a:pt x="0" y="13614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776" tIns="128776" rIns="128776" bIns="128776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3500"/>
          </a:p>
        </p:txBody>
      </p:sp>
      <p:sp>
        <p:nvSpPr>
          <p:cNvPr id="12" name="Полилиния 11"/>
          <p:cNvSpPr/>
          <p:nvPr/>
        </p:nvSpPr>
        <p:spPr>
          <a:xfrm rot="11571429">
            <a:off x="5116513" y="3643313"/>
            <a:ext cx="66675" cy="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65936" y="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Полилиния 12"/>
          <p:cNvSpPr/>
          <p:nvPr/>
        </p:nvSpPr>
        <p:spPr>
          <a:xfrm>
            <a:off x="6012400" y="5904000"/>
            <a:ext cx="2160000" cy="828000"/>
          </a:xfrm>
          <a:custGeom>
            <a:avLst/>
            <a:gdLst>
              <a:gd name="connsiteX0" fmla="*/ 0 w 2155663"/>
              <a:gd name="connsiteY0" fmla="*/ 136147 h 816864"/>
              <a:gd name="connsiteX1" fmla="*/ 136147 w 2155663"/>
              <a:gd name="connsiteY1" fmla="*/ 0 h 816864"/>
              <a:gd name="connsiteX2" fmla="*/ 2019516 w 2155663"/>
              <a:gd name="connsiteY2" fmla="*/ 0 h 816864"/>
              <a:gd name="connsiteX3" fmla="*/ 2155663 w 2155663"/>
              <a:gd name="connsiteY3" fmla="*/ 136147 h 816864"/>
              <a:gd name="connsiteX4" fmla="*/ 2155663 w 2155663"/>
              <a:gd name="connsiteY4" fmla="*/ 680717 h 816864"/>
              <a:gd name="connsiteX5" fmla="*/ 2019516 w 2155663"/>
              <a:gd name="connsiteY5" fmla="*/ 816864 h 816864"/>
              <a:gd name="connsiteX6" fmla="*/ 136147 w 2155663"/>
              <a:gd name="connsiteY6" fmla="*/ 816864 h 816864"/>
              <a:gd name="connsiteX7" fmla="*/ 0 w 2155663"/>
              <a:gd name="connsiteY7" fmla="*/ 680717 h 816864"/>
              <a:gd name="connsiteX8" fmla="*/ 0 w 2155663"/>
              <a:gd name="connsiteY8" fmla="*/ 136147 h 81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663" h="816864">
                <a:moveTo>
                  <a:pt x="0" y="136147"/>
                </a:moveTo>
                <a:cubicBezTo>
                  <a:pt x="0" y="60955"/>
                  <a:pt x="60955" y="0"/>
                  <a:pt x="136147" y="0"/>
                </a:cubicBezTo>
                <a:lnTo>
                  <a:pt x="2019516" y="0"/>
                </a:lnTo>
                <a:cubicBezTo>
                  <a:pt x="2094708" y="0"/>
                  <a:pt x="2155663" y="60955"/>
                  <a:pt x="2155663" y="136147"/>
                </a:cubicBezTo>
                <a:lnTo>
                  <a:pt x="2155663" y="680717"/>
                </a:lnTo>
                <a:cubicBezTo>
                  <a:pt x="2155663" y="755909"/>
                  <a:pt x="2094708" y="816864"/>
                  <a:pt x="2019516" y="816864"/>
                </a:cubicBezTo>
                <a:lnTo>
                  <a:pt x="136147" y="816864"/>
                </a:lnTo>
                <a:cubicBezTo>
                  <a:pt x="60955" y="816864"/>
                  <a:pt x="0" y="755909"/>
                  <a:pt x="0" y="680717"/>
                </a:cubicBezTo>
                <a:lnTo>
                  <a:pt x="0" y="13614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776" tIns="128776" rIns="128776" bIns="128776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3500" dirty="0"/>
          </a:p>
        </p:txBody>
      </p:sp>
      <p:sp>
        <p:nvSpPr>
          <p:cNvPr id="15" name="Полилиния 14"/>
          <p:cNvSpPr/>
          <p:nvPr/>
        </p:nvSpPr>
        <p:spPr>
          <a:xfrm>
            <a:off x="971600" y="5904000"/>
            <a:ext cx="2160000" cy="828000"/>
          </a:xfrm>
          <a:custGeom>
            <a:avLst/>
            <a:gdLst>
              <a:gd name="connsiteX0" fmla="*/ 0 w 2155663"/>
              <a:gd name="connsiteY0" fmla="*/ 136147 h 816864"/>
              <a:gd name="connsiteX1" fmla="*/ 136147 w 2155663"/>
              <a:gd name="connsiteY1" fmla="*/ 0 h 816864"/>
              <a:gd name="connsiteX2" fmla="*/ 2019516 w 2155663"/>
              <a:gd name="connsiteY2" fmla="*/ 0 h 816864"/>
              <a:gd name="connsiteX3" fmla="*/ 2155663 w 2155663"/>
              <a:gd name="connsiteY3" fmla="*/ 136147 h 816864"/>
              <a:gd name="connsiteX4" fmla="*/ 2155663 w 2155663"/>
              <a:gd name="connsiteY4" fmla="*/ 680717 h 816864"/>
              <a:gd name="connsiteX5" fmla="*/ 2019516 w 2155663"/>
              <a:gd name="connsiteY5" fmla="*/ 816864 h 816864"/>
              <a:gd name="connsiteX6" fmla="*/ 136147 w 2155663"/>
              <a:gd name="connsiteY6" fmla="*/ 816864 h 816864"/>
              <a:gd name="connsiteX7" fmla="*/ 0 w 2155663"/>
              <a:gd name="connsiteY7" fmla="*/ 680717 h 816864"/>
              <a:gd name="connsiteX8" fmla="*/ 0 w 2155663"/>
              <a:gd name="connsiteY8" fmla="*/ 136147 h 81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663" h="816864">
                <a:moveTo>
                  <a:pt x="0" y="136147"/>
                </a:moveTo>
                <a:cubicBezTo>
                  <a:pt x="0" y="60955"/>
                  <a:pt x="60955" y="0"/>
                  <a:pt x="136147" y="0"/>
                </a:cubicBezTo>
                <a:lnTo>
                  <a:pt x="2019516" y="0"/>
                </a:lnTo>
                <a:cubicBezTo>
                  <a:pt x="2094708" y="0"/>
                  <a:pt x="2155663" y="60955"/>
                  <a:pt x="2155663" y="136147"/>
                </a:cubicBezTo>
                <a:lnTo>
                  <a:pt x="2155663" y="680717"/>
                </a:lnTo>
                <a:cubicBezTo>
                  <a:pt x="2155663" y="755909"/>
                  <a:pt x="2094708" y="816864"/>
                  <a:pt x="2019516" y="816864"/>
                </a:cubicBezTo>
                <a:lnTo>
                  <a:pt x="136147" y="816864"/>
                </a:lnTo>
                <a:cubicBezTo>
                  <a:pt x="60955" y="816864"/>
                  <a:pt x="0" y="755909"/>
                  <a:pt x="0" y="680717"/>
                </a:cubicBezTo>
                <a:lnTo>
                  <a:pt x="0" y="13614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776" tIns="128776" rIns="128776" bIns="128776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3500" dirty="0"/>
          </a:p>
        </p:txBody>
      </p:sp>
      <p:sp>
        <p:nvSpPr>
          <p:cNvPr id="17" name="Полилиния 16"/>
          <p:cNvSpPr/>
          <p:nvPr/>
        </p:nvSpPr>
        <p:spPr>
          <a:xfrm>
            <a:off x="252000" y="4932000"/>
            <a:ext cx="2160000" cy="828000"/>
          </a:xfrm>
          <a:custGeom>
            <a:avLst/>
            <a:gdLst>
              <a:gd name="connsiteX0" fmla="*/ 0 w 2155663"/>
              <a:gd name="connsiteY0" fmla="*/ 136147 h 816864"/>
              <a:gd name="connsiteX1" fmla="*/ 136147 w 2155663"/>
              <a:gd name="connsiteY1" fmla="*/ 0 h 816864"/>
              <a:gd name="connsiteX2" fmla="*/ 2019516 w 2155663"/>
              <a:gd name="connsiteY2" fmla="*/ 0 h 816864"/>
              <a:gd name="connsiteX3" fmla="*/ 2155663 w 2155663"/>
              <a:gd name="connsiteY3" fmla="*/ 136147 h 816864"/>
              <a:gd name="connsiteX4" fmla="*/ 2155663 w 2155663"/>
              <a:gd name="connsiteY4" fmla="*/ 680717 h 816864"/>
              <a:gd name="connsiteX5" fmla="*/ 2019516 w 2155663"/>
              <a:gd name="connsiteY5" fmla="*/ 816864 h 816864"/>
              <a:gd name="connsiteX6" fmla="*/ 136147 w 2155663"/>
              <a:gd name="connsiteY6" fmla="*/ 816864 h 816864"/>
              <a:gd name="connsiteX7" fmla="*/ 0 w 2155663"/>
              <a:gd name="connsiteY7" fmla="*/ 680717 h 816864"/>
              <a:gd name="connsiteX8" fmla="*/ 0 w 2155663"/>
              <a:gd name="connsiteY8" fmla="*/ 136147 h 81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663" h="816864">
                <a:moveTo>
                  <a:pt x="0" y="136147"/>
                </a:moveTo>
                <a:cubicBezTo>
                  <a:pt x="0" y="60955"/>
                  <a:pt x="60955" y="0"/>
                  <a:pt x="136147" y="0"/>
                </a:cubicBezTo>
                <a:lnTo>
                  <a:pt x="2019516" y="0"/>
                </a:lnTo>
                <a:cubicBezTo>
                  <a:pt x="2094708" y="0"/>
                  <a:pt x="2155663" y="60955"/>
                  <a:pt x="2155663" y="136147"/>
                </a:cubicBezTo>
                <a:lnTo>
                  <a:pt x="2155663" y="680717"/>
                </a:lnTo>
                <a:cubicBezTo>
                  <a:pt x="2155663" y="755909"/>
                  <a:pt x="2094708" y="816864"/>
                  <a:pt x="2019516" y="816864"/>
                </a:cubicBezTo>
                <a:lnTo>
                  <a:pt x="136147" y="816864"/>
                </a:lnTo>
                <a:cubicBezTo>
                  <a:pt x="60955" y="816864"/>
                  <a:pt x="0" y="755909"/>
                  <a:pt x="0" y="680717"/>
                </a:cubicBezTo>
                <a:lnTo>
                  <a:pt x="0" y="13614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776" tIns="128776" rIns="128776" bIns="128776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3500" dirty="0"/>
          </a:p>
        </p:txBody>
      </p:sp>
      <p:sp>
        <p:nvSpPr>
          <p:cNvPr id="18" name="Полилиния 17"/>
          <p:cNvSpPr/>
          <p:nvPr/>
        </p:nvSpPr>
        <p:spPr>
          <a:xfrm rot="20828571">
            <a:off x="3960813" y="3643313"/>
            <a:ext cx="66675" cy="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65936" y="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Полилиния 19"/>
          <p:cNvSpPr/>
          <p:nvPr/>
        </p:nvSpPr>
        <p:spPr>
          <a:xfrm>
            <a:off x="252000" y="3969152"/>
            <a:ext cx="2160000" cy="828000"/>
          </a:xfrm>
          <a:custGeom>
            <a:avLst/>
            <a:gdLst>
              <a:gd name="connsiteX0" fmla="*/ 0 w 2155663"/>
              <a:gd name="connsiteY0" fmla="*/ 136147 h 816864"/>
              <a:gd name="connsiteX1" fmla="*/ 136147 w 2155663"/>
              <a:gd name="connsiteY1" fmla="*/ 0 h 816864"/>
              <a:gd name="connsiteX2" fmla="*/ 2019516 w 2155663"/>
              <a:gd name="connsiteY2" fmla="*/ 0 h 816864"/>
              <a:gd name="connsiteX3" fmla="*/ 2155663 w 2155663"/>
              <a:gd name="connsiteY3" fmla="*/ 136147 h 816864"/>
              <a:gd name="connsiteX4" fmla="*/ 2155663 w 2155663"/>
              <a:gd name="connsiteY4" fmla="*/ 680717 h 816864"/>
              <a:gd name="connsiteX5" fmla="*/ 2019516 w 2155663"/>
              <a:gd name="connsiteY5" fmla="*/ 816864 h 816864"/>
              <a:gd name="connsiteX6" fmla="*/ 136147 w 2155663"/>
              <a:gd name="connsiteY6" fmla="*/ 816864 h 816864"/>
              <a:gd name="connsiteX7" fmla="*/ 0 w 2155663"/>
              <a:gd name="connsiteY7" fmla="*/ 680717 h 816864"/>
              <a:gd name="connsiteX8" fmla="*/ 0 w 2155663"/>
              <a:gd name="connsiteY8" fmla="*/ 136147 h 81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663" h="816864">
                <a:moveTo>
                  <a:pt x="0" y="136147"/>
                </a:moveTo>
                <a:cubicBezTo>
                  <a:pt x="0" y="60955"/>
                  <a:pt x="60955" y="0"/>
                  <a:pt x="136147" y="0"/>
                </a:cubicBezTo>
                <a:lnTo>
                  <a:pt x="2019516" y="0"/>
                </a:lnTo>
                <a:cubicBezTo>
                  <a:pt x="2094708" y="0"/>
                  <a:pt x="2155663" y="60955"/>
                  <a:pt x="2155663" y="136147"/>
                </a:cubicBezTo>
                <a:lnTo>
                  <a:pt x="2155663" y="680717"/>
                </a:lnTo>
                <a:cubicBezTo>
                  <a:pt x="2155663" y="755909"/>
                  <a:pt x="2094708" y="816864"/>
                  <a:pt x="2019516" y="816864"/>
                </a:cubicBezTo>
                <a:lnTo>
                  <a:pt x="136147" y="816864"/>
                </a:lnTo>
                <a:cubicBezTo>
                  <a:pt x="60955" y="816864"/>
                  <a:pt x="0" y="755909"/>
                  <a:pt x="0" y="680717"/>
                </a:cubicBezTo>
                <a:lnTo>
                  <a:pt x="0" y="13614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776" tIns="128776" rIns="128776" bIns="128776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3500" dirty="0"/>
          </a:p>
        </p:txBody>
      </p:sp>
      <p:sp>
        <p:nvSpPr>
          <p:cNvPr id="22" name="Полилиния 21"/>
          <p:cNvSpPr/>
          <p:nvPr/>
        </p:nvSpPr>
        <p:spPr>
          <a:xfrm>
            <a:off x="971840" y="2996952"/>
            <a:ext cx="2160000" cy="828000"/>
          </a:xfrm>
          <a:custGeom>
            <a:avLst/>
            <a:gdLst>
              <a:gd name="connsiteX0" fmla="*/ 0 w 2155663"/>
              <a:gd name="connsiteY0" fmla="*/ 136147 h 816864"/>
              <a:gd name="connsiteX1" fmla="*/ 136147 w 2155663"/>
              <a:gd name="connsiteY1" fmla="*/ 0 h 816864"/>
              <a:gd name="connsiteX2" fmla="*/ 2019516 w 2155663"/>
              <a:gd name="connsiteY2" fmla="*/ 0 h 816864"/>
              <a:gd name="connsiteX3" fmla="*/ 2155663 w 2155663"/>
              <a:gd name="connsiteY3" fmla="*/ 136147 h 816864"/>
              <a:gd name="connsiteX4" fmla="*/ 2155663 w 2155663"/>
              <a:gd name="connsiteY4" fmla="*/ 680717 h 816864"/>
              <a:gd name="connsiteX5" fmla="*/ 2019516 w 2155663"/>
              <a:gd name="connsiteY5" fmla="*/ 816864 h 816864"/>
              <a:gd name="connsiteX6" fmla="*/ 136147 w 2155663"/>
              <a:gd name="connsiteY6" fmla="*/ 816864 h 816864"/>
              <a:gd name="connsiteX7" fmla="*/ 0 w 2155663"/>
              <a:gd name="connsiteY7" fmla="*/ 680717 h 816864"/>
              <a:gd name="connsiteX8" fmla="*/ 0 w 2155663"/>
              <a:gd name="connsiteY8" fmla="*/ 136147 h 81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663" h="816864">
                <a:moveTo>
                  <a:pt x="0" y="136147"/>
                </a:moveTo>
                <a:cubicBezTo>
                  <a:pt x="0" y="60955"/>
                  <a:pt x="60955" y="0"/>
                  <a:pt x="136147" y="0"/>
                </a:cubicBezTo>
                <a:lnTo>
                  <a:pt x="2019516" y="0"/>
                </a:lnTo>
                <a:cubicBezTo>
                  <a:pt x="2094708" y="0"/>
                  <a:pt x="2155663" y="60955"/>
                  <a:pt x="2155663" y="136147"/>
                </a:cubicBezTo>
                <a:lnTo>
                  <a:pt x="2155663" y="680717"/>
                </a:lnTo>
                <a:cubicBezTo>
                  <a:pt x="2155663" y="755909"/>
                  <a:pt x="2094708" y="816864"/>
                  <a:pt x="2019516" y="816864"/>
                </a:cubicBezTo>
                <a:lnTo>
                  <a:pt x="136147" y="816864"/>
                </a:lnTo>
                <a:cubicBezTo>
                  <a:pt x="60955" y="816864"/>
                  <a:pt x="0" y="755909"/>
                  <a:pt x="0" y="680717"/>
                </a:cubicBezTo>
                <a:lnTo>
                  <a:pt x="0" y="13614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776" tIns="128776" rIns="128776" bIns="128776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3500" dirty="0"/>
          </a:p>
        </p:txBody>
      </p:sp>
      <p:sp>
        <p:nvSpPr>
          <p:cNvPr id="24" name="Полилиния 23"/>
          <p:cNvSpPr/>
          <p:nvPr/>
        </p:nvSpPr>
        <p:spPr>
          <a:xfrm>
            <a:off x="6012160" y="2996952"/>
            <a:ext cx="2160000" cy="828000"/>
          </a:xfrm>
          <a:custGeom>
            <a:avLst/>
            <a:gdLst>
              <a:gd name="connsiteX0" fmla="*/ 0 w 2155663"/>
              <a:gd name="connsiteY0" fmla="*/ 136147 h 816864"/>
              <a:gd name="connsiteX1" fmla="*/ 136147 w 2155663"/>
              <a:gd name="connsiteY1" fmla="*/ 0 h 816864"/>
              <a:gd name="connsiteX2" fmla="*/ 2019516 w 2155663"/>
              <a:gd name="connsiteY2" fmla="*/ 0 h 816864"/>
              <a:gd name="connsiteX3" fmla="*/ 2155663 w 2155663"/>
              <a:gd name="connsiteY3" fmla="*/ 136147 h 816864"/>
              <a:gd name="connsiteX4" fmla="*/ 2155663 w 2155663"/>
              <a:gd name="connsiteY4" fmla="*/ 680717 h 816864"/>
              <a:gd name="connsiteX5" fmla="*/ 2019516 w 2155663"/>
              <a:gd name="connsiteY5" fmla="*/ 816864 h 816864"/>
              <a:gd name="connsiteX6" fmla="*/ 136147 w 2155663"/>
              <a:gd name="connsiteY6" fmla="*/ 816864 h 816864"/>
              <a:gd name="connsiteX7" fmla="*/ 0 w 2155663"/>
              <a:gd name="connsiteY7" fmla="*/ 680717 h 816864"/>
              <a:gd name="connsiteX8" fmla="*/ 0 w 2155663"/>
              <a:gd name="connsiteY8" fmla="*/ 136147 h 81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663" h="816864">
                <a:moveTo>
                  <a:pt x="0" y="136147"/>
                </a:moveTo>
                <a:cubicBezTo>
                  <a:pt x="0" y="60955"/>
                  <a:pt x="60955" y="0"/>
                  <a:pt x="136147" y="0"/>
                </a:cubicBezTo>
                <a:lnTo>
                  <a:pt x="2019516" y="0"/>
                </a:lnTo>
                <a:cubicBezTo>
                  <a:pt x="2094708" y="0"/>
                  <a:pt x="2155663" y="60955"/>
                  <a:pt x="2155663" y="136147"/>
                </a:cubicBezTo>
                <a:lnTo>
                  <a:pt x="2155663" y="680717"/>
                </a:lnTo>
                <a:cubicBezTo>
                  <a:pt x="2155663" y="755909"/>
                  <a:pt x="2094708" y="816864"/>
                  <a:pt x="2019516" y="816864"/>
                </a:cubicBezTo>
                <a:lnTo>
                  <a:pt x="136147" y="816864"/>
                </a:lnTo>
                <a:cubicBezTo>
                  <a:pt x="60955" y="816864"/>
                  <a:pt x="0" y="755909"/>
                  <a:pt x="0" y="680717"/>
                </a:cubicBezTo>
                <a:lnTo>
                  <a:pt x="0" y="13614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776" tIns="128776" rIns="128776" bIns="128776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3500"/>
          </a:p>
        </p:txBody>
      </p:sp>
      <p:pic>
        <p:nvPicPr>
          <p:cNvPr id="37920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979488"/>
            <a:ext cx="8639175" cy="5761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252000" y="2420888"/>
            <a:ext cx="8640000" cy="2009061"/>
          </a:xfrm>
          <a:prstGeom prst="roundRect">
            <a:avLst/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По карте определи, какие земли были завоёваны Карлом Великим.</a:t>
            </a:r>
          </a:p>
          <a:p>
            <a:pPr indent="35877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Какие части можно выделить внутри его империи?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ИМПЕРИЯ КАРЛА ВЕЛИКОГО</a:t>
            </a:r>
            <a:endParaRPr lang="ru-RU" sz="3600" dirty="0"/>
          </a:p>
        </p:txBody>
      </p:sp>
      <p:pic>
        <p:nvPicPr>
          <p:cNvPr id="39942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ИМПЕРИЯ КАРЛА ВЕЛИКОГО ОБЪЕДИНИЛА ЗАПАД ХРИСТИАНСКОГО МИРА. РОМАНСКОЕ, ГЕРМАНСКОЕ И ПРОЧЕЕ ВАРВАРСКОЕ НАСЕЛЕНИЕ СООБЩА ВОССТАНАВЛИВАЛО ДОСТИЖЕНИЯ ЦИВИЛИЗАЦИИ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41987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2000" y="980083"/>
            <a:ext cx="8640000" cy="231552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На твой взгляд человека </a:t>
            </a:r>
            <a:r>
              <a:rPr lang="en-US" sz="2600">
                <a:latin typeface="Comic Sans MS" pitchFamily="66" charset="0"/>
              </a:rPr>
              <a:t>XXI</a:t>
            </a:r>
            <a:r>
              <a:rPr lang="ru-RU" sz="2600">
                <a:latin typeface="Comic Sans MS" pitchFamily="66" charset="0"/>
              </a:rPr>
              <a:t> века, Карл Великий</a:t>
            </a:r>
            <a:r>
              <a:rPr lang="ru-RU" sz="2600"/>
              <a:t> –</a:t>
            </a:r>
            <a:r>
              <a:rPr lang="ru-RU" sz="2600">
                <a:latin typeface="Comic Sans MS" pitchFamily="66" charset="0"/>
              </a:rPr>
              <a:t> действительно великий правитель или нет?</a:t>
            </a:r>
          </a:p>
          <a:p>
            <a:pPr indent="35877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Рассмотри деятельность Карла Великого с разных позиций.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44061" name="Group 29"/>
          <p:cNvGraphicFramePr>
            <a:graphicFrameLocks noGrp="1"/>
          </p:cNvGraphicFramePr>
          <p:nvPr/>
        </p:nvGraphicFramePr>
        <p:xfrm>
          <a:off x="179388" y="3573463"/>
          <a:ext cx="8712200" cy="2314575"/>
        </p:xfrm>
        <a:graphic>
          <a:graphicData uri="http://schemas.openxmlformats.org/drawingml/2006/table">
            <a:tbl>
              <a:tblPr/>
              <a:tblGrid>
                <a:gridCol w="1800225"/>
                <a:gridCol w="3816350"/>
                <a:gridCol w="30956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что, с одной стороны 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Но, с другой стороны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</a:t>
                      </a:r>
                      <a:b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</a:t>
                      </a:r>
                      <a:b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44051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3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4464050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 anchor="ctr"/>
          <a:lstStyle/>
          <a:p>
            <a:pPr marL="88900" indent="358775">
              <a:spcBef>
                <a:spcPct val="0"/>
              </a:spcBef>
            </a:pPr>
            <a:r>
              <a:rPr lang="ru-RU" sz="2400" smtClean="0"/>
              <a:t>В 476</a:t>
            </a:r>
            <a:r>
              <a:rPr lang="ru-RU" sz="2400" b="1" smtClean="0"/>
              <a:t> </a:t>
            </a:r>
            <a:r>
              <a:rPr lang="ru-RU" sz="2400" smtClean="0"/>
              <a:t>году вождь отряда германских наёмников Одоакр сверг последнего западноримского императора, провозгласил себя королём Италии, а императорскую корону отослал в Константинополь.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4464050"/>
          </a:xfrm>
        </p:spPr>
        <p:txBody>
          <a:bodyPr lIns="36000" rIns="36000" anchor="ctr">
            <a:noAutofit/>
          </a:bodyPr>
          <a:lstStyle/>
          <a:p>
            <a:pPr marL="88900" indent="0" algn="ctr">
              <a:spcBef>
                <a:spcPct val="0"/>
              </a:spcBef>
              <a:buFont typeface="Comic Sans MS" pitchFamily="66" charset="0"/>
              <a:buNone/>
            </a:pPr>
            <a:r>
              <a:rPr lang="ru-RU" sz="2400" smtClean="0"/>
              <a:t>Из средневековой хроники</a:t>
            </a:r>
          </a:p>
          <a:p>
            <a:pPr marL="88900" indent="0">
              <a:spcBef>
                <a:spcPct val="0"/>
              </a:spcBef>
            </a:pPr>
            <a:r>
              <a:rPr lang="ru-RU" sz="2400" smtClean="0"/>
              <a:t>Христианам стало ясно, что Карл, король франков, …, должен именоваться императором…. Король Карл не хотел отказывать их просьбам …</a:t>
            </a:r>
            <a:r>
              <a:rPr lang="en-US" sz="2400" smtClean="0"/>
              <a:t> </a:t>
            </a:r>
            <a:r>
              <a:rPr lang="ru-RU" sz="2400" smtClean="0"/>
              <a:t>в то же Рождество принял титул императора</a:t>
            </a:r>
            <a:r>
              <a:rPr lang="ru-RU" sz="2400" smtClean="0">
                <a:latin typeface="Arial" charset="0"/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2000" y="5749959"/>
            <a:ext cx="8640000" cy="919401"/>
          </a:xfrm>
          <a:prstGeom prst="roundRect">
            <a:avLst/>
          </a:prstGeom>
          <a:blipFill>
            <a:blip r:embed="rId3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	Сравни исторические факты. Как изменилось отношение варваров к императорской короне?</a:t>
            </a:r>
            <a:endParaRPr lang="ru-RU" sz="2400" dirty="0">
              <a:latin typeface="+mn-lt"/>
            </a:endParaRP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7616" y="5893975"/>
            <a:ext cx="288000" cy="28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1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600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3762000" y="1700808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3762000" y="3357032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400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ФРАНКСКОЕ КОРОЛЕВСТВО СТАЛО ИМПЕРИЕЙ?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2000" y="1800000"/>
            <a:ext cx="8640000" cy="3371136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pic>
        <p:nvPicPr>
          <p:cNvPr id="18438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3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Выбери признаки империи</a:t>
            </a:r>
            <a:r>
              <a:rPr lang="ru-RU" sz="280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10" name="Полилиния 9"/>
          <p:cNvSpPr/>
          <p:nvPr/>
        </p:nvSpPr>
        <p:spPr>
          <a:xfrm>
            <a:off x="3492000" y="3933056"/>
            <a:ext cx="2160000" cy="914667"/>
          </a:xfrm>
          <a:custGeom>
            <a:avLst/>
            <a:gdLst>
              <a:gd name="connsiteX0" fmla="*/ 0 w 1829334"/>
              <a:gd name="connsiteY0" fmla="*/ 457334 h 1829334"/>
              <a:gd name="connsiteX1" fmla="*/ 609773 w 1829334"/>
              <a:gd name="connsiteY1" fmla="*/ 457326 h 1829334"/>
              <a:gd name="connsiteX2" fmla="*/ 914667 w 1829334"/>
              <a:gd name="connsiteY2" fmla="*/ 0 h 1829334"/>
              <a:gd name="connsiteX3" fmla="*/ 1219561 w 1829334"/>
              <a:gd name="connsiteY3" fmla="*/ 457326 h 1829334"/>
              <a:gd name="connsiteX4" fmla="*/ 1829334 w 1829334"/>
              <a:gd name="connsiteY4" fmla="*/ 457334 h 1829334"/>
              <a:gd name="connsiteX5" fmla="*/ 1524455 w 1829334"/>
              <a:gd name="connsiteY5" fmla="*/ 914667 h 1829334"/>
              <a:gd name="connsiteX6" fmla="*/ 1829334 w 1829334"/>
              <a:gd name="connsiteY6" fmla="*/ 1372001 h 1829334"/>
              <a:gd name="connsiteX7" fmla="*/ 1219561 w 1829334"/>
              <a:gd name="connsiteY7" fmla="*/ 1372008 h 1829334"/>
              <a:gd name="connsiteX8" fmla="*/ 914667 w 1829334"/>
              <a:gd name="connsiteY8" fmla="*/ 1829334 h 1829334"/>
              <a:gd name="connsiteX9" fmla="*/ 609773 w 1829334"/>
              <a:gd name="connsiteY9" fmla="*/ 1372008 h 1829334"/>
              <a:gd name="connsiteX10" fmla="*/ 0 w 1829334"/>
              <a:gd name="connsiteY10" fmla="*/ 1372001 h 1829334"/>
              <a:gd name="connsiteX11" fmla="*/ 304879 w 1829334"/>
              <a:gd name="connsiteY11" fmla="*/ 914667 h 1829334"/>
              <a:gd name="connsiteX12" fmla="*/ 0 w 1829334"/>
              <a:gd name="connsiteY12" fmla="*/ 457334 h 1829334"/>
              <a:gd name="connsiteX0" fmla="*/ 0 w 1829334"/>
              <a:gd name="connsiteY0" fmla="*/ 457334 h 1372008"/>
              <a:gd name="connsiteX1" fmla="*/ 609773 w 1829334"/>
              <a:gd name="connsiteY1" fmla="*/ 457326 h 1372008"/>
              <a:gd name="connsiteX2" fmla="*/ 914667 w 1829334"/>
              <a:gd name="connsiteY2" fmla="*/ 0 h 1372008"/>
              <a:gd name="connsiteX3" fmla="*/ 1219561 w 1829334"/>
              <a:gd name="connsiteY3" fmla="*/ 457326 h 1372008"/>
              <a:gd name="connsiteX4" fmla="*/ 1829334 w 1829334"/>
              <a:gd name="connsiteY4" fmla="*/ 457334 h 1372008"/>
              <a:gd name="connsiteX5" fmla="*/ 1524455 w 1829334"/>
              <a:gd name="connsiteY5" fmla="*/ 914667 h 1372008"/>
              <a:gd name="connsiteX6" fmla="*/ 1829334 w 1829334"/>
              <a:gd name="connsiteY6" fmla="*/ 1372001 h 1372008"/>
              <a:gd name="connsiteX7" fmla="*/ 1219561 w 1829334"/>
              <a:gd name="connsiteY7" fmla="*/ 1372008 h 1372008"/>
              <a:gd name="connsiteX8" fmla="*/ 609773 w 1829334"/>
              <a:gd name="connsiteY8" fmla="*/ 1372008 h 1372008"/>
              <a:gd name="connsiteX9" fmla="*/ 0 w 1829334"/>
              <a:gd name="connsiteY9" fmla="*/ 1372001 h 1372008"/>
              <a:gd name="connsiteX10" fmla="*/ 304879 w 1829334"/>
              <a:gd name="connsiteY10" fmla="*/ 914667 h 1372008"/>
              <a:gd name="connsiteX11" fmla="*/ 0 w 1829334"/>
              <a:gd name="connsiteY11" fmla="*/ 457334 h 1372008"/>
              <a:gd name="connsiteX0" fmla="*/ 0 w 1829334"/>
              <a:gd name="connsiteY0" fmla="*/ 457334 h 1372008"/>
              <a:gd name="connsiteX1" fmla="*/ 609773 w 1829334"/>
              <a:gd name="connsiteY1" fmla="*/ 457326 h 1372008"/>
              <a:gd name="connsiteX2" fmla="*/ 914667 w 1829334"/>
              <a:gd name="connsiteY2" fmla="*/ 0 h 1372008"/>
              <a:gd name="connsiteX3" fmla="*/ 1219561 w 1829334"/>
              <a:gd name="connsiteY3" fmla="*/ 457326 h 1372008"/>
              <a:gd name="connsiteX4" fmla="*/ 1829334 w 1829334"/>
              <a:gd name="connsiteY4" fmla="*/ 457334 h 1372008"/>
              <a:gd name="connsiteX5" fmla="*/ 1524455 w 1829334"/>
              <a:gd name="connsiteY5" fmla="*/ 914667 h 1372008"/>
              <a:gd name="connsiteX6" fmla="*/ 1829334 w 1829334"/>
              <a:gd name="connsiteY6" fmla="*/ 1372001 h 1372008"/>
              <a:gd name="connsiteX7" fmla="*/ 1219561 w 1829334"/>
              <a:gd name="connsiteY7" fmla="*/ 1372008 h 1372008"/>
              <a:gd name="connsiteX8" fmla="*/ 609773 w 1829334"/>
              <a:gd name="connsiteY8" fmla="*/ 1372008 h 1372008"/>
              <a:gd name="connsiteX9" fmla="*/ 304879 w 1829334"/>
              <a:gd name="connsiteY9" fmla="*/ 914667 h 1372008"/>
              <a:gd name="connsiteX10" fmla="*/ 0 w 1829334"/>
              <a:gd name="connsiteY10" fmla="*/ 457334 h 1372008"/>
              <a:gd name="connsiteX0" fmla="*/ 0 w 1829334"/>
              <a:gd name="connsiteY0" fmla="*/ 457334 h 1372008"/>
              <a:gd name="connsiteX1" fmla="*/ 609773 w 1829334"/>
              <a:gd name="connsiteY1" fmla="*/ 457326 h 1372008"/>
              <a:gd name="connsiteX2" fmla="*/ 914667 w 1829334"/>
              <a:gd name="connsiteY2" fmla="*/ 0 h 1372008"/>
              <a:gd name="connsiteX3" fmla="*/ 1219561 w 1829334"/>
              <a:gd name="connsiteY3" fmla="*/ 457326 h 1372008"/>
              <a:gd name="connsiteX4" fmla="*/ 1829334 w 1829334"/>
              <a:gd name="connsiteY4" fmla="*/ 457334 h 1372008"/>
              <a:gd name="connsiteX5" fmla="*/ 1524455 w 1829334"/>
              <a:gd name="connsiteY5" fmla="*/ 914667 h 1372008"/>
              <a:gd name="connsiteX6" fmla="*/ 1219561 w 1829334"/>
              <a:gd name="connsiteY6" fmla="*/ 1372008 h 1372008"/>
              <a:gd name="connsiteX7" fmla="*/ 609773 w 1829334"/>
              <a:gd name="connsiteY7" fmla="*/ 1372008 h 1372008"/>
              <a:gd name="connsiteX8" fmla="*/ 304879 w 1829334"/>
              <a:gd name="connsiteY8" fmla="*/ 914667 h 1372008"/>
              <a:gd name="connsiteX9" fmla="*/ 0 w 1829334"/>
              <a:gd name="connsiteY9" fmla="*/ 457334 h 1372008"/>
              <a:gd name="connsiteX0" fmla="*/ 0 w 1829334"/>
              <a:gd name="connsiteY0" fmla="*/ 457334 h 1372008"/>
              <a:gd name="connsiteX1" fmla="*/ 609773 w 1829334"/>
              <a:gd name="connsiteY1" fmla="*/ 457326 h 1372008"/>
              <a:gd name="connsiteX2" fmla="*/ 914667 w 1829334"/>
              <a:gd name="connsiteY2" fmla="*/ 0 h 1372008"/>
              <a:gd name="connsiteX3" fmla="*/ 1219561 w 1829334"/>
              <a:gd name="connsiteY3" fmla="*/ 457326 h 1372008"/>
              <a:gd name="connsiteX4" fmla="*/ 1829334 w 1829334"/>
              <a:gd name="connsiteY4" fmla="*/ 457334 h 1372008"/>
              <a:gd name="connsiteX5" fmla="*/ 1524455 w 1829334"/>
              <a:gd name="connsiteY5" fmla="*/ 914667 h 1372008"/>
              <a:gd name="connsiteX6" fmla="*/ 609773 w 1829334"/>
              <a:gd name="connsiteY6" fmla="*/ 1372008 h 1372008"/>
              <a:gd name="connsiteX7" fmla="*/ 304879 w 1829334"/>
              <a:gd name="connsiteY7" fmla="*/ 914667 h 1372008"/>
              <a:gd name="connsiteX8" fmla="*/ 0 w 1829334"/>
              <a:gd name="connsiteY8" fmla="*/ 457334 h 1372008"/>
              <a:gd name="connsiteX0" fmla="*/ 0 w 1829334"/>
              <a:gd name="connsiteY0" fmla="*/ 457334 h 914667"/>
              <a:gd name="connsiteX1" fmla="*/ 609773 w 1829334"/>
              <a:gd name="connsiteY1" fmla="*/ 457326 h 914667"/>
              <a:gd name="connsiteX2" fmla="*/ 914667 w 1829334"/>
              <a:gd name="connsiteY2" fmla="*/ 0 h 914667"/>
              <a:gd name="connsiteX3" fmla="*/ 1219561 w 1829334"/>
              <a:gd name="connsiteY3" fmla="*/ 457326 h 914667"/>
              <a:gd name="connsiteX4" fmla="*/ 1829334 w 1829334"/>
              <a:gd name="connsiteY4" fmla="*/ 457334 h 914667"/>
              <a:gd name="connsiteX5" fmla="*/ 1524455 w 1829334"/>
              <a:gd name="connsiteY5" fmla="*/ 914667 h 914667"/>
              <a:gd name="connsiteX6" fmla="*/ 304879 w 1829334"/>
              <a:gd name="connsiteY6" fmla="*/ 914667 h 914667"/>
              <a:gd name="connsiteX7" fmla="*/ 0 w 1829334"/>
              <a:gd name="connsiteY7" fmla="*/ 457334 h 914667"/>
              <a:gd name="connsiteX0" fmla="*/ 0 w 1629309"/>
              <a:gd name="connsiteY0" fmla="*/ 219209 h 914667"/>
              <a:gd name="connsiteX1" fmla="*/ 409748 w 1629309"/>
              <a:gd name="connsiteY1" fmla="*/ 457326 h 914667"/>
              <a:gd name="connsiteX2" fmla="*/ 714642 w 1629309"/>
              <a:gd name="connsiteY2" fmla="*/ 0 h 914667"/>
              <a:gd name="connsiteX3" fmla="*/ 1019536 w 1629309"/>
              <a:gd name="connsiteY3" fmla="*/ 457326 h 914667"/>
              <a:gd name="connsiteX4" fmla="*/ 1629309 w 1629309"/>
              <a:gd name="connsiteY4" fmla="*/ 457334 h 914667"/>
              <a:gd name="connsiteX5" fmla="*/ 1324430 w 1629309"/>
              <a:gd name="connsiteY5" fmla="*/ 914667 h 914667"/>
              <a:gd name="connsiteX6" fmla="*/ 104854 w 1629309"/>
              <a:gd name="connsiteY6" fmla="*/ 914667 h 914667"/>
              <a:gd name="connsiteX7" fmla="*/ 0 w 1629309"/>
              <a:gd name="connsiteY7" fmla="*/ 219209 h 914667"/>
              <a:gd name="connsiteX0" fmla="*/ 0 w 1419759"/>
              <a:gd name="connsiteY0" fmla="*/ 219209 h 914667"/>
              <a:gd name="connsiteX1" fmla="*/ 409748 w 1419759"/>
              <a:gd name="connsiteY1" fmla="*/ 457326 h 914667"/>
              <a:gd name="connsiteX2" fmla="*/ 714642 w 1419759"/>
              <a:gd name="connsiteY2" fmla="*/ 0 h 914667"/>
              <a:gd name="connsiteX3" fmla="*/ 1019536 w 1419759"/>
              <a:gd name="connsiteY3" fmla="*/ 457326 h 914667"/>
              <a:gd name="connsiteX4" fmla="*/ 1419759 w 1419759"/>
              <a:gd name="connsiteY4" fmla="*/ 214446 h 914667"/>
              <a:gd name="connsiteX5" fmla="*/ 1324430 w 1419759"/>
              <a:gd name="connsiteY5" fmla="*/ 914667 h 914667"/>
              <a:gd name="connsiteX6" fmla="*/ 104854 w 1419759"/>
              <a:gd name="connsiteY6" fmla="*/ 914667 h 914667"/>
              <a:gd name="connsiteX7" fmla="*/ 0 w 1419759"/>
              <a:gd name="connsiteY7" fmla="*/ 219209 h 914667"/>
              <a:gd name="connsiteX0" fmla="*/ 0 w 1434047"/>
              <a:gd name="connsiteY0" fmla="*/ 219209 h 914667"/>
              <a:gd name="connsiteX1" fmla="*/ 409748 w 1434047"/>
              <a:gd name="connsiteY1" fmla="*/ 457326 h 914667"/>
              <a:gd name="connsiteX2" fmla="*/ 714642 w 1434047"/>
              <a:gd name="connsiteY2" fmla="*/ 0 h 914667"/>
              <a:gd name="connsiteX3" fmla="*/ 1019536 w 1434047"/>
              <a:gd name="connsiteY3" fmla="*/ 457326 h 914667"/>
              <a:gd name="connsiteX4" fmla="*/ 1434047 w 1434047"/>
              <a:gd name="connsiteY4" fmla="*/ 219208 h 914667"/>
              <a:gd name="connsiteX5" fmla="*/ 1324430 w 1434047"/>
              <a:gd name="connsiteY5" fmla="*/ 914667 h 914667"/>
              <a:gd name="connsiteX6" fmla="*/ 104854 w 1434047"/>
              <a:gd name="connsiteY6" fmla="*/ 914667 h 914667"/>
              <a:gd name="connsiteX7" fmla="*/ 0 w 1434047"/>
              <a:gd name="connsiteY7" fmla="*/ 219209 h 914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34047" h="914667">
                <a:moveTo>
                  <a:pt x="0" y="219209"/>
                </a:moveTo>
                <a:lnTo>
                  <a:pt x="409748" y="457326"/>
                </a:lnTo>
                <a:lnTo>
                  <a:pt x="714642" y="0"/>
                </a:lnTo>
                <a:lnTo>
                  <a:pt x="1019536" y="457326"/>
                </a:lnTo>
                <a:lnTo>
                  <a:pt x="1434047" y="219208"/>
                </a:lnTo>
                <a:lnTo>
                  <a:pt x="1324430" y="914667"/>
                </a:lnTo>
                <a:lnTo>
                  <a:pt x="104854" y="914667"/>
                </a:lnTo>
                <a:lnTo>
                  <a:pt x="0" y="219209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75000"/>
                </a:schemeClr>
              </a:gs>
              <a:gs pos="80000">
                <a:schemeClr val="bg2">
                  <a:lumMod val="75000"/>
                </a:schemeClr>
              </a:gs>
              <a:gs pos="100000">
                <a:schemeClr val="bg2">
                  <a:lumMod val="90000"/>
                </a:schemeClr>
              </a:gs>
            </a:gsLst>
          </a:gradFill>
          <a:ln>
            <a:solidFill>
              <a:schemeClr val="tx1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80000" tIns="471296" rIns="180000" bIns="144000" spcCol="1270"/>
          <a:lstStyle/>
          <a:p>
            <a:pPr algn="ctr" defTabSz="9779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800" spc="-150" dirty="0"/>
              <a:t>ИМПЕРИЯ</a:t>
            </a:r>
            <a:endParaRPr lang="ru-RU" sz="2800" spc="-150" dirty="0"/>
          </a:p>
        </p:txBody>
      </p:sp>
      <p:sp>
        <p:nvSpPr>
          <p:cNvPr id="12" name="Полилиния 11"/>
          <p:cNvSpPr/>
          <p:nvPr/>
        </p:nvSpPr>
        <p:spPr>
          <a:xfrm>
            <a:off x="971600" y="5277527"/>
            <a:ext cx="2988000" cy="1080000"/>
          </a:xfrm>
          <a:custGeom>
            <a:avLst/>
            <a:gdLst>
              <a:gd name="connsiteX0" fmla="*/ 0 w 2896158"/>
              <a:gd name="connsiteY0" fmla="*/ 100845 h 1008446"/>
              <a:gd name="connsiteX1" fmla="*/ 100845 w 2896158"/>
              <a:gd name="connsiteY1" fmla="*/ 0 h 1008446"/>
              <a:gd name="connsiteX2" fmla="*/ 2795313 w 2896158"/>
              <a:gd name="connsiteY2" fmla="*/ 0 h 1008446"/>
              <a:gd name="connsiteX3" fmla="*/ 2896158 w 2896158"/>
              <a:gd name="connsiteY3" fmla="*/ 100845 h 1008446"/>
              <a:gd name="connsiteX4" fmla="*/ 2896158 w 2896158"/>
              <a:gd name="connsiteY4" fmla="*/ 907601 h 1008446"/>
              <a:gd name="connsiteX5" fmla="*/ 2795313 w 2896158"/>
              <a:gd name="connsiteY5" fmla="*/ 1008446 h 1008446"/>
              <a:gd name="connsiteX6" fmla="*/ 100845 w 2896158"/>
              <a:gd name="connsiteY6" fmla="*/ 1008446 h 1008446"/>
              <a:gd name="connsiteX7" fmla="*/ 0 w 2896158"/>
              <a:gd name="connsiteY7" fmla="*/ 907601 h 1008446"/>
              <a:gd name="connsiteX8" fmla="*/ 0 w 2896158"/>
              <a:gd name="connsiteY8" fmla="*/ 100845 h 1008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158" h="1008446">
                <a:moveTo>
                  <a:pt x="0" y="100845"/>
                </a:moveTo>
                <a:cubicBezTo>
                  <a:pt x="0" y="45150"/>
                  <a:pt x="45150" y="0"/>
                  <a:pt x="100845" y="0"/>
                </a:cubicBezTo>
                <a:lnTo>
                  <a:pt x="2795313" y="0"/>
                </a:lnTo>
                <a:cubicBezTo>
                  <a:pt x="2851008" y="0"/>
                  <a:pt x="2896158" y="45150"/>
                  <a:pt x="2896158" y="100845"/>
                </a:cubicBezTo>
                <a:lnTo>
                  <a:pt x="2896158" y="907601"/>
                </a:lnTo>
                <a:cubicBezTo>
                  <a:pt x="2896158" y="963296"/>
                  <a:pt x="2851008" y="1008446"/>
                  <a:pt x="2795313" y="1008446"/>
                </a:cubicBezTo>
                <a:lnTo>
                  <a:pt x="100845" y="1008446"/>
                </a:lnTo>
                <a:cubicBezTo>
                  <a:pt x="45150" y="1008446"/>
                  <a:pt x="0" y="963296"/>
                  <a:pt x="0" y="907601"/>
                </a:cubicBezTo>
                <a:lnTo>
                  <a:pt x="0" y="100845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</a:pPr>
            <a:r>
              <a:rPr lang="ru-RU" sz="2000">
                <a:solidFill>
                  <a:srgbClr val="800000"/>
                </a:solidFill>
              </a:rPr>
              <a:t>Государство</a:t>
            </a:r>
            <a:r>
              <a:rPr lang="ru-RU" sz="2000">
                <a:solidFill>
                  <a:srgbClr val="800000"/>
                </a:solidFill>
                <a:latin typeface="Arial" charset="0"/>
              </a:rPr>
              <a:t>,</a:t>
            </a:r>
            <a:r>
              <a:rPr lang="ru-RU" sz="2000">
                <a:solidFill>
                  <a:srgbClr val="800000"/>
                </a:solidFill>
              </a:rPr>
              <a:t> образованное в результате завоеваний</a:t>
            </a:r>
          </a:p>
        </p:txBody>
      </p:sp>
      <p:sp>
        <p:nvSpPr>
          <p:cNvPr id="15" name="Полилиния 14"/>
          <p:cNvSpPr/>
          <p:nvPr/>
        </p:nvSpPr>
        <p:spPr>
          <a:xfrm>
            <a:off x="252000" y="3861168"/>
            <a:ext cx="2880000" cy="1080000"/>
          </a:xfrm>
          <a:custGeom>
            <a:avLst/>
            <a:gdLst>
              <a:gd name="connsiteX0" fmla="*/ 0 w 2896158"/>
              <a:gd name="connsiteY0" fmla="*/ 100845 h 1008446"/>
              <a:gd name="connsiteX1" fmla="*/ 100845 w 2896158"/>
              <a:gd name="connsiteY1" fmla="*/ 0 h 1008446"/>
              <a:gd name="connsiteX2" fmla="*/ 2795313 w 2896158"/>
              <a:gd name="connsiteY2" fmla="*/ 0 h 1008446"/>
              <a:gd name="connsiteX3" fmla="*/ 2896158 w 2896158"/>
              <a:gd name="connsiteY3" fmla="*/ 100845 h 1008446"/>
              <a:gd name="connsiteX4" fmla="*/ 2896158 w 2896158"/>
              <a:gd name="connsiteY4" fmla="*/ 907601 h 1008446"/>
              <a:gd name="connsiteX5" fmla="*/ 2795313 w 2896158"/>
              <a:gd name="connsiteY5" fmla="*/ 1008446 h 1008446"/>
              <a:gd name="connsiteX6" fmla="*/ 100845 w 2896158"/>
              <a:gd name="connsiteY6" fmla="*/ 1008446 h 1008446"/>
              <a:gd name="connsiteX7" fmla="*/ 0 w 2896158"/>
              <a:gd name="connsiteY7" fmla="*/ 907601 h 1008446"/>
              <a:gd name="connsiteX8" fmla="*/ 0 w 2896158"/>
              <a:gd name="connsiteY8" fmla="*/ 100845 h 1008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158" h="1008446">
                <a:moveTo>
                  <a:pt x="0" y="100845"/>
                </a:moveTo>
                <a:cubicBezTo>
                  <a:pt x="0" y="45150"/>
                  <a:pt x="45150" y="0"/>
                  <a:pt x="100845" y="0"/>
                </a:cubicBezTo>
                <a:lnTo>
                  <a:pt x="2795313" y="0"/>
                </a:lnTo>
                <a:cubicBezTo>
                  <a:pt x="2851008" y="0"/>
                  <a:pt x="2896158" y="45150"/>
                  <a:pt x="2896158" y="100845"/>
                </a:cubicBezTo>
                <a:lnTo>
                  <a:pt x="2896158" y="907601"/>
                </a:lnTo>
                <a:cubicBezTo>
                  <a:pt x="2896158" y="963296"/>
                  <a:pt x="2851008" y="1008446"/>
                  <a:pt x="2795313" y="1008446"/>
                </a:cubicBezTo>
                <a:lnTo>
                  <a:pt x="100845" y="1008446"/>
                </a:lnTo>
                <a:cubicBezTo>
                  <a:pt x="45150" y="1008446"/>
                  <a:pt x="0" y="963296"/>
                  <a:pt x="0" y="907601"/>
                </a:cubicBezTo>
                <a:lnTo>
                  <a:pt x="0" y="100845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359991"/>
              <a:satOff val="0"/>
              <a:lumOff val="2000"/>
              <a:alphaOff val="0"/>
            </a:schemeClr>
          </a:fillRef>
          <a:effectRef idx="2">
            <a:schemeClr val="accent3">
              <a:hueOff val="359991"/>
              <a:satOff val="0"/>
              <a:lumOff val="2000"/>
              <a:alphaOff val="0"/>
            </a:schemeClr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</a:pPr>
            <a:r>
              <a:rPr lang="ru-RU" sz="2000">
                <a:solidFill>
                  <a:srgbClr val="800000"/>
                </a:solidFill>
              </a:rPr>
              <a:t>Большая территория, заселённая разными народами</a:t>
            </a:r>
          </a:p>
        </p:txBody>
      </p:sp>
      <p:sp>
        <p:nvSpPr>
          <p:cNvPr id="17" name="Полилиния 16"/>
          <p:cNvSpPr/>
          <p:nvPr/>
        </p:nvSpPr>
        <p:spPr>
          <a:xfrm>
            <a:off x="971600" y="2420888"/>
            <a:ext cx="2988000" cy="1080000"/>
          </a:xfrm>
          <a:custGeom>
            <a:avLst/>
            <a:gdLst>
              <a:gd name="connsiteX0" fmla="*/ 0 w 2896158"/>
              <a:gd name="connsiteY0" fmla="*/ 100845 h 1008446"/>
              <a:gd name="connsiteX1" fmla="*/ 100845 w 2896158"/>
              <a:gd name="connsiteY1" fmla="*/ 0 h 1008446"/>
              <a:gd name="connsiteX2" fmla="*/ 2795313 w 2896158"/>
              <a:gd name="connsiteY2" fmla="*/ 0 h 1008446"/>
              <a:gd name="connsiteX3" fmla="*/ 2896158 w 2896158"/>
              <a:gd name="connsiteY3" fmla="*/ 100845 h 1008446"/>
              <a:gd name="connsiteX4" fmla="*/ 2896158 w 2896158"/>
              <a:gd name="connsiteY4" fmla="*/ 907601 h 1008446"/>
              <a:gd name="connsiteX5" fmla="*/ 2795313 w 2896158"/>
              <a:gd name="connsiteY5" fmla="*/ 1008446 h 1008446"/>
              <a:gd name="connsiteX6" fmla="*/ 100845 w 2896158"/>
              <a:gd name="connsiteY6" fmla="*/ 1008446 h 1008446"/>
              <a:gd name="connsiteX7" fmla="*/ 0 w 2896158"/>
              <a:gd name="connsiteY7" fmla="*/ 907601 h 1008446"/>
              <a:gd name="connsiteX8" fmla="*/ 0 w 2896158"/>
              <a:gd name="connsiteY8" fmla="*/ 100845 h 1008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158" h="1008446">
                <a:moveTo>
                  <a:pt x="0" y="100845"/>
                </a:moveTo>
                <a:cubicBezTo>
                  <a:pt x="0" y="45150"/>
                  <a:pt x="45150" y="0"/>
                  <a:pt x="100845" y="0"/>
                </a:cubicBezTo>
                <a:lnTo>
                  <a:pt x="2795313" y="0"/>
                </a:lnTo>
                <a:cubicBezTo>
                  <a:pt x="2851008" y="0"/>
                  <a:pt x="2896158" y="45150"/>
                  <a:pt x="2896158" y="100845"/>
                </a:cubicBezTo>
                <a:lnTo>
                  <a:pt x="2896158" y="907601"/>
                </a:lnTo>
                <a:cubicBezTo>
                  <a:pt x="2896158" y="963296"/>
                  <a:pt x="2851008" y="1008446"/>
                  <a:pt x="2795313" y="1008446"/>
                </a:cubicBezTo>
                <a:lnTo>
                  <a:pt x="100845" y="1008446"/>
                </a:lnTo>
                <a:cubicBezTo>
                  <a:pt x="45150" y="1008446"/>
                  <a:pt x="0" y="963296"/>
                  <a:pt x="0" y="907601"/>
                </a:cubicBezTo>
                <a:lnTo>
                  <a:pt x="0" y="100845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719981"/>
              <a:satOff val="0"/>
              <a:lumOff val="4000"/>
              <a:alphaOff val="0"/>
            </a:schemeClr>
          </a:fillRef>
          <a:effectRef idx="2">
            <a:schemeClr val="accent3">
              <a:hueOff val="719981"/>
              <a:satOff val="0"/>
              <a:lumOff val="4000"/>
              <a:alphaOff val="0"/>
            </a:schemeClr>
          </a:effectRef>
          <a:fontRef idx="minor">
            <a:schemeClr val="lt1"/>
          </a:fontRef>
        </p:style>
        <p:txBody>
          <a:bodyPr lIns="36000" tIns="36000" rIns="36000" bIns="36000" spcCol="1270" anchor="ctr"/>
          <a:lstStyle/>
          <a:p>
            <a:pPr algn="ctr" defTabSz="7112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/>
              <a:t>Добровольно объединившиеся страны и народы</a:t>
            </a:r>
            <a:endParaRPr lang="ru-RU" sz="2000" dirty="0"/>
          </a:p>
        </p:txBody>
      </p:sp>
      <p:sp>
        <p:nvSpPr>
          <p:cNvPr id="19" name="Полилиния 18"/>
          <p:cNvSpPr/>
          <p:nvPr/>
        </p:nvSpPr>
        <p:spPr>
          <a:xfrm>
            <a:off x="5148064" y="2420888"/>
            <a:ext cx="2988000" cy="1080000"/>
          </a:xfrm>
          <a:custGeom>
            <a:avLst/>
            <a:gdLst>
              <a:gd name="connsiteX0" fmla="*/ 0 w 2896158"/>
              <a:gd name="connsiteY0" fmla="*/ 100845 h 1008446"/>
              <a:gd name="connsiteX1" fmla="*/ 100845 w 2896158"/>
              <a:gd name="connsiteY1" fmla="*/ 0 h 1008446"/>
              <a:gd name="connsiteX2" fmla="*/ 2795313 w 2896158"/>
              <a:gd name="connsiteY2" fmla="*/ 0 h 1008446"/>
              <a:gd name="connsiteX3" fmla="*/ 2896158 w 2896158"/>
              <a:gd name="connsiteY3" fmla="*/ 100845 h 1008446"/>
              <a:gd name="connsiteX4" fmla="*/ 2896158 w 2896158"/>
              <a:gd name="connsiteY4" fmla="*/ 907601 h 1008446"/>
              <a:gd name="connsiteX5" fmla="*/ 2795313 w 2896158"/>
              <a:gd name="connsiteY5" fmla="*/ 1008446 h 1008446"/>
              <a:gd name="connsiteX6" fmla="*/ 100845 w 2896158"/>
              <a:gd name="connsiteY6" fmla="*/ 1008446 h 1008446"/>
              <a:gd name="connsiteX7" fmla="*/ 0 w 2896158"/>
              <a:gd name="connsiteY7" fmla="*/ 907601 h 1008446"/>
              <a:gd name="connsiteX8" fmla="*/ 0 w 2896158"/>
              <a:gd name="connsiteY8" fmla="*/ 100845 h 1008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158" h="1008446">
                <a:moveTo>
                  <a:pt x="0" y="100845"/>
                </a:moveTo>
                <a:cubicBezTo>
                  <a:pt x="0" y="45150"/>
                  <a:pt x="45150" y="0"/>
                  <a:pt x="100845" y="0"/>
                </a:cubicBezTo>
                <a:lnTo>
                  <a:pt x="2795313" y="0"/>
                </a:lnTo>
                <a:cubicBezTo>
                  <a:pt x="2851008" y="0"/>
                  <a:pt x="2896158" y="45150"/>
                  <a:pt x="2896158" y="100845"/>
                </a:cubicBezTo>
                <a:lnTo>
                  <a:pt x="2896158" y="907601"/>
                </a:lnTo>
                <a:cubicBezTo>
                  <a:pt x="2896158" y="963296"/>
                  <a:pt x="2851008" y="1008446"/>
                  <a:pt x="2795313" y="1008446"/>
                </a:cubicBezTo>
                <a:lnTo>
                  <a:pt x="100845" y="1008446"/>
                </a:lnTo>
                <a:cubicBezTo>
                  <a:pt x="45150" y="1008446"/>
                  <a:pt x="0" y="963296"/>
                  <a:pt x="0" y="907601"/>
                </a:cubicBezTo>
                <a:lnTo>
                  <a:pt x="0" y="100845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1079972"/>
              <a:satOff val="0"/>
              <a:lumOff val="6001"/>
              <a:alphaOff val="0"/>
            </a:schemeClr>
          </a:fillRef>
          <a:effectRef idx="2">
            <a:schemeClr val="accent3">
              <a:hueOff val="1079972"/>
              <a:satOff val="0"/>
              <a:lumOff val="6001"/>
              <a:alphaOff val="0"/>
            </a:schemeClr>
          </a:effectRef>
          <a:fontRef idx="minor">
            <a:schemeClr val="lt1"/>
          </a:fontRef>
        </p:style>
        <p:txBody>
          <a:bodyPr lIns="36000" tIns="36000" rIns="36000" bIns="36000" spcCol="1270" anchor="ctr"/>
          <a:lstStyle/>
          <a:p>
            <a:pPr algn="ctr" defTabSz="7112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/>
              <a:t>Власть сосредоточена в руках императора</a:t>
            </a:r>
            <a:endParaRPr lang="ru-RU" sz="2000" dirty="0"/>
          </a:p>
        </p:txBody>
      </p:sp>
      <p:sp>
        <p:nvSpPr>
          <p:cNvPr id="21" name="Полилиния 20"/>
          <p:cNvSpPr/>
          <p:nvPr/>
        </p:nvSpPr>
        <p:spPr>
          <a:xfrm>
            <a:off x="6012480" y="3861168"/>
            <a:ext cx="2880000" cy="1080000"/>
          </a:xfrm>
          <a:custGeom>
            <a:avLst/>
            <a:gdLst>
              <a:gd name="connsiteX0" fmla="*/ 0 w 2896158"/>
              <a:gd name="connsiteY0" fmla="*/ 100845 h 1008446"/>
              <a:gd name="connsiteX1" fmla="*/ 100845 w 2896158"/>
              <a:gd name="connsiteY1" fmla="*/ 0 h 1008446"/>
              <a:gd name="connsiteX2" fmla="*/ 2795313 w 2896158"/>
              <a:gd name="connsiteY2" fmla="*/ 0 h 1008446"/>
              <a:gd name="connsiteX3" fmla="*/ 2896158 w 2896158"/>
              <a:gd name="connsiteY3" fmla="*/ 100845 h 1008446"/>
              <a:gd name="connsiteX4" fmla="*/ 2896158 w 2896158"/>
              <a:gd name="connsiteY4" fmla="*/ 907601 h 1008446"/>
              <a:gd name="connsiteX5" fmla="*/ 2795313 w 2896158"/>
              <a:gd name="connsiteY5" fmla="*/ 1008446 h 1008446"/>
              <a:gd name="connsiteX6" fmla="*/ 100845 w 2896158"/>
              <a:gd name="connsiteY6" fmla="*/ 1008446 h 1008446"/>
              <a:gd name="connsiteX7" fmla="*/ 0 w 2896158"/>
              <a:gd name="connsiteY7" fmla="*/ 907601 h 1008446"/>
              <a:gd name="connsiteX8" fmla="*/ 0 w 2896158"/>
              <a:gd name="connsiteY8" fmla="*/ 100845 h 1008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158" h="1008446">
                <a:moveTo>
                  <a:pt x="0" y="100845"/>
                </a:moveTo>
                <a:cubicBezTo>
                  <a:pt x="0" y="45150"/>
                  <a:pt x="45150" y="0"/>
                  <a:pt x="100845" y="0"/>
                </a:cubicBezTo>
                <a:lnTo>
                  <a:pt x="2795313" y="0"/>
                </a:lnTo>
                <a:cubicBezTo>
                  <a:pt x="2851008" y="0"/>
                  <a:pt x="2896158" y="45150"/>
                  <a:pt x="2896158" y="100845"/>
                </a:cubicBezTo>
                <a:lnTo>
                  <a:pt x="2896158" y="907601"/>
                </a:lnTo>
                <a:cubicBezTo>
                  <a:pt x="2896158" y="963296"/>
                  <a:pt x="2851008" y="1008446"/>
                  <a:pt x="2795313" y="1008446"/>
                </a:cubicBezTo>
                <a:lnTo>
                  <a:pt x="100845" y="1008446"/>
                </a:lnTo>
                <a:cubicBezTo>
                  <a:pt x="45150" y="1008446"/>
                  <a:pt x="0" y="963296"/>
                  <a:pt x="0" y="907601"/>
                </a:cubicBezTo>
                <a:lnTo>
                  <a:pt x="0" y="100845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1439962"/>
              <a:satOff val="0"/>
              <a:lumOff val="8001"/>
              <a:alphaOff val="0"/>
            </a:schemeClr>
          </a:fillRef>
          <a:effectRef idx="2">
            <a:schemeClr val="accent3">
              <a:hueOff val="1439962"/>
              <a:satOff val="0"/>
              <a:lumOff val="8001"/>
              <a:alphaOff val="0"/>
            </a:schemeClr>
          </a:effectRef>
          <a:fontRef idx="minor">
            <a:schemeClr val="lt1"/>
          </a:fontRef>
        </p:style>
        <p:txBody>
          <a:bodyPr lIns="36000" tIns="36000" rIns="36000" bIns="36000" spcCol="1270" anchor="ctr"/>
          <a:lstStyle/>
          <a:p>
            <a:pPr algn="ctr" defTabSz="7112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/>
              <a:t>Небольшая территория</a:t>
            </a:r>
            <a:endParaRPr lang="ru-RU" sz="2000" dirty="0"/>
          </a:p>
        </p:txBody>
      </p:sp>
      <p:sp>
        <p:nvSpPr>
          <p:cNvPr id="23" name="Полилиния 22"/>
          <p:cNvSpPr/>
          <p:nvPr/>
        </p:nvSpPr>
        <p:spPr>
          <a:xfrm>
            <a:off x="5148064" y="5277527"/>
            <a:ext cx="2988000" cy="1080000"/>
          </a:xfrm>
          <a:custGeom>
            <a:avLst/>
            <a:gdLst>
              <a:gd name="connsiteX0" fmla="*/ 0 w 2896158"/>
              <a:gd name="connsiteY0" fmla="*/ 100845 h 1008446"/>
              <a:gd name="connsiteX1" fmla="*/ 100845 w 2896158"/>
              <a:gd name="connsiteY1" fmla="*/ 0 h 1008446"/>
              <a:gd name="connsiteX2" fmla="*/ 2795313 w 2896158"/>
              <a:gd name="connsiteY2" fmla="*/ 0 h 1008446"/>
              <a:gd name="connsiteX3" fmla="*/ 2896158 w 2896158"/>
              <a:gd name="connsiteY3" fmla="*/ 100845 h 1008446"/>
              <a:gd name="connsiteX4" fmla="*/ 2896158 w 2896158"/>
              <a:gd name="connsiteY4" fmla="*/ 907601 h 1008446"/>
              <a:gd name="connsiteX5" fmla="*/ 2795313 w 2896158"/>
              <a:gd name="connsiteY5" fmla="*/ 1008446 h 1008446"/>
              <a:gd name="connsiteX6" fmla="*/ 100845 w 2896158"/>
              <a:gd name="connsiteY6" fmla="*/ 1008446 h 1008446"/>
              <a:gd name="connsiteX7" fmla="*/ 0 w 2896158"/>
              <a:gd name="connsiteY7" fmla="*/ 907601 h 1008446"/>
              <a:gd name="connsiteX8" fmla="*/ 0 w 2896158"/>
              <a:gd name="connsiteY8" fmla="*/ 100845 h 1008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6158" h="1008446">
                <a:moveTo>
                  <a:pt x="0" y="100845"/>
                </a:moveTo>
                <a:cubicBezTo>
                  <a:pt x="0" y="45150"/>
                  <a:pt x="45150" y="0"/>
                  <a:pt x="100845" y="0"/>
                </a:cubicBezTo>
                <a:lnTo>
                  <a:pt x="2795313" y="0"/>
                </a:lnTo>
                <a:cubicBezTo>
                  <a:pt x="2851008" y="0"/>
                  <a:pt x="2896158" y="45150"/>
                  <a:pt x="2896158" y="100845"/>
                </a:cubicBezTo>
                <a:lnTo>
                  <a:pt x="2896158" y="907601"/>
                </a:lnTo>
                <a:cubicBezTo>
                  <a:pt x="2896158" y="963296"/>
                  <a:pt x="2851008" y="1008446"/>
                  <a:pt x="2795313" y="1008446"/>
                </a:cubicBezTo>
                <a:lnTo>
                  <a:pt x="100845" y="1008446"/>
                </a:lnTo>
                <a:cubicBezTo>
                  <a:pt x="45150" y="1008446"/>
                  <a:pt x="0" y="963296"/>
                  <a:pt x="0" y="907601"/>
                </a:cubicBezTo>
                <a:lnTo>
                  <a:pt x="0" y="100845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1799953"/>
              <a:satOff val="0"/>
              <a:lumOff val="10001"/>
              <a:alphaOff val="0"/>
            </a:schemeClr>
          </a:fillRef>
          <a:effectRef idx="2">
            <a:schemeClr val="accent3">
              <a:hueOff val="1799953"/>
              <a:satOff val="0"/>
              <a:lumOff val="10001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36000" spcCol="1270" anchor="ctr"/>
          <a:lstStyle/>
          <a:p>
            <a:pPr algn="ctr" defTabSz="71120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2000" dirty="0"/>
              <a:t>В управлении государством могут участвовать разные люди</a:t>
            </a:r>
            <a:endParaRPr lang="ru-RU" sz="2000" dirty="0"/>
          </a:p>
        </p:txBody>
      </p:sp>
      <p:pic>
        <p:nvPicPr>
          <p:cNvPr id="2050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681038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При помощи цифр укажи признаки первобытности (1) и цивилизации (2)</a:t>
            </a:r>
            <a:r>
              <a:rPr lang="ru-RU" sz="280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660232" y="2880000"/>
            <a:ext cx="150192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71600" y="2880000"/>
            <a:ext cx="150036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744000" y="2880000"/>
            <a:ext cx="166101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317428" y="4140000"/>
            <a:ext cx="1606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292080" y="4140000"/>
            <a:ext cx="136137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71600" y="5400000"/>
            <a:ext cx="1552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067944" y="5400000"/>
            <a:ext cx="115248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444208" y="5400000"/>
            <a:ext cx="16800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541" name="Picture 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0"/>
            <a:ext cx="681038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981075"/>
            <a:ext cx="8639175" cy="5759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252000" y="2788091"/>
            <a:ext cx="8640000" cy="1532334"/>
          </a:xfrm>
          <a:prstGeom prst="roundRect">
            <a:avLst/>
          </a:prstGeom>
          <a:blipFill>
            <a:blip r:embed="rId4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Укажи</a:t>
            </a:r>
            <a:r>
              <a:rPr lang="ru-RU" sz="2800"/>
              <a:t>,</a:t>
            </a:r>
            <a:r>
              <a:rPr lang="ru-RU" sz="2800">
                <a:latin typeface="Comic Sans MS" pitchFamily="66" charset="0"/>
              </a:rPr>
              <a:t> какие варварские королевства существовали на территории Западной Римской империи</a:t>
            </a:r>
            <a:r>
              <a:rPr lang="ru-RU" sz="2800"/>
              <a:t>.</a:t>
            </a:r>
            <a:r>
              <a:rPr lang="ru-RU" sz="2800">
                <a:latin typeface="Comic Sans MS" pitchFamily="66" charset="0"/>
              </a:rPr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2458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681038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777807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Варвары на римских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землях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8" y="3073951"/>
            <a:ext cx="864000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Новые франкские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короли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19" y="4298087"/>
            <a:ext cx="864000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Империя Карла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Великого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26629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08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С </a:t>
            </a:r>
            <a:r>
              <a:rPr lang="ru-RU" sz="2800" dirty="0">
                <a:latin typeface="+mn-lt"/>
              </a:rPr>
              <a:t>помощью фактов докажи, что варвары взошли на ступень </a:t>
            </a:r>
            <a:r>
              <a:rPr lang="ru-RU" sz="2800" dirty="0">
                <a:latin typeface="+mn-lt"/>
              </a:rPr>
              <a:t>цивилизации</a:t>
            </a:r>
            <a:r>
              <a:rPr lang="ru-RU" sz="2800" dirty="0">
                <a:latin typeface="+mn-lt"/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ВАРВАРЫ НА РИМСКИХ ЗЕМЛЯХ</a:t>
            </a:r>
            <a:endParaRPr lang="ru-RU" sz="3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251065" y="2708920"/>
            <a:ext cx="2848262" cy="3888000"/>
          </a:xfrm>
          <a:prstGeom prst="roundRect">
            <a:avLst>
              <a:gd name="adj" fmla="val 792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240088" y="2711450"/>
          <a:ext cx="5651500" cy="38877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19500"/>
                <a:gridCol w="3532500"/>
              </a:tblGrid>
              <a:tr h="777686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ФАКТЫ</a:t>
                      </a:r>
                      <a:r>
                        <a:rPr lang="ru-RU" sz="2400" dirty="0" smtClean="0"/>
                        <a:t> 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77768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ХОЗЯЙСТВО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7768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ВЛАСТЬ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7768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ДЕЛЕНИЕ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7768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КУЛЬТУРА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7674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52000" y="980728"/>
            <a:ext cx="8640000" cy="132802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083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400">
                <a:latin typeface="Comic Sans MS" pitchFamily="66" charset="0"/>
              </a:rPr>
              <a:t>Распредели указанные явления на группы в зависимости от изменений</a:t>
            </a:r>
            <a:r>
              <a:rPr lang="ru-RU" sz="2400"/>
              <a:t>,</a:t>
            </a:r>
            <a:r>
              <a:rPr lang="ru-RU" sz="2400">
                <a:latin typeface="Comic Sans MS" pitchFamily="66" charset="0"/>
              </a:rPr>
              <a:t> произошедших с римлянами и варварами</a:t>
            </a:r>
            <a:r>
              <a:rPr lang="ru-RU" sz="240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ВАРВАРЫ НА РИМСКИХ ЗЕМЛЯХ</a:t>
            </a:r>
            <a:endParaRPr lang="ru-RU" sz="3600" dirty="0"/>
          </a:p>
        </p:txBody>
      </p:sp>
      <p:graphicFrame>
        <p:nvGraphicFramePr>
          <p:cNvPr id="29745" name="Group 49"/>
          <p:cNvGraphicFramePr>
            <a:graphicFrameLocks noGrp="1"/>
          </p:cNvGraphicFramePr>
          <p:nvPr/>
        </p:nvGraphicFramePr>
        <p:xfrm>
          <a:off x="250825" y="2349500"/>
          <a:ext cx="8639175" cy="4505325"/>
        </p:xfrm>
        <a:graphic>
          <a:graphicData uri="http://schemas.openxmlformats.org/drawingml/2006/table">
            <a:tbl>
              <a:tblPr/>
              <a:tblGrid>
                <a:gridCol w="2879725"/>
                <a:gridCol w="719138"/>
                <a:gridCol w="1441450"/>
                <a:gridCol w="719137"/>
                <a:gridCol w="28797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зменения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ароды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зменения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Утеряны традиции глубокой вспашки и удобрения земли</a:t>
                      </a:r>
                    </a:p>
                  </a:txBody>
                  <a:tcPr marL="72000" marR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2000" marR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Римляне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(потеряли)</a:t>
                      </a:r>
                    </a:p>
                  </a:txBody>
                  <a:tcPr marL="36000" marR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2000" marR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Исчезли крупные города, ремесленные мастерские</a:t>
                      </a:r>
                    </a:p>
                  </a:txBody>
                  <a:tcPr marL="72000" marR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Приняли христианство</a:t>
                      </a:r>
                    </a:p>
                  </a:txBody>
                  <a:tcPr marL="72000" marR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Получены земли с рабами</a:t>
                      </a:r>
                    </a:p>
                  </a:txBody>
                  <a:tcPr marL="72000" marR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2286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Стремление к роскоши</a:t>
                      </a:r>
                    </a:p>
                  </a:txBody>
                  <a:tcPr marL="72000" marR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Исчезли спокойствие и порядок</a:t>
                      </a:r>
                    </a:p>
                  </a:txBody>
                  <a:tcPr marL="72000" marR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2286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Варвары (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приобрели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</a:t>
                      </a:r>
                    </a:p>
                  </a:txBody>
                  <a:tcPr marL="0" marR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Меньше орудий из железа</a:t>
                      </a:r>
                    </a:p>
                  </a:txBody>
                  <a:tcPr marL="72000" marR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Изменились  древние законы и обычаи  </a:t>
                      </a:r>
                    </a:p>
                  </a:txBody>
                  <a:tcPr marL="72000" marR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Заросли дороги</a:t>
                      </a:r>
                    </a:p>
                  </a:txBody>
                  <a:tcPr marL="72000" marR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Деревянные постройки сменили каменные</a:t>
                      </a:r>
                    </a:p>
                  </a:txBody>
                  <a:tcPr marL="72000" marR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cxnSp>
        <p:nvCxnSpPr>
          <p:cNvPr id="10" name="Прямая со стрелкой 9"/>
          <p:cNvCxnSpPr/>
          <p:nvPr/>
        </p:nvCxnSpPr>
        <p:spPr>
          <a:xfrm>
            <a:off x="3276600" y="2808288"/>
            <a:ext cx="53975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435600" y="2808288"/>
            <a:ext cx="53975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headEnd type="stealth" w="med" len="lg"/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41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250613" y="5013176"/>
            <a:ext cx="681427" cy="108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283968" y="3717032"/>
            <a:ext cx="553171" cy="108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12907</TotalTime>
  <Words>554</Words>
  <Application>Microsoft Office PowerPoint</Application>
  <PresentationFormat>Экран (4:3)</PresentationFormat>
  <Paragraphs>91</Paragraphs>
  <Slides>16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КОРОЛЕВСТВ К ИМПЕРИИ</dc:title>
  <dc:creator>Telli</dc:creator>
  <cp:lastModifiedBy>Admin</cp:lastModifiedBy>
  <cp:revision>320</cp:revision>
  <dcterms:created xsi:type="dcterms:W3CDTF">2012-04-06T18:00:09Z</dcterms:created>
  <dcterms:modified xsi:type="dcterms:W3CDTF">2013-08-28T10:55:24Z</dcterms:modified>
</cp:coreProperties>
</file>