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86" r:id="rId22"/>
    <p:sldId id="287" r:id="rId23"/>
    <p:sldId id="288" r:id="rId24"/>
    <p:sldId id="289" r:id="rId25"/>
    <p:sldId id="292" r:id="rId26"/>
    <p:sldId id="290" r:id="rId27"/>
    <p:sldId id="293" r:id="rId28"/>
    <p:sldId id="291" r:id="rId29"/>
    <p:sldId id="294" r:id="rId30"/>
    <p:sldId id="266" r:id="rId3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8000"/>
    <a:srgbClr val="0F4D10"/>
    <a:srgbClr val="800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45" autoAdjust="0"/>
    <p:restoredTop sz="97160" autoAdjust="0"/>
  </p:normalViewPr>
  <p:slideViewPr>
    <p:cSldViewPr>
      <p:cViewPr>
        <p:scale>
          <a:sx n="100" d="100"/>
          <a:sy n="100" d="100"/>
        </p:scale>
        <p:origin x="-72" y="1254"/>
      </p:cViewPr>
      <p:guideLst>
        <p:guide orient="horz" pos="244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475E7E4-234F-4A81-8A5F-FD7E8D2CA350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9465123-041E-4F6E-BDA0-46F01EBA8D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09AAFE-BEC4-47D3-89D0-FF4B7C752077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6C583-5643-4435-A771-C864DDB0DA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7ED7E-7234-42AC-B617-D42FC29E02FC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77444A-DF56-4F50-B377-F0B5CDB73C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1FD8A5-93F4-4526-A18C-5B047D639A2D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BC1B84-F5FC-4838-9753-79090E3923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2064A-3202-40EF-8DD5-5CDD5A5CA3E8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F344E-F61F-45A1-A7D6-3FF7C44E10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A779F7-9B9E-4AD3-8637-9CDE6A7B3978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BA32E3-A3B4-4822-B6FD-831FA9B296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8A3372-984B-41BB-B9B8-0D094A7CCF2E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95BD7-7D2E-47B2-AFFF-907A939712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90C9C8-A0ED-419A-B82B-E452989870EE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CD1CC6-E2D9-4E69-9ACA-2C79FEC35D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71841A-81F0-44AF-9E5F-26A47FC370FC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59BEDC-DD21-4E31-81D9-A622484411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C2528-F594-4D33-8FB4-28D034D3535B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08A4E-8BB9-43F3-A012-82A54EE343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0CFF6B-E925-48E3-BF4A-12012F6A852E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72BC15-3433-48D3-B771-D476AAAC3A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972902-0D0D-4A9C-8E22-FF4F2A0D1293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28ECD-682F-4704-9D83-3EF30E1BCB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C42FC9D-C9B0-4D01-9769-9C71A971E95C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AAA3FFA-3ED3-49A3-988B-AB1236B117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554038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4.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Решение задач на пропорции</a:t>
            </a:r>
          </a:p>
        </p:txBody>
      </p:sp>
      <p:sp>
        <p:nvSpPr>
          <p:cNvPr id="14338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-26988"/>
            <a:ext cx="3132138" cy="900113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»</a:t>
            </a:r>
          </a:p>
        </p:txBody>
      </p:sp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0" y="2781300"/>
            <a:ext cx="9144000" cy="554038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IV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ПРОПОРЦИИ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пропорции</a:t>
            </a:r>
          </a:p>
        </p:txBody>
      </p:sp>
      <p:sp>
        <p:nvSpPr>
          <p:cNvPr id="23555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 4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Первое решение</a:t>
            </a:r>
          </a:p>
        </p:txBody>
      </p:sp>
      <p:sp>
        <p:nvSpPr>
          <p:cNvPr id="23556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33242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Таким образом,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</a:t>
            </a:r>
          </a:p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заданном отношении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–</a:t>
            </a: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это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на части</a:t>
            </a:r>
          </a:p>
          <a:p>
            <a:pPr algn="ctr"/>
            <a:r>
              <a:rPr lang="ru-RU" sz="35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прямо пропорционально заданному ряду чисел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Box 4"/>
          <p:cNvSpPr txBox="1">
            <a:spLocks noChangeArrowheads="1"/>
          </p:cNvSpPr>
          <p:nvPr/>
        </p:nvSpPr>
        <p:spPr bwMode="auto">
          <a:xfrm>
            <a:off x="250825" y="1266825"/>
            <a:ext cx="8642350" cy="4778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Разделить число 84 в отношении 7 : 5 : 2.</a:t>
            </a:r>
          </a:p>
        </p:txBody>
      </p:sp>
      <p:pic>
        <p:nvPicPr>
          <p:cNvPr id="2457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пропорции</a:t>
            </a:r>
          </a:p>
        </p:txBody>
      </p:sp>
      <p:sp>
        <p:nvSpPr>
          <p:cNvPr id="24580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 4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Второе решение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1854200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Решим эту задачу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 помощи пропорции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2411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Обозначим искомые части числа 84 через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z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3" y="2979738"/>
            <a:ext cx="8640762" cy="9779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3" y="4070350"/>
            <a:ext cx="8640762" cy="11144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Box 4"/>
          <p:cNvSpPr txBox="1">
            <a:spLocks noChangeArrowheads="1"/>
          </p:cNvSpPr>
          <p:nvPr/>
        </p:nvSpPr>
        <p:spPr bwMode="auto">
          <a:xfrm>
            <a:off x="250825" y="1266825"/>
            <a:ext cx="8642350" cy="14462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В некоторых задачах возникает необходимость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разбить число на несколько частей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не прямо пропорционально заданным числам,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а обратно пропорционально.</a:t>
            </a:r>
          </a:p>
        </p:txBody>
      </p:sp>
      <p:pic>
        <p:nvPicPr>
          <p:cNvPr id="2560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пропорции</a:t>
            </a:r>
          </a:p>
        </p:txBody>
      </p:sp>
      <p:sp>
        <p:nvSpPr>
          <p:cNvPr id="25604" name="TextBox 9"/>
          <p:cNvSpPr txBox="1">
            <a:spLocks noChangeArrowheads="1"/>
          </p:cNvSpPr>
          <p:nvPr/>
        </p:nvSpPr>
        <p:spPr bwMode="auto">
          <a:xfrm>
            <a:off x="3132138" y="-80963"/>
            <a:ext cx="6011862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Разбиение числа</a:t>
            </a: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обратно пропорционально</a:t>
            </a: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заданным числам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2754313"/>
            <a:ext cx="8642350" cy="2462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Разбить число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обратно пропорционально числам n, m, k –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всё равно что разделить его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прямо пропорционально числам</a:t>
            </a:r>
          </a:p>
          <a:p>
            <a:pPr algn="ctr"/>
            <a:endParaRPr lang="ru-RU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00" y="4149725"/>
            <a:ext cx="211772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5273675"/>
            <a:ext cx="8642350" cy="1447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При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разбиении числа на две части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правило можно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сформулировать ещё проще: разбить число обратно пропорционально числам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– всё равно что разделить его прямо пропорционально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Box 4"/>
          <p:cNvSpPr txBox="1">
            <a:spLocks noChangeArrowheads="1"/>
          </p:cNvSpPr>
          <p:nvPr/>
        </p:nvSpPr>
        <p:spPr bwMode="auto">
          <a:xfrm>
            <a:off x="250825" y="1266825"/>
            <a:ext cx="8642350" cy="17859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Первый велосипедист движется со скоростью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10 км/ч, второй – 9 км/ч. Они отправились одновременно навстречу друг другу из пунктов, расстояние между которыми 95 км.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Какой путь проехал до встречи каждый из них?</a:t>
            </a:r>
          </a:p>
        </p:txBody>
      </p:sp>
      <p:pic>
        <p:nvPicPr>
          <p:cNvPr id="2662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пропорции</a:t>
            </a:r>
          </a:p>
        </p:txBody>
      </p:sp>
      <p:sp>
        <p:nvSpPr>
          <p:cNvPr id="26628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 5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3114675"/>
            <a:ext cx="8642350" cy="20145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Поскольку велосипедисты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были в пути одно и то же время,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а при постоянном времени расстояние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прямо пропорционально скорости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 разделим 95 км в отношении 10 : 9.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5184775"/>
            <a:ext cx="8642350" cy="163036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Первый велосипедист проехал: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95 : (10 + 9) · 10 = 95 : 19 · 10 =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50 км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Второй велосипедист проехал: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95 : (10 + 9) · 9 = 95 : 19 · 9 =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45 км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Box 4"/>
          <p:cNvSpPr txBox="1">
            <a:spLocks noChangeArrowheads="1"/>
          </p:cNvSpPr>
          <p:nvPr/>
        </p:nvSpPr>
        <p:spPr bwMode="auto">
          <a:xfrm>
            <a:off x="250825" y="1266825"/>
            <a:ext cx="8642350" cy="14462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Первая машинистка печатает 10 страниц в час, вторая – 9 страниц в час.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Как разделить между ними рукопись в 95 страниц,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чтобы они закончили работу одновременно?</a:t>
            </a:r>
          </a:p>
        </p:txBody>
      </p:sp>
      <p:pic>
        <p:nvPicPr>
          <p:cNvPr id="2765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пропорции</a:t>
            </a:r>
          </a:p>
        </p:txBody>
      </p:sp>
      <p:sp>
        <p:nvSpPr>
          <p:cNvPr id="27652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 6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2763838"/>
            <a:ext cx="8642350" cy="27844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Поскольку объём работы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прямо пропорционален производительности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(при одинаковом времени)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 заданный объём работы (95 страниц)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нужно разделить прямо пропорционально производительностям машинисток,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 есть в отношении 10 : 9.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Box 4"/>
          <p:cNvSpPr txBox="1">
            <a:spLocks noChangeArrowheads="1"/>
          </p:cNvSpPr>
          <p:nvPr/>
        </p:nvSpPr>
        <p:spPr bwMode="auto">
          <a:xfrm>
            <a:off x="250825" y="1266825"/>
            <a:ext cx="8642350" cy="14462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Первая машинистка печатает 10 страниц в час, вторая – 9 страниц в час.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Как разделить между ними рукопись в 95 страниц,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чтобы они закончили работу одновременно?</a:t>
            </a:r>
          </a:p>
        </p:txBody>
      </p:sp>
      <p:pic>
        <p:nvPicPr>
          <p:cNvPr id="28674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пропорции</a:t>
            </a:r>
          </a:p>
        </p:txBody>
      </p:sp>
      <p:sp>
        <p:nvSpPr>
          <p:cNvPr id="28676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 6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2763838"/>
            <a:ext cx="8642350" cy="16303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Первая машинистка должна получить: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95 : (10 + 9) · 10 = 95 : 19 · 10 =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50 страниц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Вторая машинистка должна получить: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95 : (10 + 9) · 9 = 95 : 19 · 9 =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45 страниц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Box 4"/>
          <p:cNvSpPr txBox="1">
            <a:spLocks noChangeArrowheads="1"/>
          </p:cNvSpPr>
          <p:nvPr/>
        </p:nvSpPr>
        <p:spPr bwMode="auto">
          <a:xfrm>
            <a:off x="250825" y="1266825"/>
            <a:ext cx="8642350" cy="2124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Два велосипедиста отправились одновременно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навстречу друг другу из пунктов, расстояние между которыми 27 км. Какой путь проехал до встречи каждый из велосипедистов, если известно, что первый велосипедист проезжает за 4 ч такое же расстояние, какое второй проезжает за 5 ч?</a:t>
            </a:r>
          </a:p>
        </p:txBody>
      </p:sp>
      <p:pic>
        <p:nvPicPr>
          <p:cNvPr id="2969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пропорции</a:t>
            </a:r>
          </a:p>
        </p:txBody>
      </p:sp>
      <p:sp>
        <p:nvSpPr>
          <p:cNvPr id="29700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 7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3462338"/>
            <a:ext cx="8642350" cy="1570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Из примера 5 известно,</a:t>
            </a:r>
          </a:p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что расстояние – 27 км нужно</a:t>
            </a:r>
          </a:p>
          <a:p>
            <a:pPr algn="ctr"/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разделить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прямо пропорционально</a:t>
            </a:r>
          </a:p>
          <a:p>
            <a:pPr algn="ctr"/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скоростям велосипедистов.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5083175"/>
            <a:ext cx="8642350" cy="4603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Но скорости велосипедистов нам неизвестны!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5589588"/>
            <a:ext cx="8642350" cy="8302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Зато мы знаем, что 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при данном расстоянии</a:t>
            </a:r>
          </a:p>
          <a:p>
            <a:pPr algn="ctr"/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скорость обратно пропорциональна времени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Box 4"/>
          <p:cNvSpPr txBox="1">
            <a:spLocks noChangeArrowheads="1"/>
          </p:cNvSpPr>
          <p:nvPr/>
        </p:nvSpPr>
        <p:spPr bwMode="auto">
          <a:xfrm>
            <a:off x="250825" y="1266825"/>
            <a:ext cx="8642350" cy="2124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Два велосипедиста отправились одновременно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навстречу друг другу из пунктов, расстояние между которыми 27 км. Какой путь проехал до встречи каждый из велосипедистов, если известно, что первый велосипедист проезжает за 4 ч такое же расстояние, какое второй проезжает за 5 ч?</a:t>
            </a:r>
          </a:p>
        </p:txBody>
      </p:sp>
      <p:pic>
        <p:nvPicPr>
          <p:cNvPr id="3072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пропорции</a:t>
            </a:r>
          </a:p>
        </p:txBody>
      </p:sp>
      <p:sp>
        <p:nvSpPr>
          <p:cNvPr id="30724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 7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3443288"/>
            <a:ext cx="8642350" cy="12001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Таким образом, 27 км нужно разделить</a:t>
            </a:r>
          </a:p>
          <a:p>
            <a:pPr algn="ctr"/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обратно пропорционально числам </a:t>
            </a:r>
            <a:r>
              <a:rPr lang="ru-RU" sz="24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4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то есть 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прямо пропорционально числам </a:t>
            </a:r>
            <a:r>
              <a:rPr lang="ru-RU" sz="24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4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4703763"/>
            <a:ext cx="8642350" cy="17240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27 : (4 +5) · 5 = </a:t>
            </a:r>
            <a:r>
              <a:rPr lang="ru-RU" sz="24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15 км</a:t>
            </a:r>
          </a:p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проехал до встречи первый велосипедист;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27 : (4 + 5) · 4 = </a:t>
            </a:r>
            <a:r>
              <a:rPr lang="ru-RU" sz="24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12 км</a:t>
            </a:r>
          </a:p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проехал до встречи второй велосипедист.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Box 4"/>
          <p:cNvSpPr txBox="1">
            <a:spLocks noChangeArrowheads="1"/>
          </p:cNvSpPr>
          <p:nvPr/>
        </p:nvSpPr>
        <p:spPr bwMode="auto">
          <a:xfrm>
            <a:off x="250825" y="1266825"/>
            <a:ext cx="8642350" cy="17859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Первая машинистка перепечатывает рукопись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в 420 страниц за 3 дня, а вторая – за 4 дня.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Сколько страниц рукописи нужно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дать каждой машинистке,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чтобы они закончили работу одновременно?</a:t>
            </a:r>
          </a:p>
        </p:txBody>
      </p:sp>
      <p:pic>
        <p:nvPicPr>
          <p:cNvPr id="3174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пропорции</a:t>
            </a:r>
          </a:p>
        </p:txBody>
      </p:sp>
      <p:sp>
        <p:nvSpPr>
          <p:cNvPr id="31748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 8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3128963"/>
            <a:ext cx="8642350" cy="12001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Из примера 6 известно, что рукопись нужно разделить 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прямо пропорционально</a:t>
            </a:r>
          </a:p>
          <a:p>
            <a:pPr algn="ctr"/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производительностям машинисток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4352925"/>
            <a:ext cx="8642350" cy="8318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Но 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производительность</a:t>
            </a:r>
          </a:p>
          <a:p>
            <a:pPr algn="ctr"/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обратно пропорциональна времени.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5233988"/>
            <a:ext cx="8642350" cy="1570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Таким образом, 420 страниц нужно разделить между первой и второй машинистками</a:t>
            </a:r>
          </a:p>
          <a:p>
            <a:pPr algn="ctr"/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обратно пропорционально числам </a:t>
            </a:r>
            <a:r>
              <a:rPr lang="ru-RU" sz="24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4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то есть 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прямо пропорционально числам </a:t>
            </a:r>
            <a:r>
              <a:rPr lang="ru-RU" sz="24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4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extBox 4"/>
          <p:cNvSpPr txBox="1">
            <a:spLocks noChangeArrowheads="1"/>
          </p:cNvSpPr>
          <p:nvPr/>
        </p:nvSpPr>
        <p:spPr bwMode="auto">
          <a:xfrm>
            <a:off x="250825" y="1266825"/>
            <a:ext cx="8642350" cy="17859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Первая машинистка перепечатывает рукопись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в 420 страниц за 3 дня, а вторая – за 4 дня.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Сколько страниц рукописи нужно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дать каждой машинистке,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чтобы они закончили работу одновременно?</a:t>
            </a:r>
          </a:p>
        </p:txBody>
      </p:sp>
      <p:pic>
        <p:nvPicPr>
          <p:cNvPr id="3277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пропорции</a:t>
            </a:r>
          </a:p>
        </p:txBody>
      </p:sp>
      <p:sp>
        <p:nvSpPr>
          <p:cNvPr id="32772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 8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3128963"/>
            <a:ext cx="8642350" cy="17240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420 : (3 + 4) · 4 = </a:t>
            </a:r>
            <a:r>
              <a:rPr lang="ru-RU" sz="24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240 страниц</a:t>
            </a:r>
          </a:p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следует отдать первой машинистке;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420 : (3 + 4) · 3 = </a:t>
            </a:r>
            <a:r>
              <a:rPr lang="ru-RU" sz="24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180 страниц</a:t>
            </a:r>
          </a:p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следует отдать второй машинистке.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4"/>
          <p:cNvSpPr txBox="1">
            <a:spLocks noChangeArrowheads="1"/>
          </p:cNvSpPr>
          <p:nvPr/>
        </p:nvSpPr>
        <p:spPr bwMode="auto">
          <a:xfrm>
            <a:off x="250825" y="1266825"/>
            <a:ext cx="8642350" cy="12461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За 1,5 кг гречневой крупы заплатили 30 р.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Сколько придётся заплатить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за 20 кг такой же крупы?</a:t>
            </a:r>
          </a:p>
        </p:txBody>
      </p:sp>
      <p:pic>
        <p:nvPicPr>
          <p:cNvPr id="1536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пропорции</a:t>
            </a: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 1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2573338"/>
            <a:ext cx="8642350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Масса и стоимость товара –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прямо пропорциональные величины,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поэтому условие этой задачи можно записать так: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71800" y="3744913"/>
            <a:ext cx="3175000" cy="8985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9138" y="4733925"/>
            <a:ext cx="5148262" cy="9001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5768975"/>
            <a:ext cx="4411663" cy="7699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Найдём неизвестный член пропорции: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4563" y="5724525"/>
            <a:ext cx="4138612" cy="9001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extBox 4"/>
          <p:cNvSpPr txBox="1">
            <a:spLocks noChangeArrowheads="1"/>
          </p:cNvSpPr>
          <p:nvPr/>
        </p:nvSpPr>
        <p:spPr bwMode="auto">
          <a:xfrm>
            <a:off x="250825" y="1266825"/>
            <a:ext cx="8642350" cy="2124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Одновременно из пунктов А и В,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расстояние между которыми 14 км, друг за другом отправились пешеход и велосипедист.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Скорость пешехода равна 5 км/ч, а скорость велосипедиста 12 км/ч. На каком расстоянии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от пункта В велосипедист догонит пешехода?</a:t>
            </a:r>
          </a:p>
        </p:txBody>
      </p:sp>
      <p:pic>
        <p:nvPicPr>
          <p:cNvPr id="33794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пропорции</a:t>
            </a:r>
          </a:p>
        </p:txBody>
      </p:sp>
      <p:sp>
        <p:nvSpPr>
          <p:cNvPr id="33796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 9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3429000"/>
            <a:ext cx="8642350" cy="13541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Раньше мы решали такие задачи,</a:t>
            </a:r>
          </a:p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находя 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скорость сближения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12 – 5 = 7 (км/ч)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4824413"/>
            <a:ext cx="8642350" cy="19383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Таким образом,</a:t>
            </a:r>
          </a:p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велосипедист догонит пешехода через</a:t>
            </a:r>
          </a:p>
          <a:p>
            <a:pPr algn="ctr"/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14 : 7 = 2 (ч) после старта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Пешеход за это время пройдёт</a:t>
            </a:r>
          </a:p>
          <a:p>
            <a:pPr algn="ctr"/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5 · 2 = 10 (км)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extBox 4"/>
          <p:cNvSpPr txBox="1">
            <a:spLocks noChangeArrowheads="1"/>
          </p:cNvSpPr>
          <p:nvPr/>
        </p:nvSpPr>
        <p:spPr bwMode="auto">
          <a:xfrm>
            <a:off x="250825" y="1266825"/>
            <a:ext cx="8642350" cy="2124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Одновременно из пунктов А и В,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расстояние между которыми 14 км, друг за другом отправились пешеход и велосипедист.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Скорость пешехода равна 5 км/ч, а скорость велосипедиста 12 км/ч. На каком расстоянии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от пункта В велосипедист догонит пешехода?</a:t>
            </a:r>
          </a:p>
        </p:txBody>
      </p:sp>
      <p:pic>
        <p:nvPicPr>
          <p:cNvPr id="3481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пропорции</a:t>
            </a:r>
          </a:p>
        </p:txBody>
      </p:sp>
      <p:sp>
        <p:nvSpPr>
          <p:cNvPr id="34820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 9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3429000"/>
            <a:ext cx="8642350" cy="17240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Рассмотрим теперь решение</a:t>
            </a:r>
          </a:p>
          <a:p>
            <a:pPr algn="ctr"/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с помощью пропорции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Пусть велосипедист догнал пешехода</a:t>
            </a:r>
          </a:p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на расстоянии 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х км от точки В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81088" y="5319713"/>
            <a:ext cx="6980237" cy="13049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extBox 4"/>
          <p:cNvSpPr txBox="1">
            <a:spLocks noChangeArrowheads="1"/>
          </p:cNvSpPr>
          <p:nvPr/>
        </p:nvSpPr>
        <p:spPr bwMode="auto">
          <a:xfrm>
            <a:off x="250825" y="1266825"/>
            <a:ext cx="8642350" cy="2124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Одновременно из пунктов А и В,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расстояние между которыми 14 км, друг за другом отправились пешеход и велосипедист.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Скорость пешехода равна 5 км/ч, а скорость велосипедиста 12 км/ч. На каком расстоянии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от пункта В велосипедист догонит пешехода?</a:t>
            </a:r>
          </a:p>
        </p:txBody>
      </p:sp>
      <p:pic>
        <p:nvPicPr>
          <p:cNvPr id="3584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пропорции</a:t>
            </a:r>
          </a:p>
        </p:txBody>
      </p:sp>
      <p:sp>
        <p:nvSpPr>
          <p:cNvPr id="35844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 9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4643438"/>
            <a:ext cx="8642350" cy="8318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При данном времени расстояние прямо пропорционально скорости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, то запишем это так: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74813" y="3473450"/>
            <a:ext cx="5776912" cy="108108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31913" y="5589588"/>
            <a:ext cx="6475412" cy="11620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extBox 4"/>
          <p:cNvSpPr txBox="1">
            <a:spLocks noChangeArrowheads="1"/>
          </p:cNvSpPr>
          <p:nvPr/>
        </p:nvSpPr>
        <p:spPr bwMode="auto">
          <a:xfrm>
            <a:off x="250825" y="1266825"/>
            <a:ext cx="8642350" cy="2124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Одновременно из пунктов А и В,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расстояние между которыми 14 км, друг за другом отправились пешеход и велосипедист.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Скорость пешехода равна 5 км/ч, а скорость велосипедиста 12 км/ч. На каком расстоянии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от пункта В велосипедист догонит пешехода?</a:t>
            </a:r>
          </a:p>
        </p:txBody>
      </p:sp>
      <p:pic>
        <p:nvPicPr>
          <p:cNvPr id="3686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пропорции</a:t>
            </a:r>
          </a:p>
        </p:txBody>
      </p:sp>
      <p:sp>
        <p:nvSpPr>
          <p:cNvPr id="36868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 9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4284663"/>
            <a:ext cx="8642350" cy="24003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Отсюда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12х = 5 (14 + х); 12х = 70 + 5х.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Слагаемое 70 равно</a:t>
            </a:r>
          </a:p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разности суммы 12х и слагаемого 5х: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12х – 5х = 70; 7х = 70; </a:t>
            </a:r>
            <a:r>
              <a:rPr lang="ru-RU" sz="24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 = 10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6350" y="3473450"/>
            <a:ext cx="4013200" cy="7207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extBox 4"/>
          <p:cNvSpPr txBox="1">
            <a:spLocks noChangeArrowheads="1"/>
          </p:cNvSpPr>
          <p:nvPr/>
        </p:nvSpPr>
        <p:spPr bwMode="auto">
          <a:xfrm>
            <a:off x="250825" y="1266825"/>
            <a:ext cx="8642350" cy="235426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100" b="1">
                <a:latin typeface="Verdana" pitchFamily="34" charset="0"/>
                <a:ea typeface="Verdana" pitchFamily="34" charset="0"/>
                <a:cs typeface="Verdana" pitchFamily="34" charset="0"/>
              </a:rPr>
              <a:t>Из пункта А в пункт В выехал велосипедист, одновременно с ним из пункта В в пункт А направился пешеход, причём скорость пешехода</a:t>
            </a:r>
          </a:p>
          <a:p>
            <a:pPr algn="ctr"/>
            <a:r>
              <a:rPr lang="ru-RU" sz="2100" b="1">
                <a:latin typeface="Verdana" pitchFamily="34" charset="0"/>
                <a:ea typeface="Verdana" pitchFamily="34" charset="0"/>
                <a:cs typeface="Verdana" pitchFamily="34" charset="0"/>
              </a:rPr>
              <a:t>в 3 раза меньше скорости велосипедиста.</a:t>
            </a:r>
          </a:p>
          <a:p>
            <a:pPr algn="ctr"/>
            <a:r>
              <a:rPr lang="ru-RU" sz="2100" b="1">
                <a:latin typeface="Verdana" pitchFamily="34" charset="0"/>
                <a:ea typeface="Verdana" pitchFamily="34" charset="0"/>
                <a:cs typeface="Verdana" pitchFamily="34" charset="0"/>
              </a:rPr>
              <a:t>За какое время прошёл расстояние от А до В пешеход, если известно, что он встретил велосипедиста через 1,5 ч после начала движения?</a:t>
            </a:r>
          </a:p>
        </p:txBody>
      </p:sp>
      <p:pic>
        <p:nvPicPr>
          <p:cNvPr id="3789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1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пропорции</a:t>
            </a:r>
          </a:p>
        </p:txBody>
      </p:sp>
      <p:sp>
        <p:nvSpPr>
          <p:cNvPr id="37892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 10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3668713"/>
            <a:ext cx="8642350" cy="12001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Расстояния, преодолённые велосипедистом</a:t>
            </a:r>
          </a:p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и пешеходом от начала движения до встречи,</a:t>
            </a:r>
          </a:p>
          <a:p>
            <a:pPr algn="ctr"/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прямо пропорциональны их скоростям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24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3" y="4914900"/>
            <a:ext cx="8640762" cy="18478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extBox 4"/>
          <p:cNvSpPr txBox="1">
            <a:spLocks noChangeArrowheads="1"/>
          </p:cNvSpPr>
          <p:nvPr/>
        </p:nvSpPr>
        <p:spPr bwMode="auto">
          <a:xfrm>
            <a:off x="250825" y="1266825"/>
            <a:ext cx="8642350" cy="235426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100" b="1">
                <a:latin typeface="Verdana" pitchFamily="34" charset="0"/>
                <a:ea typeface="Verdana" pitchFamily="34" charset="0"/>
                <a:cs typeface="Verdana" pitchFamily="34" charset="0"/>
              </a:rPr>
              <a:t>Из пункта А в пункт В выехал велосипедист, одновременно с ним из пункта В в пункт А направился пешеход, причём скорость пешехода</a:t>
            </a:r>
          </a:p>
          <a:p>
            <a:pPr algn="ctr"/>
            <a:r>
              <a:rPr lang="ru-RU" sz="2100" b="1">
                <a:latin typeface="Verdana" pitchFamily="34" charset="0"/>
                <a:ea typeface="Verdana" pitchFamily="34" charset="0"/>
                <a:cs typeface="Verdana" pitchFamily="34" charset="0"/>
              </a:rPr>
              <a:t>в 3 раза меньше скорости велосипедиста.</a:t>
            </a:r>
          </a:p>
          <a:p>
            <a:pPr algn="ctr"/>
            <a:r>
              <a:rPr lang="ru-RU" sz="2100" b="1">
                <a:latin typeface="Verdana" pitchFamily="34" charset="0"/>
                <a:ea typeface="Verdana" pitchFamily="34" charset="0"/>
                <a:cs typeface="Verdana" pitchFamily="34" charset="0"/>
              </a:rPr>
              <a:t>За какое время прошёл расстояние от А до В пешеход, если известно, что он встретил велосипедиста через 1,5 ч после начала движения?</a:t>
            </a:r>
          </a:p>
        </p:txBody>
      </p:sp>
      <p:pic>
        <p:nvPicPr>
          <p:cNvPr id="38914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5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пропорции</a:t>
            </a:r>
          </a:p>
        </p:txBody>
      </p:sp>
      <p:sp>
        <p:nvSpPr>
          <p:cNvPr id="38916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 10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5603875"/>
            <a:ext cx="8642350" cy="12001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Значит, велосипедист проехал до встречи</a:t>
            </a:r>
          </a:p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с пешеходом в 3 раза большее расстояние,</a:t>
            </a:r>
          </a:p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чем прошёл пешеход. </a:t>
            </a:r>
            <a:endParaRPr lang="ru-RU" sz="24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3" y="3695700"/>
            <a:ext cx="8640762" cy="18478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Box 4"/>
          <p:cNvSpPr txBox="1">
            <a:spLocks noChangeArrowheads="1"/>
          </p:cNvSpPr>
          <p:nvPr/>
        </p:nvSpPr>
        <p:spPr bwMode="auto">
          <a:xfrm>
            <a:off x="250825" y="1266825"/>
            <a:ext cx="8642350" cy="17541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Verdana" pitchFamily="34" charset="0"/>
                <a:ea typeface="Verdana" pitchFamily="34" charset="0"/>
                <a:cs typeface="Verdana" pitchFamily="34" charset="0"/>
              </a:rPr>
              <a:t>Из пункта А в пункт В выехал велосипедист, одновременно с ним из пункта В в пункт А направился пешеход, причём скорость пешехода в 3 раза меньше скорости велосипедиста.</a:t>
            </a:r>
          </a:p>
          <a:p>
            <a:pPr algn="ctr"/>
            <a:r>
              <a:rPr lang="ru-RU" b="1">
                <a:latin typeface="Verdana" pitchFamily="34" charset="0"/>
                <a:ea typeface="Verdana" pitchFamily="34" charset="0"/>
                <a:cs typeface="Verdana" pitchFamily="34" charset="0"/>
              </a:rPr>
              <a:t>За какое время прошёл расстояние от А до В пешеход,</a:t>
            </a:r>
          </a:p>
          <a:p>
            <a:pPr algn="ctr"/>
            <a:r>
              <a:rPr lang="ru-RU" b="1">
                <a:latin typeface="Verdana" pitchFamily="34" charset="0"/>
                <a:ea typeface="Verdana" pitchFamily="34" charset="0"/>
                <a:cs typeface="Verdana" pitchFamily="34" charset="0"/>
              </a:rPr>
              <a:t>если известно, что он встретил велосипедиста через 1,5 ч</a:t>
            </a:r>
          </a:p>
          <a:p>
            <a:pPr algn="ctr"/>
            <a:r>
              <a:rPr lang="ru-RU" b="1">
                <a:latin typeface="Verdana" pitchFamily="34" charset="0"/>
                <a:ea typeface="Verdana" pitchFamily="34" charset="0"/>
                <a:cs typeface="Verdana" pitchFamily="34" charset="0"/>
              </a:rPr>
              <a:t>после начала движения?</a:t>
            </a:r>
          </a:p>
        </p:txBody>
      </p:sp>
      <p:pic>
        <p:nvPicPr>
          <p:cNvPr id="3993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9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пропорции</a:t>
            </a:r>
          </a:p>
        </p:txBody>
      </p:sp>
      <p:sp>
        <p:nvSpPr>
          <p:cNvPr id="39940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 10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5049838"/>
            <a:ext cx="8642350" cy="15684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А это, в свою очередь, означает,</a:t>
            </a:r>
          </a:p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что пешеходу после встречи с велосипедистом осталось пройти расстояние в 3 раза большее,</a:t>
            </a:r>
          </a:p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чем он прошёл до встречи.</a:t>
            </a:r>
            <a:endParaRPr lang="ru-RU" sz="24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3" y="3109913"/>
            <a:ext cx="8640762" cy="184943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extBox 4"/>
          <p:cNvSpPr txBox="1">
            <a:spLocks noChangeArrowheads="1"/>
          </p:cNvSpPr>
          <p:nvPr/>
        </p:nvSpPr>
        <p:spPr bwMode="auto">
          <a:xfrm>
            <a:off x="250825" y="1266825"/>
            <a:ext cx="8642350" cy="17541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Verdana" pitchFamily="34" charset="0"/>
                <a:ea typeface="Verdana" pitchFamily="34" charset="0"/>
                <a:cs typeface="Verdana" pitchFamily="34" charset="0"/>
              </a:rPr>
              <a:t>Из пункта А в пункт В выехал велосипедист, одновременно с ним из пункта В в пункт А направился пешеход, причём скорость пешехода в 3 раза меньше скорости велосипедиста.</a:t>
            </a:r>
          </a:p>
          <a:p>
            <a:pPr algn="ctr"/>
            <a:r>
              <a:rPr lang="ru-RU" b="1">
                <a:latin typeface="Verdana" pitchFamily="34" charset="0"/>
                <a:ea typeface="Verdana" pitchFamily="34" charset="0"/>
                <a:cs typeface="Verdana" pitchFamily="34" charset="0"/>
              </a:rPr>
              <a:t>За какое время прошёл расстояние от А до В пешеход,</a:t>
            </a:r>
          </a:p>
          <a:p>
            <a:pPr algn="ctr"/>
            <a:r>
              <a:rPr lang="ru-RU" b="1">
                <a:latin typeface="Verdana" pitchFamily="34" charset="0"/>
                <a:ea typeface="Verdana" pitchFamily="34" charset="0"/>
                <a:cs typeface="Verdana" pitchFamily="34" charset="0"/>
              </a:rPr>
              <a:t>если известно, что он встретил велосипедиста через 1,5 ч</a:t>
            </a:r>
          </a:p>
          <a:p>
            <a:pPr algn="ctr"/>
            <a:r>
              <a:rPr lang="ru-RU" b="1">
                <a:latin typeface="Verdana" pitchFamily="34" charset="0"/>
                <a:ea typeface="Verdana" pitchFamily="34" charset="0"/>
                <a:cs typeface="Verdana" pitchFamily="34" charset="0"/>
              </a:rPr>
              <a:t>после начала движения?</a:t>
            </a:r>
          </a:p>
        </p:txBody>
      </p:sp>
      <p:pic>
        <p:nvPicPr>
          <p:cNvPr id="4096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3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пропорции</a:t>
            </a:r>
          </a:p>
        </p:txBody>
      </p:sp>
      <p:sp>
        <p:nvSpPr>
          <p:cNvPr id="40964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 10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5035550"/>
            <a:ext cx="8642350" cy="17240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Поскольку 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при постоянной скорости</a:t>
            </a:r>
          </a:p>
          <a:p>
            <a:pPr algn="ctr"/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время прямо пропорционально расстоянию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то это займёт у него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3 · 1,5 = 4,5 (ч).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3" y="3109913"/>
            <a:ext cx="8640762" cy="184943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extBox 4"/>
          <p:cNvSpPr txBox="1">
            <a:spLocks noChangeArrowheads="1"/>
          </p:cNvSpPr>
          <p:nvPr/>
        </p:nvSpPr>
        <p:spPr bwMode="auto">
          <a:xfrm>
            <a:off x="250825" y="1266825"/>
            <a:ext cx="8642350" cy="17541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Verdana" pitchFamily="34" charset="0"/>
                <a:ea typeface="Verdana" pitchFamily="34" charset="0"/>
                <a:cs typeface="Verdana" pitchFamily="34" charset="0"/>
              </a:rPr>
              <a:t>Из пункта А в пункт В выехал велосипедист, одновременно с ним из пункта В в пункт А направился пешеход, причём скорость пешехода в 3 раза меньше скорости велосипедиста.</a:t>
            </a:r>
          </a:p>
          <a:p>
            <a:pPr algn="ctr"/>
            <a:r>
              <a:rPr lang="ru-RU" b="1">
                <a:latin typeface="Verdana" pitchFamily="34" charset="0"/>
                <a:ea typeface="Verdana" pitchFamily="34" charset="0"/>
                <a:cs typeface="Verdana" pitchFamily="34" charset="0"/>
              </a:rPr>
              <a:t>За какое время прошёл расстояние от А до В пешеход,</a:t>
            </a:r>
          </a:p>
          <a:p>
            <a:pPr algn="ctr"/>
            <a:r>
              <a:rPr lang="ru-RU" b="1">
                <a:latin typeface="Verdana" pitchFamily="34" charset="0"/>
                <a:ea typeface="Verdana" pitchFamily="34" charset="0"/>
                <a:cs typeface="Verdana" pitchFamily="34" charset="0"/>
              </a:rPr>
              <a:t>если известно, что он встретил велосипедиста через 1,5 ч</a:t>
            </a:r>
          </a:p>
          <a:p>
            <a:pPr algn="ctr"/>
            <a:r>
              <a:rPr lang="ru-RU" b="1">
                <a:latin typeface="Verdana" pitchFamily="34" charset="0"/>
                <a:ea typeface="Verdana" pitchFamily="34" charset="0"/>
                <a:cs typeface="Verdana" pitchFamily="34" charset="0"/>
              </a:rPr>
              <a:t>после начала движения?</a:t>
            </a:r>
          </a:p>
        </p:txBody>
      </p:sp>
      <p:pic>
        <p:nvPicPr>
          <p:cNvPr id="4198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7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пропорции</a:t>
            </a:r>
          </a:p>
        </p:txBody>
      </p:sp>
      <p:sp>
        <p:nvSpPr>
          <p:cNvPr id="41988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 10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5049838"/>
            <a:ext cx="8642350" cy="984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Таким образом, от 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В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 до 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А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 пешеход шёл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1,5 + 4,5 = 6 (ч).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3" y="3109913"/>
            <a:ext cx="8640762" cy="184943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extBox 4"/>
          <p:cNvSpPr txBox="1">
            <a:spLocks noChangeArrowheads="1"/>
          </p:cNvSpPr>
          <p:nvPr/>
        </p:nvSpPr>
        <p:spPr bwMode="auto">
          <a:xfrm>
            <a:off x="250825" y="1266825"/>
            <a:ext cx="8642350" cy="17541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Verdana" pitchFamily="34" charset="0"/>
                <a:ea typeface="Verdana" pitchFamily="34" charset="0"/>
                <a:cs typeface="Verdana" pitchFamily="34" charset="0"/>
              </a:rPr>
              <a:t>Из пункта А в пункт В выехал велосипедист, одновременно с ним из пункта В в пункт А направился пешеход, причём скорость пешехода в 3 раза меньше скорости велосипедиста.</a:t>
            </a:r>
          </a:p>
          <a:p>
            <a:pPr algn="ctr"/>
            <a:r>
              <a:rPr lang="ru-RU" b="1">
                <a:latin typeface="Verdana" pitchFamily="34" charset="0"/>
                <a:ea typeface="Verdana" pitchFamily="34" charset="0"/>
                <a:cs typeface="Verdana" pitchFamily="34" charset="0"/>
              </a:rPr>
              <a:t>За какое время прошёл расстояние от А до В пешеход,</a:t>
            </a:r>
          </a:p>
          <a:p>
            <a:pPr algn="ctr"/>
            <a:r>
              <a:rPr lang="ru-RU" b="1">
                <a:latin typeface="Verdana" pitchFamily="34" charset="0"/>
                <a:ea typeface="Verdana" pitchFamily="34" charset="0"/>
                <a:cs typeface="Verdana" pitchFamily="34" charset="0"/>
              </a:rPr>
              <a:t>если известно, что он встретил велосипедиста через 1,5 ч</a:t>
            </a:r>
          </a:p>
          <a:p>
            <a:pPr algn="ctr"/>
            <a:r>
              <a:rPr lang="ru-RU" b="1">
                <a:latin typeface="Verdana" pitchFamily="34" charset="0"/>
                <a:ea typeface="Verdana" pitchFamily="34" charset="0"/>
                <a:cs typeface="Verdana" pitchFamily="34" charset="0"/>
              </a:rPr>
              <a:t>после начала движения?</a:t>
            </a:r>
          </a:p>
        </p:txBody>
      </p:sp>
      <p:pic>
        <p:nvPicPr>
          <p:cNvPr id="4301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1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пропорции</a:t>
            </a:r>
          </a:p>
        </p:txBody>
      </p:sp>
      <p:sp>
        <p:nvSpPr>
          <p:cNvPr id="43012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 10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4194175"/>
            <a:ext cx="8642350" cy="25241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Можно было рассуждать и по-другому: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из рисунка видно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(и это вытекает из пропорциональности величин),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что расстояние от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В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до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А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в 4 раза больше,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чем расстояние от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В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до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места встречи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а значит,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и время движения то же в 4 раза больше,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то есть составляет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1,5</a:t>
            </a:r>
            <a:r>
              <a:rPr lang="ru-RU" sz="20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4 = 6 (ч)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46288" y="3068638"/>
            <a:ext cx="5046662" cy="10810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4"/>
          <p:cNvSpPr txBox="1">
            <a:spLocks noChangeArrowheads="1"/>
          </p:cNvSpPr>
          <p:nvPr/>
        </p:nvSpPr>
        <p:spPr bwMode="auto">
          <a:xfrm>
            <a:off x="250825" y="1266825"/>
            <a:ext cx="8642350" cy="14462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Шесть рабочих выполнили некоторую работу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за 18 дней. За сколько дней выполнят эту же работу 9 рабочих, если будут работать с такой же производительностью?</a:t>
            </a:r>
          </a:p>
        </p:txBody>
      </p:sp>
      <p:pic>
        <p:nvPicPr>
          <p:cNvPr id="1638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пропорции</a:t>
            </a:r>
          </a:p>
        </p:txBody>
      </p:sp>
      <p:sp>
        <p:nvSpPr>
          <p:cNvPr id="16388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 2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2771775"/>
            <a:ext cx="8642350" cy="11064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Число рабочих и продолжительность работы –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обратно пропорциональные величины,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поэтому условие этой задачи можно записать так: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1650" y="3924300"/>
            <a:ext cx="3036888" cy="9001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1538" y="4914900"/>
            <a:ext cx="4824412" cy="9001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5994400"/>
            <a:ext cx="3195638" cy="7080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Найдём неизвестный член пропорции: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6950" y="5903913"/>
            <a:ext cx="5522913" cy="9001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44034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Ответьте на следующие вопросы: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Свойства делимости</a:t>
            </a:r>
          </a:p>
        </p:txBody>
      </p:sp>
      <p:pic>
        <p:nvPicPr>
          <p:cNvPr id="44036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7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44038" name="TextBox 14"/>
          <p:cNvSpPr txBox="1">
            <a:spLocks noChangeArrowheads="1"/>
          </p:cNvSpPr>
          <p:nvPr/>
        </p:nvSpPr>
        <p:spPr bwMode="auto">
          <a:xfrm>
            <a:off x="250825" y="1763713"/>
            <a:ext cx="8640763" cy="6778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900">
                <a:latin typeface="Verdana" pitchFamily="34" charset="0"/>
                <a:ea typeface="Verdana" pitchFamily="34" charset="0"/>
                <a:cs typeface="Verdana" pitchFamily="34" charset="0"/>
              </a:rPr>
              <a:t>За 3 кг риса заплатили 50 р.</a:t>
            </a:r>
          </a:p>
          <a:p>
            <a:r>
              <a:rPr lang="ru-RU" sz="1900">
                <a:latin typeface="Verdana" pitchFamily="34" charset="0"/>
                <a:ea typeface="Verdana" pitchFamily="34" charset="0"/>
                <a:cs typeface="Verdana" pitchFamily="34" charset="0"/>
              </a:rPr>
              <a:t>Сколько придётся заплатить за 39 кг такого же риса?</a:t>
            </a:r>
          </a:p>
        </p:txBody>
      </p:sp>
      <p:sp>
        <p:nvSpPr>
          <p:cNvPr id="44039" name="TextBox 52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пропорции</a:t>
            </a:r>
          </a:p>
        </p:txBody>
      </p:sp>
      <p:sp>
        <p:nvSpPr>
          <p:cNvPr id="44040" name="TextBox 14"/>
          <p:cNvSpPr txBox="1">
            <a:spLocks noChangeArrowheads="1"/>
          </p:cNvSpPr>
          <p:nvPr/>
        </p:nvSpPr>
        <p:spPr bwMode="auto">
          <a:xfrm>
            <a:off x="250825" y="2484438"/>
            <a:ext cx="8640763" cy="9683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900">
                <a:latin typeface="Verdana" pitchFamily="34" charset="0"/>
                <a:ea typeface="Verdana" pitchFamily="34" charset="0"/>
                <a:cs typeface="Verdana" pitchFamily="34" charset="0"/>
              </a:rPr>
              <a:t>Десять рабочих выполнили некоторую работу за 36 дней.</a:t>
            </a:r>
          </a:p>
          <a:p>
            <a:r>
              <a:rPr lang="ru-RU" sz="1900">
                <a:latin typeface="Verdana" pitchFamily="34" charset="0"/>
                <a:ea typeface="Verdana" pitchFamily="34" charset="0"/>
                <a:cs typeface="Verdana" pitchFamily="34" charset="0"/>
              </a:rPr>
              <a:t>За сколько дней выполнят эту же работу 18  рабочих,</a:t>
            </a:r>
          </a:p>
          <a:p>
            <a:r>
              <a:rPr lang="ru-RU" sz="1900">
                <a:latin typeface="Verdana" pitchFamily="34" charset="0"/>
                <a:ea typeface="Verdana" pitchFamily="34" charset="0"/>
                <a:cs typeface="Verdana" pitchFamily="34" charset="0"/>
              </a:rPr>
              <a:t>если будут работать с такой же производительностью?</a:t>
            </a:r>
          </a:p>
        </p:txBody>
      </p:sp>
      <p:sp>
        <p:nvSpPr>
          <p:cNvPr id="44041" name="TextBox 14"/>
          <p:cNvSpPr txBox="1">
            <a:spLocks noChangeArrowheads="1"/>
          </p:cNvSpPr>
          <p:nvPr/>
        </p:nvSpPr>
        <p:spPr bwMode="auto">
          <a:xfrm>
            <a:off x="250825" y="3494088"/>
            <a:ext cx="8640763" cy="3841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900">
                <a:latin typeface="Verdana" pitchFamily="34" charset="0"/>
                <a:ea typeface="Verdana" pitchFamily="34" charset="0"/>
                <a:cs typeface="Verdana" pitchFamily="34" charset="0"/>
              </a:rPr>
              <a:t>Разделить число 559 в отношении 15 : 8 : 9 : 11.</a:t>
            </a:r>
          </a:p>
        </p:txBody>
      </p:sp>
      <p:sp>
        <p:nvSpPr>
          <p:cNvPr id="44042" name="TextBox 14"/>
          <p:cNvSpPr txBox="1">
            <a:spLocks noChangeArrowheads="1"/>
          </p:cNvSpPr>
          <p:nvPr/>
        </p:nvSpPr>
        <p:spPr bwMode="auto">
          <a:xfrm>
            <a:off x="250825" y="5229225"/>
            <a:ext cx="8640763" cy="155416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900">
                <a:latin typeface="Verdana" pitchFamily="34" charset="0"/>
                <a:ea typeface="Verdana" pitchFamily="34" charset="0"/>
                <a:cs typeface="Verdana" pitchFamily="34" charset="0"/>
              </a:rPr>
              <a:t>Одновременно из пунктов А и В, расстояние между которыми</a:t>
            </a:r>
          </a:p>
          <a:p>
            <a:r>
              <a:rPr lang="ru-RU" sz="1900">
                <a:latin typeface="Verdana" pitchFamily="34" charset="0"/>
                <a:ea typeface="Verdana" pitchFamily="34" charset="0"/>
                <a:cs typeface="Verdana" pitchFamily="34" charset="0"/>
              </a:rPr>
              <a:t>91 км, друг за другом отправились пешеход и велосипедист.</a:t>
            </a:r>
          </a:p>
          <a:p>
            <a:r>
              <a:rPr lang="ru-RU" sz="1900">
                <a:latin typeface="Verdana" pitchFamily="34" charset="0"/>
                <a:ea typeface="Verdana" pitchFamily="34" charset="0"/>
                <a:cs typeface="Verdana" pitchFamily="34" charset="0"/>
              </a:rPr>
              <a:t>Скорость пешехода равна 4 км/ч, а скорость велосипедиста</a:t>
            </a:r>
          </a:p>
          <a:p>
            <a:r>
              <a:rPr lang="ru-RU" sz="1900">
                <a:latin typeface="Verdana" pitchFamily="34" charset="0"/>
                <a:ea typeface="Verdana" pitchFamily="34" charset="0"/>
                <a:cs typeface="Verdana" pitchFamily="34" charset="0"/>
              </a:rPr>
              <a:t>9 км/ч. На каком расстоянии от пункта В велосипедист догонит пешехода?</a:t>
            </a:r>
          </a:p>
        </p:txBody>
      </p:sp>
      <p:sp>
        <p:nvSpPr>
          <p:cNvPr id="44043" name="TextBox 14"/>
          <p:cNvSpPr txBox="1">
            <a:spLocks noChangeArrowheads="1"/>
          </p:cNvSpPr>
          <p:nvPr/>
        </p:nvSpPr>
        <p:spPr bwMode="auto">
          <a:xfrm>
            <a:off x="250825" y="3922713"/>
            <a:ext cx="8640763" cy="12620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900">
                <a:latin typeface="Verdana" pitchFamily="34" charset="0"/>
                <a:ea typeface="Verdana" pitchFamily="34" charset="0"/>
                <a:cs typeface="Verdana" pitchFamily="34" charset="0"/>
              </a:rPr>
              <a:t>Первая машинистка перепечатывает рукопись в 780 страниц за 10 дней, а вторая – за 15 дней.</a:t>
            </a:r>
          </a:p>
          <a:p>
            <a:r>
              <a:rPr lang="ru-RU" sz="1900">
                <a:latin typeface="Verdana" pitchFamily="34" charset="0"/>
                <a:ea typeface="Verdana" pitchFamily="34" charset="0"/>
                <a:cs typeface="Verdana" pitchFamily="34" charset="0"/>
              </a:rPr>
              <a:t>Сколько страниц рукописи нужно дать каждой машинистке, чтобы они закончили работу одновременно?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Box 4"/>
          <p:cNvSpPr txBox="1">
            <a:spLocks noChangeArrowheads="1"/>
          </p:cNvSpPr>
          <p:nvPr/>
        </p:nvSpPr>
        <p:spPr bwMode="auto">
          <a:xfrm>
            <a:off x="250825" y="1266825"/>
            <a:ext cx="8642350" cy="37861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Можно сказать так: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разделить число</a:t>
            </a: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в отношении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значит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разделить его на две части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прямо пропорциональные</a:t>
            </a: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числам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741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пропорции</a:t>
            </a:r>
          </a:p>
        </p:txBody>
      </p:sp>
      <p:sp>
        <p:nvSpPr>
          <p:cNvPr id="17412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Задача на деление числа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данном отношении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Box 4"/>
          <p:cNvSpPr txBox="1">
            <a:spLocks noChangeArrowheads="1"/>
          </p:cNvSpPr>
          <p:nvPr/>
        </p:nvSpPr>
        <p:spPr bwMode="auto">
          <a:xfrm>
            <a:off x="250825" y="1266825"/>
            <a:ext cx="8642350" cy="4778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Разделить число 84 в отношении 7 : 5.</a:t>
            </a:r>
          </a:p>
        </p:txBody>
      </p:sp>
      <p:pic>
        <p:nvPicPr>
          <p:cNvPr id="18434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пропорции</a:t>
            </a:r>
          </a:p>
        </p:txBody>
      </p:sp>
      <p:sp>
        <p:nvSpPr>
          <p:cNvPr id="18436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 3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Первое решение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1854200"/>
            <a:ext cx="8642350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Пусть первая часть равна </a:t>
            </a:r>
            <a:r>
              <a:rPr lang="ru-RU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тогда вторая часть равна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84</a:t>
            </a:r>
            <a:r>
              <a:rPr lang="ru-RU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 – х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Составляем пропорцию.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4194175"/>
            <a:ext cx="8642350" cy="12001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Тогда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7 (84 –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) = 5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588 – 7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= 5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06675" y="3024188"/>
            <a:ext cx="3900488" cy="10795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5454650"/>
            <a:ext cx="8642350" cy="12461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+ 7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= 588.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12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= 588;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= 588 : 12;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49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Тогда 84 –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35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Box 4"/>
          <p:cNvSpPr txBox="1">
            <a:spLocks noChangeArrowheads="1"/>
          </p:cNvSpPr>
          <p:nvPr/>
        </p:nvSpPr>
        <p:spPr bwMode="auto">
          <a:xfrm>
            <a:off x="250825" y="1266825"/>
            <a:ext cx="8642350" cy="4778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Разделить число 84 в отношении 7 : 5.</a:t>
            </a:r>
          </a:p>
        </p:txBody>
      </p:sp>
      <p:pic>
        <p:nvPicPr>
          <p:cNvPr id="1945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пропорции</a:t>
            </a:r>
          </a:p>
        </p:txBody>
      </p:sp>
      <p:sp>
        <p:nvSpPr>
          <p:cNvPr id="19460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 3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Второе решение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1854200"/>
            <a:ext cx="8642350" cy="14462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Если два числа относятся, как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то удобно считать,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что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первое число содержит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частей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а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второе число –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таких же частей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3384550"/>
            <a:ext cx="8642350" cy="17541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Это можно сказать и так: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первое число равно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· </a:t>
            </a:r>
            <a:r>
              <a:rPr lang="ru-RU" sz="2200" b="1" i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а второе равно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· </a:t>
            </a:r>
            <a:r>
              <a:rPr lang="ru-RU" sz="2200" b="1" i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(По сути, мы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обозначили через х одну часть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Box 4"/>
          <p:cNvSpPr txBox="1">
            <a:spLocks noChangeArrowheads="1"/>
          </p:cNvSpPr>
          <p:nvPr/>
        </p:nvSpPr>
        <p:spPr bwMode="auto">
          <a:xfrm>
            <a:off x="250825" y="1266825"/>
            <a:ext cx="8642350" cy="4778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Разделить число 84 в отношении 7 : 5.</a:t>
            </a:r>
          </a:p>
        </p:txBody>
      </p:sp>
      <p:pic>
        <p:nvPicPr>
          <p:cNvPr id="2048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пропорции</a:t>
            </a:r>
          </a:p>
        </p:txBody>
      </p:sp>
      <p:sp>
        <p:nvSpPr>
          <p:cNvPr id="20484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 3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Второе решение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1854200"/>
            <a:ext cx="8642350" cy="37846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Обозначим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первую часть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7х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а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вторую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5х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 Тогда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7х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 + </a:t>
            </a:r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5х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 = 84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Отсюда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12х = 84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 х = 7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следовательно,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7х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 = 49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5х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 = 35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5718175"/>
            <a:ext cx="8642350" cy="8604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Это решение может быть распространено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на несколько чисел.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Box 4"/>
          <p:cNvSpPr txBox="1">
            <a:spLocks noChangeArrowheads="1"/>
          </p:cNvSpPr>
          <p:nvPr/>
        </p:nvSpPr>
        <p:spPr bwMode="auto">
          <a:xfrm>
            <a:off x="250825" y="1266825"/>
            <a:ext cx="8642350" cy="4778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Разделить число 84 в отношении 7 : 5 : 2.</a:t>
            </a:r>
          </a:p>
        </p:txBody>
      </p:sp>
      <p:pic>
        <p:nvPicPr>
          <p:cNvPr id="2150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пропорции</a:t>
            </a:r>
          </a:p>
        </p:txBody>
      </p:sp>
      <p:sp>
        <p:nvSpPr>
          <p:cNvPr id="21508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 4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Первое решение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1854200"/>
            <a:ext cx="8642350" cy="8620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Прежде всего следует узнать,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какое число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приходится на одну часть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279241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Общее количество частей равно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7 + 5 + 2 = 14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поэтому на одну часть приходится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1275" y="4103688"/>
            <a:ext cx="1408113" cy="9001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5108575"/>
            <a:ext cx="8642350" cy="8604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Последовательно умножив 6 на 7, 5, 2,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получим соответственно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42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30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12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Box 4"/>
          <p:cNvSpPr txBox="1">
            <a:spLocks noChangeArrowheads="1"/>
          </p:cNvSpPr>
          <p:nvPr/>
        </p:nvSpPr>
        <p:spPr bwMode="auto">
          <a:xfrm>
            <a:off x="250825" y="1266825"/>
            <a:ext cx="8642350" cy="4778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Разделить число 84 в отношении 7 : 5 : 2.</a:t>
            </a:r>
          </a:p>
        </p:txBody>
      </p:sp>
      <p:pic>
        <p:nvPicPr>
          <p:cNvPr id="2253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пропорции</a:t>
            </a:r>
          </a:p>
        </p:txBody>
      </p:sp>
      <p:sp>
        <p:nvSpPr>
          <p:cNvPr id="22532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 4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Первое решение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1854200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Очевидно, что: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6513" y="2438400"/>
            <a:ext cx="3975100" cy="108108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3608388"/>
            <a:ext cx="8642350" cy="20161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 есть число 84 разделили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 три части х, y, z так,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что первая часть относится к числу 7 так,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как вторая к числу 5,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а третья к числу 2: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67075" y="5678488"/>
            <a:ext cx="2587625" cy="10810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1489</TotalTime>
  <Words>1875</Words>
  <Application>Microsoft Office PowerPoint</Application>
  <PresentationFormat>Экран (4:3)</PresentationFormat>
  <Paragraphs>360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4" baseType="lpstr">
      <vt:lpstr>Calibri</vt:lpstr>
      <vt:lpstr>Arial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208</cp:revision>
  <dcterms:created xsi:type="dcterms:W3CDTF">2012-12-15T11:02:59Z</dcterms:created>
  <dcterms:modified xsi:type="dcterms:W3CDTF">2013-12-11T04:21:52Z</dcterms:modified>
</cp:coreProperties>
</file>