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305" r:id="rId2"/>
    <p:sldId id="388" r:id="rId3"/>
    <p:sldId id="267" r:id="rId4"/>
    <p:sldId id="385" r:id="rId5"/>
    <p:sldId id="309" r:id="rId6"/>
    <p:sldId id="379" r:id="rId7"/>
    <p:sldId id="394" r:id="rId8"/>
    <p:sldId id="386" r:id="rId9"/>
    <p:sldId id="393" r:id="rId10"/>
    <p:sldId id="395" r:id="rId11"/>
    <p:sldId id="372" r:id="rId12"/>
    <p:sldId id="313" r:id="rId13"/>
    <p:sldId id="389" r:id="rId14"/>
    <p:sldId id="338" r:id="rId15"/>
    <p:sldId id="390" r:id="rId16"/>
    <p:sldId id="391" r:id="rId1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8000"/>
    <a:srgbClr val="009900"/>
    <a:srgbClr val="DDDDDD"/>
    <a:srgbClr val="C0C0C0"/>
    <a:srgbClr val="FFFFCC"/>
    <a:srgbClr val="FFCCFF"/>
    <a:srgbClr val="FFECE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828" autoAdjust="0"/>
    <p:restoredTop sz="99761" autoAdjust="0"/>
  </p:normalViewPr>
  <p:slideViewPr>
    <p:cSldViewPr>
      <p:cViewPr varScale="1">
        <p:scale>
          <a:sx n="112" d="100"/>
          <a:sy n="112" d="100"/>
        </p:scale>
        <p:origin x="-120" y="-72"/>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68CE69AB-6E5F-4FB9-B75A-0081984C8EF2}" type="datetimeFigureOut">
              <a:rPr lang="ru-RU"/>
              <a:pPr>
                <a:defRPr/>
              </a:pPr>
              <a:t>02.12.2013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68D01F3B-54A4-4612-86B1-EEC33BC808ED}"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Рисунок – </a:t>
            </a:r>
          </a:p>
          <a:p>
            <a:pPr>
              <a:spcBef>
                <a:spcPct val="0"/>
              </a:spcBef>
            </a:pPr>
            <a:r>
              <a:rPr lang="ru-RU" smtClean="0"/>
              <a:t>Китайский солдат – </a:t>
            </a:r>
            <a:r>
              <a:rPr lang="sq-AL" smtClean="0"/>
              <a:t>http://swordmaster.org/uploads/2008/medievalchinesearmies/yuanvg2.jpg</a:t>
            </a:r>
            <a:endParaRPr lang="ru-RU" smtClean="0"/>
          </a:p>
          <a:p>
            <a:pPr>
              <a:spcBef>
                <a:spcPct val="0"/>
              </a:spcBef>
            </a:pPr>
            <a:r>
              <a:rPr lang="ru-RU" smtClean="0"/>
              <a:t>Японский полководец - ж. Новый солдат № 136</a:t>
            </a:r>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56A357E-386F-484F-90F7-8F7E172F59B4}"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Образ слайда 1"/>
          <p:cNvSpPr>
            <a:spLocks noGrp="1" noRot="1" noChangeAspect="1"/>
          </p:cNvSpPr>
          <p:nvPr>
            <p:ph type="sldImg"/>
          </p:nvPr>
        </p:nvSpPr>
        <p:spPr bwMode="auto">
          <a:noFill/>
          <a:ln>
            <a:solidFill>
              <a:srgbClr val="000000"/>
            </a:solidFill>
            <a:miter lim="800000"/>
            <a:headEnd/>
            <a:tailEnd/>
          </a:ln>
        </p:spPr>
      </p:sp>
      <p:sp>
        <p:nvSpPr>
          <p:cNvPr id="3379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рисунка</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379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2F5E220-7213-46FF-818F-02EDDB8DAA52}" type="slidenum">
              <a:rPr lang="ru-RU"/>
              <a:pPr fontAlgn="base">
                <a:spcBef>
                  <a:spcPct val="0"/>
                </a:spcBef>
                <a:spcAft>
                  <a:spcPct val="0"/>
                </a:spcAft>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Образ слайда 1"/>
          <p:cNvSpPr>
            <a:spLocks noGrp="1" noRot="1" noChangeAspect="1"/>
          </p:cNvSpPr>
          <p:nvPr>
            <p:ph type="sldImg"/>
          </p:nvPr>
        </p:nvSpPr>
        <p:spPr bwMode="auto">
          <a:noFill/>
          <a:ln>
            <a:solidFill>
              <a:srgbClr val="000000"/>
            </a:solidFill>
            <a:miter lim="800000"/>
            <a:headEnd/>
            <a:tailEnd/>
          </a:ln>
        </p:spPr>
      </p:sp>
      <p:sp>
        <p:nvSpPr>
          <p:cNvPr id="3584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рисунка</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584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6B26B25-810B-494F-9703-DC6A4E6E2546}" type="slidenum">
              <a:rPr lang="ru-RU"/>
              <a:pPr fontAlgn="base">
                <a:spcBef>
                  <a:spcPct val="0"/>
                </a:spcBef>
                <a:spcAft>
                  <a:spcPct val="0"/>
                </a:spcAft>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Образ слайда 1"/>
          <p:cNvSpPr>
            <a:spLocks noGrp="1" noRot="1" noChangeAspect="1"/>
          </p:cNvSpPr>
          <p:nvPr>
            <p:ph type="sldImg"/>
          </p:nvPr>
        </p:nvSpPr>
        <p:spPr bwMode="auto">
          <a:noFill/>
          <a:ln>
            <a:solidFill>
              <a:srgbClr val="000000"/>
            </a:solidFill>
            <a:miter lim="800000"/>
            <a:headEnd/>
            <a:tailEnd/>
          </a:ln>
        </p:spPr>
      </p:sp>
      <p:sp>
        <p:nvSpPr>
          <p:cNvPr id="3789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789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F13ECA5-0179-4E13-BB26-E7B636E49532}" type="slidenum">
              <a:rPr lang="ru-RU"/>
              <a:pPr fontAlgn="base">
                <a:spcBef>
                  <a:spcPct val="0"/>
                </a:spcBef>
                <a:spcAft>
                  <a:spcPct val="0"/>
                </a:spcAft>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Образ слайда 1"/>
          <p:cNvSpPr>
            <a:spLocks noGrp="1" noRot="1" noChangeAspect="1"/>
          </p:cNvSpPr>
          <p:nvPr>
            <p:ph type="sldImg"/>
          </p:nvPr>
        </p:nvSpPr>
        <p:spPr bwMode="auto">
          <a:noFill/>
          <a:ln>
            <a:solidFill>
              <a:srgbClr val="000000"/>
            </a:solidFill>
            <a:miter lim="800000"/>
            <a:headEnd/>
            <a:tailEnd/>
          </a:ln>
        </p:spPr>
      </p:sp>
      <p:sp>
        <p:nvSpPr>
          <p:cNvPr id="3993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993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7DD36F8-DB96-485B-956A-BFAC7D2C26D1}" type="slidenum">
              <a:rPr lang="ru-RU"/>
              <a:pPr fontAlgn="base">
                <a:spcBef>
                  <a:spcPct val="0"/>
                </a:spcBef>
                <a:spcAft>
                  <a:spcPct val="0"/>
                </a:spcAft>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Образ слайда 1"/>
          <p:cNvSpPr>
            <a:spLocks noGrp="1" noRot="1" noChangeAspect="1"/>
          </p:cNvSpPr>
          <p:nvPr>
            <p:ph type="sldImg"/>
          </p:nvPr>
        </p:nvSpPr>
        <p:spPr bwMode="auto">
          <a:noFill/>
          <a:ln>
            <a:solidFill>
              <a:srgbClr val="000000"/>
            </a:solidFill>
            <a:miter lim="800000"/>
            <a:headEnd/>
            <a:tailEnd/>
          </a:ln>
        </p:spPr>
      </p:sp>
      <p:sp>
        <p:nvSpPr>
          <p:cNvPr id="4198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r>
              <a:rPr lang="ru-RU" smtClean="0"/>
              <a:t>Рисунок – ж. Новый солдат № 136</a:t>
            </a:r>
          </a:p>
          <a:p>
            <a:pPr>
              <a:spcBef>
                <a:spcPct val="0"/>
              </a:spcBef>
            </a:pPr>
            <a:endParaRPr lang="ru-RU" smtClean="0"/>
          </a:p>
        </p:txBody>
      </p:sp>
      <p:sp>
        <p:nvSpPr>
          <p:cNvPr id="4198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EBE1A89-9F85-482C-924F-CEAE658B5D7D}" type="slidenum">
              <a:rPr lang="ru-RU"/>
              <a:pPr fontAlgn="base">
                <a:spcBef>
                  <a:spcPct val="0"/>
                </a:spcBef>
                <a:spcAft>
                  <a:spcPct val="0"/>
                </a:spcAft>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Образ слайда 1"/>
          <p:cNvSpPr>
            <a:spLocks noGrp="1" noRot="1" noChangeAspect="1"/>
          </p:cNvSpPr>
          <p:nvPr>
            <p:ph type="sldImg"/>
          </p:nvPr>
        </p:nvSpPr>
        <p:spPr bwMode="auto">
          <a:noFill/>
          <a:ln>
            <a:solidFill>
              <a:srgbClr val="000000"/>
            </a:solidFill>
            <a:miter lim="800000"/>
            <a:headEnd/>
            <a:tailEnd/>
          </a:ln>
        </p:spPr>
      </p:sp>
      <p:sp>
        <p:nvSpPr>
          <p:cNvPr id="4403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Нажатие кнопки «Правила составления…»  выводит на экран текстовый блок, щелчок по тексту правил – убирает. Переход на следующий слайд – щелчок за пределами кнопки</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r>
              <a:rPr lang="ru-RU" smtClean="0"/>
              <a:t>Рисунок – ж. Новый солдат № 136</a:t>
            </a:r>
          </a:p>
          <a:p>
            <a:pPr>
              <a:spcBef>
                <a:spcPct val="0"/>
              </a:spcBef>
            </a:pPr>
            <a:endParaRPr lang="ru-RU" smtClean="0"/>
          </a:p>
        </p:txBody>
      </p:sp>
      <p:sp>
        <p:nvSpPr>
          <p:cNvPr id="4403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11BB68A-9E32-4C2D-8F20-068954470B71}" type="slidenum">
              <a:rPr lang="ru-RU"/>
              <a:pPr fontAlgn="base">
                <a:spcBef>
                  <a:spcPct val="0"/>
                </a:spcBef>
                <a:spcAft>
                  <a:spcPct val="0"/>
                </a:spcAft>
              </a:pPr>
              <a:t>15</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Образ слайда 1"/>
          <p:cNvSpPr>
            <a:spLocks noGrp="1" noRot="1" noChangeAspect="1"/>
          </p:cNvSpPr>
          <p:nvPr>
            <p:ph type="sldImg"/>
          </p:nvPr>
        </p:nvSpPr>
        <p:spPr bwMode="auto">
          <a:noFill/>
          <a:ln>
            <a:solidFill>
              <a:srgbClr val="000000"/>
            </a:solidFill>
            <a:miter lim="800000"/>
            <a:headEnd/>
            <a:tailEnd/>
          </a:ln>
        </p:spPr>
      </p:sp>
      <p:sp>
        <p:nvSpPr>
          <p:cNvPr id="4608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r>
              <a:rPr lang="ru-RU" smtClean="0"/>
              <a:t>Собор св. Софии в Константинополе </a:t>
            </a:r>
            <a:r>
              <a:rPr lang="sq-AL" smtClean="0"/>
              <a:t>http://smallbay.ru/images6/g2.jpg</a:t>
            </a:r>
            <a:endParaRPr lang="ru-RU" smtClean="0"/>
          </a:p>
          <a:p>
            <a:pPr>
              <a:spcBef>
                <a:spcPct val="0"/>
              </a:spcBef>
            </a:pPr>
            <a:r>
              <a:rPr lang="ru-RU" smtClean="0"/>
              <a:t>Собор Парижской богоматери – </a:t>
            </a:r>
            <a:r>
              <a:rPr lang="sq-AL" smtClean="0"/>
              <a:t>http://www.znaika-club.com.ua/upload/Image/ZNAIKA_TOUR/feeria/parki/parizh3.jpg</a:t>
            </a:r>
            <a:endParaRPr lang="ru-RU" smtClean="0"/>
          </a:p>
          <a:p>
            <a:pPr>
              <a:spcBef>
                <a:spcPct val="0"/>
              </a:spcBef>
            </a:pPr>
            <a:endParaRPr lang="ru-RU" smtClean="0"/>
          </a:p>
        </p:txBody>
      </p:sp>
      <p:sp>
        <p:nvSpPr>
          <p:cNvPr id="4608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4DAFFCA-07D0-492B-A8E6-90942E11649A}" type="slidenum">
              <a:rPr lang="ru-RU"/>
              <a:pPr fontAlgn="base">
                <a:spcBef>
                  <a:spcPct val="0"/>
                </a:spcBef>
                <a:spcAft>
                  <a:spcPct val="0"/>
                </a:spcAft>
              </a:pPr>
              <a:t>16</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(справа)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21D939-1016-4B75-9250-74F5B4743E4B}"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D2572D2-06EA-437A-B700-DC8E62C326FE}"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r>
              <a:rPr lang="ru-RU" smtClean="0"/>
              <a:t>Бумага – </a:t>
            </a:r>
            <a:r>
              <a:rPr lang="sq-AL" smtClean="0"/>
              <a:t>http://upload.wikimedia.org/wikipedia/commons/5/5b/Making_Paper.gif</a:t>
            </a:r>
            <a:r>
              <a:rPr lang="ru-RU" smtClean="0"/>
              <a:t> </a:t>
            </a:r>
          </a:p>
          <a:p>
            <a:pPr>
              <a:spcBef>
                <a:spcPct val="0"/>
              </a:spcBef>
            </a:pPr>
            <a:r>
              <a:rPr lang="ru-RU" smtClean="0"/>
              <a:t>Наборный шрифт – </a:t>
            </a:r>
            <a:r>
              <a:rPr lang="sq-AL" smtClean="0"/>
              <a:t>http://upload.wikimedia.org/wikipedia/commons/thumb/1/16/Chinese_movable_type_1313-ce.png/599px-Chinese_movable_type_1313-ce.png</a:t>
            </a:r>
            <a:endParaRPr lang="ru-RU" smtClean="0"/>
          </a:p>
          <a:p>
            <a:pPr>
              <a:spcBef>
                <a:spcPct val="0"/>
              </a:spcBef>
            </a:pPr>
            <a:r>
              <a:rPr lang="ru-RU" smtClean="0"/>
              <a:t>Компас – </a:t>
            </a:r>
            <a:r>
              <a:rPr lang="sq-AL" smtClean="0"/>
              <a:t>http://upload.wikimedia.org/wikipedia/commons/5/53/Model_Si_Nan_of_Han_Dynasty.jpg?uselang=ru</a:t>
            </a:r>
            <a:r>
              <a:rPr lang="ru-RU" smtClean="0"/>
              <a:t> </a:t>
            </a:r>
          </a:p>
          <a:p>
            <a:pPr>
              <a:spcBef>
                <a:spcPct val="0"/>
              </a:spcBef>
            </a:pPr>
            <a:r>
              <a:rPr lang="ru-RU" smtClean="0"/>
              <a:t>Порох (ракета) – </a:t>
            </a:r>
            <a:r>
              <a:rPr lang="sq-AL" smtClean="0"/>
              <a:t>http://upload.wikimedia.org/wikipedia/commons/6/63/Chinese_rocket.gif</a:t>
            </a:r>
            <a:r>
              <a:rPr lang="ru-RU" smtClean="0"/>
              <a:t> </a:t>
            </a:r>
          </a:p>
          <a:p>
            <a:pPr>
              <a:spcBef>
                <a:spcPct val="0"/>
              </a:spcBef>
            </a:pPr>
            <a:endParaRPr lang="ru-RU" smtClean="0"/>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A13A116-722B-4D41-B74A-3621EC5B044E}"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C222171-181F-4EE5-AF00-98D7E57D7CEC}"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раз слайда 1"/>
          <p:cNvSpPr>
            <a:spLocks noGrp="1" noRot="1" noChangeAspect="1"/>
          </p:cNvSpPr>
          <p:nvPr>
            <p:ph type="sldImg"/>
          </p:nvPr>
        </p:nvSpPr>
        <p:spPr bwMode="auto">
          <a:noFill/>
          <a:ln>
            <a:solidFill>
              <a:srgbClr val="000000"/>
            </a:solidFill>
            <a:miter lim="800000"/>
            <a:headEnd/>
            <a:tailEnd/>
          </a:ln>
        </p:spPr>
      </p:sp>
      <p:sp>
        <p:nvSpPr>
          <p:cNvPr id="2560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a:t>
            </a:r>
          </a:p>
          <a:p>
            <a:pPr>
              <a:spcBef>
                <a:spcPct val="0"/>
              </a:spcBef>
            </a:pPr>
            <a:r>
              <a:rPr lang="ru-RU" smtClean="0"/>
              <a:t>Использован китайский иероглиф  «школа учёных»</a:t>
            </a:r>
          </a:p>
        </p:txBody>
      </p:sp>
      <p:sp>
        <p:nvSpPr>
          <p:cNvPr id="2560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49F8EF5-5600-4449-9B9F-E2B48E692FC3}" type="slidenum">
              <a:rPr lang="ru-RU"/>
              <a:pPr fontAlgn="base">
                <a:spcBef>
                  <a:spcPct val="0"/>
                </a:spcBef>
                <a:spcAft>
                  <a:spcPct val="0"/>
                </a:spcAft>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раз слайда 1"/>
          <p:cNvSpPr>
            <a:spLocks noGrp="1" noRot="1" noChangeAspect="1"/>
          </p:cNvSpPr>
          <p:nvPr>
            <p:ph type="sldImg"/>
          </p:nvPr>
        </p:nvSpPr>
        <p:spPr bwMode="auto">
          <a:noFill/>
          <a:ln>
            <a:solidFill>
              <a:srgbClr val="000000"/>
            </a:solidFill>
            <a:miter lim="800000"/>
            <a:headEnd/>
            <a:tailEnd/>
          </a:ln>
        </p:spPr>
      </p:sp>
      <p:sp>
        <p:nvSpPr>
          <p:cNvPr id="2765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Будда Гаутама - </a:t>
            </a:r>
            <a:r>
              <a:rPr lang="sq-AL" smtClean="0"/>
              <a:t>http://upload.wikimedia.org/wikipedia/commons/thumb/b/b8/Gandhara_Buddha_%28tnm%29.jpeg/361px-Gandhara_Buddha_%28tnm%29.jpeg</a:t>
            </a:r>
            <a:r>
              <a:rPr lang="ru-RU" smtClean="0"/>
              <a:t> </a:t>
            </a:r>
          </a:p>
          <a:p>
            <a:pPr>
              <a:spcBef>
                <a:spcPct val="0"/>
              </a:spcBef>
            </a:pPr>
            <a:r>
              <a:rPr lang="ru-RU" smtClean="0"/>
              <a:t>Лао Цзы - </a:t>
            </a:r>
            <a:r>
              <a:rPr lang="sq-AL" smtClean="0"/>
              <a:t>http://upload.wikimedia.org/wikipedia/commons/3/3a/Lao_Tzu_-_Project_Gutenberg_eText_15250.jpg</a:t>
            </a:r>
            <a:r>
              <a:rPr lang="ru-RU" smtClean="0"/>
              <a:t> </a:t>
            </a:r>
          </a:p>
          <a:p>
            <a:pPr>
              <a:spcBef>
                <a:spcPct val="0"/>
              </a:spcBef>
            </a:pPr>
            <a:r>
              <a:rPr lang="ru-RU" smtClean="0"/>
              <a:t>Конфуций - </a:t>
            </a:r>
            <a:r>
              <a:rPr lang="sq-AL" smtClean="0"/>
              <a:t>http://upload.wikimedia.org/wikipedia/commons/thumb/4/4f/Konfuzius-1770.jpg/424px-Konfuzius-1770.jpg</a:t>
            </a:r>
            <a:endParaRPr lang="ru-RU" smtClean="0"/>
          </a:p>
          <a:p>
            <a:pPr>
              <a:spcBef>
                <a:spcPct val="0"/>
              </a:spcBef>
            </a:pPr>
            <a:endParaRPr lang="ru-RU" smtClean="0"/>
          </a:p>
        </p:txBody>
      </p:sp>
      <p:sp>
        <p:nvSpPr>
          <p:cNvPr id="2765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50DA2BA-FE90-4616-9E65-4B5474A0822A}" type="slidenum">
              <a:rPr lang="ru-RU"/>
              <a:pPr fontAlgn="base">
                <a:spcBef>
                  <a:spcPct val="0"/>
                </a:spcBef>
                <a:spcAft>
                  <a:spcPct val="0"/>
                </a:spcAft>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раз слайда 1"/>
          <p:cNvSpPr>
            <a:spLocks noGrp="1" noRot="1" noChangeAspect="1"/>
          </p:cNvSpPr>
          <p:nvPr>
            <p:ph type="sldImg"/>
          </p:nvPr>
        </p:nvSpPr>
        <p:spPr bwMode="auto">
          <a:noFill/>
          <a:ln>
            <a:solidFill>
              <a:srgbClr val="000000"/>
            </a:solidFill>
            <a:miter lim="800000"/>
            <a:headEnd/>
            <a:tailEnd/>
          </a:ln>
        </p:spPr>
      </p:sp>
      <p:sp>
        <p:nvSpPr>
          <p:cNvPr id="2969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969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D23322-B040-429D-9CB6-EB0740722BCE}" type="slidenum">
              <a:rPr lang="ru-RU"/>
              <a:pPr fontAlgn="base">
                <a:spcBef>
                  <a:spcPct val="0"/>
                </a:spcBef>
                <a:spcAft>
                  <a:spcPct val="0"/>
                </a:spcAft>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раз слайда 1"/>
          <p:cNvSpPr>
            <a:spLocks noGrp="1" noRot="1" noChangeAspect="1"/>
          </p:cNvSpPr>
          <p:nvPr>
            <p:ph type="sldImg"/>
          </p:nvPr>
        </p:nvSpPr>
        <p:spPr bwMode="auto">
          <a:noFill/>
          <a:ln>
            <a:solidFill>
              <a:srgbClr val="000000"/>
            </a:solidFill>
            <a:miter lim="800000"/>
            <a:headEnd/>
            <a:tailEnd/>
          </a:ln>
        </p:spPr>
      </p:sp>
      <p:sp>
        <p:nvSpPr>
          <p:cNvPr id="3174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174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BE34BDC-92CE-452D-AF69-BBB38E51D1B2}" type="slidenum">
              <a:rPr lang="ru-RU"/>
              <a:pPr fontAlgn="base">
                <a:spcBef>
                  <a:spcPct val="0"/>
                </a:spcBef>
                <a:spcAft>
                  <a:spcPct val="0"/>
                </a:spcAft>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en-US" dirty="0" smtClean="0"/>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5BA45EA0-9536-4DC1-819A-64FC45588910}" type="datetimeFigureOut">
              <a:rPr lang="ru-RU"/>
              <a:pPr>
                <a:defRPr/>
              </a:pPr>
              <a:t>02.12.2013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090A65F-0504-47CB-A556-1F72521BD632}"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06A10A4D-1D51-4F57-A9AB-E50E461381D8}" type="datetimeFigureOut">
              <a:rPr lang="ru-RU"/>
              <a:pPr>
                <a:defRPr/>
              </a:pPr>
              <a:t>02.12.2013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0882FD1-776B-458F-9915-EC37AB137A48}"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67653CB-A5AD-4CBA-8D99-3A26EA12B4C4}" type="datetimeFigureOut">
              <a:rPr lang="ru-RU"/>
              <a:pPr>
                <a:defRPr/>
              </a:pPr>
              <a:t>02.12.2013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9CEFB9D-26CE-409A-A035-E08EC97F707A}"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5C3A4522-DA9C-41A2-A361-3401A631A8FC}" type="datetimeFigureOut">
              <a:rPr lang="ru-RU"/>
              <a:pPr>
                <a:defRPr/>
              </a:pPr>
              <a:t>02.12.2013</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8F111808-AEEF-410B-B9C9-5234380724E6}"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71F38533-E4F2-41BC-B4D7-81281A094B4E}" type="datetimeFigureOut">
              <a:rPr lang="ru-RU"/>
              <a:pPr>
                <a:defRPr/>
              </a:pPr>
              <a:t>02.12.2013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308D642-FDFB-45FE-BFD9-D13AFBBAA0B5}"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0F22D4AE-D646-43BE-85D9-77E8D564B0EE}" type="datetimeFigureOut">
              <a:rPr lang="ru-RU"/>
              <a:pPr>
                <a:defRPr/>
              </a:pPr>
              <a:t>02.12.2013</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FCC2127A-C793-4CBE-A584-A4D6BCB4BEC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650363E9-6F49-4007-B61D-86BD47AAAFA3}" type="datetimeFigureOut">
              <a:rPr lang="ru-RU"/>
              <a:pPr>
                <a:defRPr/>
              </a:pPr>
              <a:t>02.12.2013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C41B0B3B-8EB6-44FA-8793-D1D073CE447D}"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6432C820-1EB2-4CE1-B64E-BF5383D4F44C}" type="datetimeFigureOut">
              <a:rPr lang="ru-RU"/>
              <a:pPr>
                <a:defRPr/>
              </a:pPr>
              <a:t>02.12.2013</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9A4B0CCB-F385-4B08-9A15-B040ECEB3814}"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5"/>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57225"/>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16AFE060-A964-4CBF-BDBB-6343E9B25B73}" type="datetimeFigureOut">
              <a:rPr lang="ru-RU"/>
              <a:pPr>
                <a:defRPr/>
              </a:pPr>
              <a:t>02.12.2013</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A7267771-3024-473D-A65E-B8074FD1DAA9}"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F08E4BA-2A9E-4769-91AD-3C0402A5525F}" type="datetimeFigureOut">
              <a:rPr lang="ru-RU"/>
              <a:pPr>
                <a:defRPr/>
              </a:pPr>
              <a:t>02.12.2013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DDD1F38-816A-4C14-8501-D40720174FBC}"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AD6842F-1C51-40B4-8AA9-A9CA69B0D244}" type="datetimeFigureOut">
              <a:rPr lang="ru-RU"/>
              <a:pPr>
                <a:defRPr/>
              </a:pPr>
              <a:t>02.12.2013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9AAF458-588C-4F86-A107-37439336A5DF}"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FB8772A4-8F7D-4AB6-A61C-CDAE827E208C}" type="datetimeFigureOut">
              <a:rPr lang="ru-RU"/>
              <a:pPr>
                <a:defRPr/>
              </a:pPr>
              <a:t>02.12.2013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659A985C-4D6F-4962-B97C-77F408282D3D}"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0" r:id="rId3"/>
    <p:sldLayoutId id="2147483673" r:id="rId4"/>
    <p:sldLayoutId id="2147483669" r:id="rId5"/>
    <p:sldLayoutId id="2147483674" r:id="rId6"/>
    <p:sldLayoutId id="2147483675" r:id="rId7"/>
    <p:sldLayoutId id="2147483668" r:id="rId8"/>
    <p:sldLayoutId id="2147483667" r:id="rId9"/>
    <p:sldLayoutId id="2147483666" r:id="rId10"/>
    <p:sldLayoutId id="2147483665" r:id="rId11"/>
  </p:sldLayoutIdLst>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8.jpe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1.jpeg"/><Relationship Id="rId7"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7.png"/><Relationship Id="rId9"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jpe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jpe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775575" y="2519363"/>
            <a:ext cx="1357313" cy="4140200"/>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81300" cy="366712"/>
          </a:xfrm>
          <a:prstGeom prst="rect">
            <a:avLst/>
          </a:prstGeom>
          <a:noFill/>
          <a:ln w="9525">
            <a:noFill/>
            <a:miter lim="800000"/>
            <a:headEnd/>
            <a:tailEnd/>
          </a:ln>
        </p:spPr>
        <p:txBody>
          <a:bodyPr wrap="none">
            <a:spAutoFit/>
          </a:bodyPr>
          <a:lstStyle/>
          <a:p>
            <a:r>
              <a:rPr lang="ru-RU">
                <a:latin typeface="Comic Sans MS" pitchFamily="66" charset="0"/>
              </a:rPr>
              <a:t>© ООО «Баласс», 2013.</a:t>
            </a:r>
          </a:p>
        </p:txBody>
      </p:sp>
      <p:sp>
        <p:nvSpPr>
          <p:cNvPr id="5" name="Подзаголовок 2"/>
          <p:cNvSpPr txBox="1">
            <a:spLocks/>
          </p:cNvSpPr>
          <p:nvPr/>
        </p:nvSpPr>
        <p:spPr>
          <a:xfrm>
            <a:off x="0" y="6240463"/>
            <a:ext cx="5940425" cy="639762"/>
          </a:xfrm>
          <a:prstGeom prst="rect">
            <a:avLst/>
          </a:prstGeom>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Всеобщая история. </a:t>
            </a:r>
            <a:r>
              <a:rPr lang="en-US" sz="1200">
                <a:solidFill>
                  <a:srgbClr val="400000"/>
                </a:solidFill>
                <a:latin typeface="Comic Sans MS" pitchFamily="66" charset="0"/>
              </a:rPr>
              <a:t>6</a:t>
            </a:r>
            <a:r>
              <a:rPr lang="ru-RU" sz="1200">
                <a:solidFill>
                  <a:srgbClr val="400000"/>
                </a:solidFill>
                <a:latin typeface="Comic Sans MS" pitchFamily="66" charset="0"/>
              </a:rPr>
              <a:t> класс. История Средних веков. § 23</a:t>
            </a: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pic>
        <p:nvPicPr>
          <p:cNvPr id="14340" name="Рисунок 5" descr="Лента_26.jpg"/>
          <p:cNvPicPr>
            <a:picLocks noChangeAspect="1"/>
          </p:cNvPicPr>
          <p:nvPr/>
        </p:nvPicPr>
        <p:blipFill>
          <a:blip r:embed="rId4">
            <a:clrChange>
              <a:clrFrom>
                <a:srgbClr val="FFFFFB"/>
              </a:clrFrom>
              <a:clrTo>
                <a:srgbClr val="FFFFFB">
                  <a:alpha val="0"/>
                </a:srgbClr>
              </a:clrTo>
            </a:clrChange>
          </a:blip>
          <a:srcRect/>
          <a:stretch>
            <a:fillRect/>
          </a:stretch>
        </p:blipFill>
        <p:spPr bwMode="auto">
          <a:xfrm>
            <a:off x="0" y="0"/>
            <a:ext cx="9144000" cy="555625"/>
          </a:xfrm>
          <a:prstGeom prst="rect">
            <a:avLst/>
          </a:prstGeom>
          <a:noFill/>
          <a:ln w="9525">
            <a:noFill/>
            <a:miter lim="800000"/>
            <a:headEnd/>
            <a:tailEnd/>
          </a:ln>
        </p:spPr>
      </p:pic>
      <p:sp>
        <p:nvSpPr>
          <p:cNvPr id="2" name="Заголовок 1"/>
          <p:cNvSpPr>
            <a:spLocks noGrp="1"/>
          </p:cNvSpPr>
          <p:nvPr>
            <p:ph type="ctrTitle"/>
          </p:nvPr>
        </p:nvSpPr>
        <p:spPr>
          <a:xfrm>
            <a:off x="612000" y="2130425"/>
            <a:ext cx="7920000" cy="1470025"/>
          </a:xfrm>
        </p:spPr>
        <p:txBody>
          <a:bodyPr/>
          <a:lstStyle/>
          <a:p>
            <a:pPr fontAlgn="auto">
              <a:spcAft>
                <a:spcPts val="0"/>
              </a:spcAft>
              <a:defRPr/>
            </a:pPr>
            <a:r>
              <a:rPr lang="ru-RU" dirty="0" smtClean="0"/>
              <a:t>ДАЛЬНЕВОСТОЧНЫЙ МИР КИТАЯ И ЯПОНИИ</a:t>
            </a:r>
            <a:endParaRPr lang="ru-RU" dirty="0"/>
          </a:p>
        </p:txBody>
      </p:sp>
      <p:pic>
        <p:nvPicPr>
          <p:cNvPr id="14342" name="Picture 2"/>
          <p:cNvPicPr>
            <a:picLocks noChangeAspect="1" noChangeArrowheads="1"/>
          </p:cNvPicPr>
          <p:nvPr/>
        </p:nvPicPr>
        <p:blipFill>
          <a:blip r:embed="rId5">
            <a:clrChange>
              <a:clrFrom>
                <a:srgbClr val="BC5910"/>
              </a:clrFrom>
              <a:clrTo>
                <a:srgbClr val="BC5910">
                  <a:alpha val="0"/>
                </a:srgbClr>
              </a:clrTo>
            </a:clrChange>
          </a:blip>
          <a:srcRect/>
          <a:stretch>
            <a:fillRect/>
          </a:stretch>
        </p:blipFill>
        <p:spPr bwMode="auto">
          <a:xfrm>
            <a:off x="0" y="2960688"/>
            <a:ext cx="2097088" cy="34210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980728"/>
            <a:ext cx="8640000" cy="1430179"/>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fontAlgn="auto">
              <a:spcBef>
                <a:spcPts val="0"/>
              </a:spcBef>
              <a:spcAft>
                <a:spcPts val="0"/>
              </a:spcAft>
              <a:defRPr/>
            </a:pPr>
            <a:r>
              <a:rPr lang="ru-RU" sz="2600" b="1" dirty="0">
                <a:solidFill>
                  <a:srgbClr val="0070C0"/>
                </a:solidFill>
                <a:latin typeface="+mn-lt"/>
              </a:rPr>
              <a:t>Повышенный</a:t>
            </a:r>
            <a:r>
              <a:rPr lang="ru-RU" sz="2600" dirty="0">
                <a:latin typeface="+mn-lt"/>
              </a:rPr>
              <a:t> </a:t>
            </a:r>
            <a:r>
              <a:rPr lang="ru-RU" sz="2600" b="1" dirty="0">
                <a:solidFill>
                  <a:srgbClr val="0070C0"/>
                </a:solidFill>
                <a:latin typeface="+mn-lt"/>
              </a:rPr>
              <a:t>уровень. </a:t>
            </a:r>
            <a:r>
              <a:rPr lang="ru-RU" sz="2600" dirty="0">
                <a:latin typeface="+mn-lt"/>
              </a:rPr>
              <a:t>К кому и почему ближе японское общество – к </a:t>
            </a:r>
            <a:r>
              <a:rPr lang="ru-RU" sz="2600" dirty="0">
                <a:latin typeface="+mn-lt"/>
              </a:rPr>
              <a:t>средневековому Китаю </a:t>
            </a:r>
            <a:r>
              <a:rPr lang="ru-RU" sz="2600" dirty="0">
                <a:latin typeface="+mn-lt"/>
              </a:rPr>
              <a:t>или к католической Европе?</a:t>
            </a:r>
          </a:p>
        </p:txBody>
      </p:sp>
      <p:pic>
        <p:nvPicPr>
          <p:cNvPr id="32772"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lstStyle/>
          <a:p>
            <a:pPr fontAlgn="auto">
              <a:spcAft>
                <a:spcPts val="0"/>
              </a:spcAft>
              <a:defRPr/>
            </a:pPr>
            <a:r>
              <a:rPr lang="ru-RU" sz="3600" dirty="0" smtClean="0"/>
              <a:t>СТРАНА ВОСХОДЯЩЕГО СОЛНЦА</a:t>
            </a:r>
            <a:endParaRPr lang="ru-RU" sz="3600" dirty="0"/>
          </a:p>
        </p:txBody>
      </p:sp>
      <p:pic>
        <p:nvPicPr>
          <p:cNvPr id="1026" name="Picture 2"/>
          <p:cNvPicPr>
            <a:picLocks noChangeAspect="1" noChangeArrowheads="1"/>
          </p:cNvPicPr>
          <p:nvPr/>
        </p:nvPicPr>
        <p:blipFill rotWithShape="1">
          <a:blip r:embed="rId5" cstate="email">
            <a:extLst>
              <a:ext uri="{28A0092B-C50C-407E-A947-70E740481C1C}"/>
            </a:extLst>
          </a:blip>
          <a:srcRect/>
          <a:stretch/>
        </p:blipFill>
        <p:spPr bwMode="auto">
          <a:xfrm>
            <a:off x="252000" y="2708924"/>
            <a:ext cx="2507110" cy="2520000"/>
          </a:xfrm>
          <a:prstGeom prst="roundRect">
            <a:avLst>
              <a:gd name="adj" fmla="val 11472"/>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1027" name="Picture 3"/>
          <p:cNvPicPr>
            <a:picLocks noChangeAspect="1" noChangeArrowheads="1"/>
          </p:cNvPicPr>
          <p:nvPr/>
        </p:nvPicPr>
        <p:blipFill rotWithShape="1">
          <a:blip r:embed="rId6" cstate="email">
            <a:extLst>
              <a:ext uri="{28A0092B-C50C-407E-A947-70E740481C1C}"/>
            </a:extLst>
          </a:blip>
          <a:srcRect/>
          <a:stretch/>
        </p:blipFill>
        <p:spPr bwMode="auto">
          <a:xfrm>
            <a:off x="3318445" y="2708924"/>
            <a:ext cx="2507110" cy="2520000"/>
          </a:xfrm>
          <a:prstGeom prst="roundRect">
            <a:avLst>
              <a:gd name="adj" fmla="val 12626"/>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1028" name="Picture 4"/>
          <p:cNvPicPr>
            <a:picLocks noChangeAspect="1" noChangeArrowheads="1"/>
          </p:cNvPicPr>
          <p:nvPr/>
        </p:nvPicPr>
        <p:blipFill>
          <a:blip r:embed="rId7" cstate="email">
            <a:extLst>
              <a:ext uri="{28A0092B-C50C-407E-A947-70E740481C1C}"/>
            </a:extLst>
          </a:blip>
          <a:srcRect/>
          <a:stretch>
            <a:fillRect/>
          </a:stretch>
        </p:blipFill>
        <p:spPr bwMode="auto">
          <a:xfrm>
            <a:off x="6358839" y="2708924"/>
            <a:ext cx="2507217" cy="2520000"/>
          </a:xfrm>
          <a:prstGeom prst="roundRect">
            <a:avLst>
              <a:gd name="adj" fmla="val 12605"/>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3" name="Скругленный прямоугольник 2"/>
          <p:cNvSpPr/>
          <p:nvPr/>
        </p:nvSpPr>
        <p:spPr>
          <a:xfrm>
            <a:off x="252413" y="5373688"/>
            <a:ext cx="2506662" cy="1327150"/>
          </a:xfrm>
          <a:prstGeom prst="roundRect">
            <a:avLst/>
          </a:prstGeom>
          <a:solidFill>
            <a:schemeClr val="accent4">
              <a:lumMod val="20000"/>
              <a:lumOff val="80000"/>
            </a:schemeClr>
          </a:solidFill>
          <a:ln>
            <a:solidFill>
              <a:schemeClr val="bg1">
                <a:lumMod val="50000"/>
              </a:schemeClr>
            </a:solidFill>
          </a:ln>
        </p:spPr>
        <p:txBody>
          <a:bodyPr>
            <a:spAutoFit/>
          </a:bodyPr>
          <a:lstStyle/>
          <a:p>
            <a:pPr algn="ctr" fontAlgn="auto">
              <a:spcBef>
                <a:spcPts val="0"/>
              </a:spcBef>
              <a:spcAft>
                <a:spcPts val="0"/>
              </a:spcAft>
              <a:defRPr/>
            </a:pPr>
            <a:r>
              <a:rPr lang="ru-RU" dirty="0">
                <a:latin typeface="+mn-lt"/>
              </a:rPr>
              <a:t>Ворота «тории» (птицы) – </a:t>
            </a:r>
            <a:r>
              <a:rPr lang="ru-RU" dirty="0">
                <a:latin typeface="+mn-lt"/>
              </a:rPr>
              <a:t>синтоистское </a:t>
            </a:r>
            <a:r>
              <a:rPr lang="ru-RU" dirty="0">
                <a:latin typeface="+mn-lt"/>
              </a:rPr>
              <a:t>святилище.</a:t>
            </a:r>
          </a:p>
        </p:txBody>
      </p:sp>
      <p:sp>
        <p:nvSpPr>
          <p:cNvPr id="5" name="Скругленный прямоугольник 4"/>
          <p:cNvSpPr/>
          <p:nvPr/>
        </p:nvSpPr>
        <p:spPr>
          <a:xfrm>
            <a:off x="3317875" y="5373688"/>
            <a:ext cx="2508250" cy="1327150"/>
          </a:xfrm>
          <a:prstGeom prst="roundRect">
            <a:avLst/>
          </a:prstGeom>
          <a:solidFill>
            <a:schemeClr val="accent4">
              <a:lumMod val="20000"/>
              <a:lumOff val="80000"/>
            </a:schemeClr>
          </a:solidFill>
          <a:ln>
            <a:solidFill>
              <a:schemeClr val="bg1">
                <a:lumMod val="50000"/>
              </a:schemeClr>
            </a:solidFill>
          </a:ln>
        </p:spPr>
        <p:txBody>
          <a:bodyPr lIns="36000" rIns="36000">
            <a:spAutoFit/>
          </a:bodyPr>
          <a:lstStyle/>
          <a:p>
            <a:pPr algn="ctr" fontAlgn="auto">
              <a:spcBef>
                <a:spcPts val="0"/>
              </a:spcBef>
              <a:spcAft>
                <a:spcPts val="0"/>
              </a:spcAft>
              <a:defRPr/>
            </a:pPr>
            <a:r>
              <a:rPr lang="ru-RU" dirty="0">
                <a:latin typeface="+mn-lt"/>
              </a:rPr>
              <a:t>Даосский и буддийский монахи</a:t>
            </a:r>
          </a:p>
          <a:p>
            <a:pPr algn="ctr" fontAlgn="auto">
              <a:spcBef>
                <a:spcPts val="0"/>
              </a:spcBef>
              <a:spcAft>
                <a:spcPts val="0"/>
              </a:spcAft>
              <a:defRPr/>
            </a:pPr>
            <a:r>
              <a:rPr lang="ru-RU" dirty="0">
                <a:latin typeface="+mn-lt"/>
              </a:rPr>
              <a:t>в горах Японии. Гравюра XIV в.</a:t>
            </a:r>
          </a:p>
        </p:txBody>
      </p:sp>
      <p:sp>
        <p:nvSpPr>
          <p:cNvPr id="7" name="Скругленный прямоугольник 6"/>
          <p:cNvSpPr/>
          <p:nvPr/>
        </p:nvSpPr>
        <p:spPr>
          <a:xfrm>
            <a:off x="6359525" y="5445125"/>
            <a:ext cx="2506663" cy="715963"/>
          </a:xfrm>
          <a:prstGeom prst="roundRect">
            <a:avLst/>
          </a:prstGeom>
          <a:solidFill>
            <a:schemeClr val="accent4">
              <a:lumMod val="20000"/>
              <a:lumOff val="80000"/>
            </a:schemeClr>
          </a:solidFill>
          <a:ln>
            <a:solidFill>
              <a:schemeClr val="bg1">
                <a:lumMod val="50000"/>
              </a:schemeClr>
            </a:solidFill>
          </a:ln>
        </p:spPr>
        <p:txBody>
          <a:bodyPr>
            <a:spAutoFit/>
          </a:bodyPr>
          <a:lstStyle/>
          <a:p>
            <a:pPr algn="ctr" fontAlgn="auto">
              <a:spcBef>
                <a:spcPts val="0"/>
              </a:spcBef>
              <a:spcAft>
                <a:spcPts val="0"/>
              </a:spcAft>
              <a:defRPr/>
            </a:pPr>
            <a:r>
              <a:rPr lang="ru-RU" dirty="0">
                <a:latin typeface="+mn-lt"/>
              </a:rPr>
              <a:t>Золотой павильон </a:t>
            </a:r>
            <a:r>
              <a:rPr lang="sq-AL" dirty="0">
                <a:latin typeface="+mn-lt"/>
              </a:rPr>
              <a:t>XIV </a:t>
            </a:r>
            <a:r>
              <a:rPr lang="ru-RU" dirty="0">
                <a:latin typeface="+mn-lt"/>
              </a:rPr>
              <a:t>в.</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a:stretch>
            <a:fillRect/>
          </a:stretch>
        </p:blipFill>
        <p:spPr bwMode="auto">
          <a:xfrm>
            <a:off x="252413" y="1095375"/>
            <a:ext cx="8639175" cy="5213350"/>
          </a:xfrm>
          <a:prstGeom prst="rect">
            <a:avLst/>
          </a:prstGeom>
          <a:noFill/>
          <a:ln w="9525">
            <a:solidFill>
              <a:schemeClr val="tx1"/>
            </a:solidFill>
            <a:miter lim="800000"/>
            <a:headEnd/>
            <a:tailEnd/>
          </a:ln>
        </p:spPr>
      </p:pic>
      <p:sp>
        <p:nvSpPr>
          <p:cNvPr id="4" name="Скругленный прямоугольник 3"/>
          <p:cNvSpPr/>
          <p:nvPr/>
        </p:nvSpPr>
        <p:spPr>
          <a:xfrm>
            <a:off x="252000" y="2564904"/>
            <a:ext cx="8640000" cy="1736646"/>
          </a:xfrm>
          <a:prstGeom prst="roundRect">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fontAlgn="auto">
              <a:spcBef>
                <a:spcPts val="0"/>
              </a:spcBef>
              <a:spcAft>
                <a:spcPts val="0"/>
              </a:spcAft>
              <a:defRPr/>
            </a:pPr>
            <a:r>
              <a:rPr lang="ru-RU" sz="2400" b="1" dirty="0">
                <a:solidFill>
                  <a:srgbClr val="0070C0"/>
                </a:solidFill>
                <a:latin typeface="+mn-lt"/>
              </a:rPr>
              <a:t>Повышенный</a:t>
            </a:r>
            <a:r>
              <a:rPr lang="ru-RU" sz="2400" dirty="0">
                <a:latin typeface="+mn-lt"/>
              </a:rPr>
              <a:t> </a:t>
            </a:r>
            <a:r>
              <a:rPr lang="ru-RU" sz="2400" b="1" dirty="0">
                <a:solidFill>
                  <a:srgbClr val="0070C0"/>
                </a:solidFill>
                <a:latin typeface="+mn-lt"/>
              </a:rPr>
              <a:t>уровень. </a:t>
            </a:r>
            <a:r>
              <a:rPr lang="ru-RU" sz="2400" dirty="0">
                <a:latin typeface="+mn-lt"/>
              </a:rPr>
              <a:t>Обведи на рисунке в квадратную рамку то, что было </a:t>
            </a:r>
            <a:r>
              <a:rPr lang="ru-RU" sz="2400" dirty="0">
                <a:latin typeface="+mn-lt"/>
              </a:rPr>
              <a:t>заимствовано </a:t>
            </a:r>
            <a:r>
              <a:rPr lang="ru-RU" sz="2400" dirty="0">
                <a:latin typeface="+mn-lt"/>
              </a:rPr>
              <a:t>японцами из Китая, а в круглую – достижения японской цивилизации.</a:t>
            </a:r>
          </a:p>
        </p:txBody>
      </p:sp>
      <p:pic>
        <p:nvPicPr>
          <p:cNvPr id="34821"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lstStyle/>
          <a:p>
            <a:pPr fontAlgn="auto">
              <a:spcAft>
                <a:spcPts val="0"/>
              </a:spcAft>
              <a:defRPr/>
            </a:pPr>
            <a:r>
              <a:rPr lang="ru-RU" sz="3600" dirty="0" smtClean="0"/>
              <a:t>СТРАНА ВОСХОДЯЩЕГО СОЛНЦА</a:t>
            </a:r>
            <a:endParaRPr lang="ru-RU"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4"/>
                                        </p:tgtEl>
                                      </p:cBhvr>
                                    </p:animEffect>
                                    <p:set>
                                      <p:cBhvr>
                                        <p:cTn id="7" dur="1" fill="hold">
                                          <p:stCondLst>
                                            <p:cond delay="249"/>
                                          </p:stCondLst>
                                        </p:cTn>
                                        <p:tgtEl>
                                          <p:spTgt spid="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fade">
                                      <p:cBhvr>
                                        <p:cTn id="10" dur="25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 Средние века вокруг Китая складывается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разнообразный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культурный мир дальневосточной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цивилизации</a:t>
            </a:r>
            <a:endParaRPr lang="ru-RU" sz="3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36867"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2"/>
          <p:cNvPicPr>
            <a:picLocks noChangeAspect="1" noChangeArrowheads="1"/>
          </p:cNvPicPr>
          <p:nvPr/>
        </p:nvPicPr>
        <p:blipFill>
          <a:blip r:embed="rId3"/>
          <a:srcRect/>
          <a:stretch>
            <a:fillRect/>
          </a:stretch>
        </p:blipFill>
        <p:spPr bwMode="auto">
          <a:xfrm>
            <a:off x="252413" y="1131888"/>
            <a:ext cx="8639175" cy="5681662"/>
          </a:xfrm>
          <a:prstGeom prst="rect">
            <a:avLst/>
          </a:prstGeom>
          <a:noFill/>
          <a:ln w="9525">
            <a:solidFill>
              <a:schemeClr val="tx1"/>
            </a:solidFill>
            <a:miter lim="800000"/>
            <a:headEnd/>
            <a:tailEnd/>
          </a:ln>
        </p:spPr>
      </p:pic>
      <p:sp>
        <p:nvSpPr>
          <p:cNvPr id="4" name="Скругленный прямоугольник 3"/>
          <p:cNvSpPr/>
          <p:nvPr/>
        </p:nvSpPr>
        <p:spPr>
          <a:xfrm>
            <a:off x="252000" y="980728"/>
            <a:ext cx="8640000" cy="1430179"/>
          </a:xfrm>
          <a:prstGeom prst="roundRect">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a:r>
              <a:rPr lang="ru-RU" sz="2600" b="1">
                <a:solidFill>
                  <a:srgbClr val="0070C0"/>
                </a:solidFill>
                <a:latin typeface="Comic Sans MS" pitchFamily="66" charset="0"/>
              </a:rPr>
              <a:t>Повышенный</a:t>
            </a:r>
            <a:r>
              <a:rPr lang="ru-RU" sz="2600">
                <a:latin typeface="Comic Sans MS" pitchFamily="66" charset="0"/>
              </a:rPr>
              <a:t> </a:t>
            </a:r>
            <a:r>
              <a:rPr lang="ru-RU" sz="2600" b="1">
                <a:solidFill>
                  <a:srgbClr val="0070C0"/>
                </a:solidFill>
                <a:latin typeface="Comic Sans MS" pitchFamily="66" charset="0"/>
              </a:rPr>
              <a:t>уровень. </a:t>
            </a:r>
            <a:r>
              <a:rPr lang="ru-RU" sz="2600">
                <a:latin typeface="Comic Sans MS" pitchFamily="66" charset="0"/>
              </a:rPr>
              <a:t>На карте на с. 94–95 закрась одним цветом и подпиши названия стран средневековой дальневосточной цивилизации.</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38918" name="Picture 10"/>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987504"/>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fontAlgn="auto">
              <a:spcBef>
                <a:spcPts val="0"/>
              </a:spcBef>
              <a:spcAft>
                <a:spcPts val="0"/>
              </a:spcAft>
              <a:defRPr/>
            </a:pPr>
            <a:r>
              <a:rPr lang="ru-RU" sz="2600" b="1" dirty="0">
                <a:solidFill>
                  <a:srgbClr val="0070C0"/>
                </a:solidFill>
                <a:latin typeface="+mn-lt"/>
              </a:rPr>
              <a:t>Повышенный уровень</a:t>
            </a:r>
            <a:r>
              <a:rPr lang="ru-RU" sz="2600" b="1" dirty="0">
                <a:solidFill>
                  <a:srgbClr val="0070C0"/>
                </a:solidFill>
                <a:latin typeface="+mn-lt"/>
              </a:rPr>
              <a:t>. </a:t>
            </a:r>
            <a:r>
              <a:rPr lang="ru-RU" sz="2600" dirty="0">
                <a:latin typeface="+mn-lt"/>
              </a:rPr>
              <a:t>Какие действия самураев вызывают у тебя осуждение, </a:t>
            </a:r>
            <a:r>
              <a:rPr lang="ru-RU" sz="2600" dirty="0">
                <a:latin typeface="+mn-lt"/>
              </a:rPr>
              <a:t>а какие </a:t>
            </a:r>
            <a:r>
              <a:rPr lang="ru-RU" sz="2600" dirty="0">
                <a:latin typeface="+mn-lt"/>
              </a:rPr>
              <a:t>– одобрение?</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0965"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pic>
        <p:nvPicPr>
          <p:cNvPr id="1027" name="Picture 3"/>
          <p:cNvPicPr>
            <a:picLocks noChangeAspect="1" noChangeArrowheads="1"/>
          </p:cNvPicPr>
          <p:nvPr/>
        </p:nvPicPr>
        <p:blipFill>
          <a:blip r:embed="rId5" cstate="email">
            <a:extLst>
              <a:ext uri="{28A0092B-C50C-407E-A947-70E740481C1C}"/>
            </a:extLst>
          </a:blip>
          <a:srcRect/>
          <a:stretch>
            <a:fillRect/>
          </a:stretch>
        </p:blipFill>
        <p:spPr bwMode="auto">
          <a:xfrm>
            <a:off x="252002" y="2276872"/>
            <a:ext cx="3009633" cy="4176000"/>
          </a:xfrm>
          <a:prstGeom prst="roundRect">
            <a:avLst>
              <a:gd name="adj" fmla="val 7589"/>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graphicFrame>
        <p:nvGraphicFramePr>
          <p:cNvPr id="11" name="Таблица 10"/>
          <p:cNvGraphicFramePr>
            <a:graphicFrameLocks noGrp="1"/>
          </p:cNvGraphicFramePr>
          <p:nvPr/>
        </p:nvGraphicFramePr>
        <p:xfrm>
          <a:off x="3419872" y="2276872"/>
          <a:ext cx="5471649" cy="4206240"/>
        </p:xfrm>
        <a:graphic>
          <a:graphicData uri="http://schemas.openxmlformats.org/drawingml/2006/table">
            <a:tbl>
              <a:tblPr firstRow="1" bandRow="1">
                <a:tableStyleId>{5940675A-B579-460E-94D1-54222C63F5DA}</a:tableStyleId>
              </a:tblPr>
              <a:tblGrid>
                <a:gridCol w="957038"/>
                <a:gridCol w="2371311"/>
                <a:gridCol w="2143300"/>
              </a:tblGrid>
              <a:tr h="370840">
                <a:tc>
                  <a:txBody>
                    <a:bodyPr/>
                    <a:lstStyle/>
                    <a:p>
                      <a:pPr algn="ctr"/>
                      <a:r>
                        <a:rPr lang="ru-RU" sz="2400" dirty="0" smtClean="0"/>
                        <a:t>Позиция</a:t>
                      </a:r>
                      <a:endParaRPr lang="ru-RU" sz="2400" dirty="0"/>
                    </a:p>
                  </a:txBody>
                  <a:tcPr vert="vert270">
                    <a:solidFill>
                      <a:schemeClr val="accent4">
                        <a:lumMod val="20000"/>
                        <a:lumOff val="80000"/>
                      </a:schemeClr>
                    </a:solidFill>
                  </a:tcPr>
                </a:tc>
                <a:tc>
                  <a:txBody>
                    <a:bodyPr/>
                    <a:lstStyle/>
                    <a:p>
                      <a:r>
                        <a:rPr lang="ru-RU" sz="2400" u="none" strike="noStrike" kern="1200" baseline="0" dirty="0" smtClean="0"/>
                        <a:t>Я считаю, что одобрение в действиях</a:t>
                      </a:r>
                    </a:p>
                    <a:p>
                      <a:r>
                        <a:rPr lang="ru-RU" sz="2400" u="none" strike="noStrike" kern="1200" baseline="0" dirty="0" smtClean="0"/>
                        <a:t>самураев вызывает __________________</a:t>
                      </a:r>
                    </a:p>
                  </a:txBody>
                  <a:tcPr>
                    <a:solidFill>
                      <a:schemeClr val="accent4">
                        <a:lumMod val="20000"/>
                        <a:lumOff val="80000"/>
                      </a:schemeClr>
                    </a:solidFill>
                  </a:tcPr>
                </a:tc>
                <a:tc>
                  <a:txBody>
                    <a:bodyPr/>
                    <a:lstStyle/>
                    <a:p>
                      <a:r>
                        <a:rPr lang="ru-RU" sz="2400" u="none" strike="noStrike" kern="1200" baseline="0" dirty="0" smtClean="0"/>
                        <a:t>Но, с другой стороны __________</a:t>
                      </a:r>
                    </a:p>
                    <a:p>
                      <a:r>
                        <a:rPr lang="ru-RU" sz="2400" u="none" strike="noStrike" kern="1200" baseline="0" dirty="0" smtClean="0"/>
                        <a:t>____________________</a:t>
                      </a:r>
                    </a:p>
                    <a:p>
                      <a:r>
                        <a:rPr lang="ru-RU" sz="2400" u="none" strike="noStrike" kern="1200" baseline="0" dirty="0" smtClean="0"/>
                        <a:t>__________</a:t>
                      </a:r>
                    </a:p>
                    <a:p>
                      <a:r>
                        <a:rPr lang="ru-RU" sz="2400" u="none" strike="noStrike" kern="1200" baseline="0" dirty="0" smtClean="0"/>
                        <a:t>__________</a:t>
                      </a:r>
                      <a:endParaRPr lang="ru-RU" sz="2400" dirty="0"/>
                    </a:p>
                  </a:txBody>
                  <a:tcPr>
                    <a:solidFill>
                      <a:schemeClr val="accent4">
                        <a:lumMod val="20000"/>
                        <a:lumOff val="80000"/>
                      </a:schemeClr>
                    </a:solidFill>
                  </a:tcPr>
                </a:tc>
              </a:tr>
              <a:tr h="370840">
                <a:tc>
                  <a:txBody>
                    <a:bodyPr/>
                    <a:lstStyle/>
                    <a:p>
                      <a:pPr algn="ctr"/>
                      <a:r>
                        <a:rPr lang="ru-RU" sz="2400" spc="-150" dirty="0" smtClean="0"/>
                        <a:t>Аргумент</a:t>
                      </a:r>
                      <a:r>
                        <a:rPr lang="ru-RU" sz="2400" dirty="0" smtClean="0"/>
                        <a:t> (ы)</a:t>
                      </a:r>
                      <a:endParaRPr lang="ru-RU" sz="2400" dirty="0"/>
                    </a:p>
                  </a:txBody>
                  <a:tcPr vert="vert270">
                    <a:solidFill>
                      <a:schemeClr val="accent4">
                        <a:lumMod val="20000"/>
                        <a:lumOff val="80000"/>
                      </a:schemeClr>
                    </a:solidFill>
                  </a:tcPr>
                </a:tc>
                <a:tc>
                  <a:txBody>
                    <a:bodyPr/>
                    <a:lstStyle/>
                    <a:p>
                      <a:r>
                        <a:rPr lang="ru-RU" sz="2400" u="none" strike="noStrike" kern="1200" baseline="0" dirty="0" smtClean="0"/>
                        <a:t>потому что________</a:t>
                      </a:r>
                    </a:p>
                    <a:p>
                      <a:r>
                        <a:rPr lang="ru-RU" sz="2400" u="none" strike="noStrike" kern="1200" baseline="0" dirty="0" smtClean="0"/>
                        <a:t>______________________</a:t>
                      </a:r>
                    </a:p>
                  </a:txBody>
                  <a:tcPr>
                    <a:solidFill>
                      <a:schemeClr val="accent4">
                        <a:lumMod val="20000"/>
                        <a:lumOff val="80000"/>
                      </a:schemeClr>
                    </a:solidFill>
                  </a:tcPr>
                </a:tc>
                <a:tc>
                  <a:txBody>
                    <a:bodyPr/>
                    <a:lstStyle/>
                    <a:p>
                      <a:r>
                        <a:rPr lang="ru-RU" sz="2400" u="none" strike="noStrike" kern="1200" baseline="0" dirty="0" smtClean="0"/>
                        <a:t>потому что_______</a:t>
                      </a:r>
                    </a:p>
                    <a:p>
                      <a:r>
                        <a:rPr lang="ru-RU" sz="2400" u="none" strike="noStrike" kern="1200" baseline="0" dirty="0" smtClean="0"/>
                        <a:t>____________________</a:t>
                      </a:r>
                    </a:p>
                  </a:txBody>
                  <a:tcPr>
                    <a:solidFill>
                      <a:schemeClr val="accent4">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055608"/>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fontAlgn="auto">
              <a:spcBef>
                <a:spcPts val="0"/>
              </a:spcBef>
              <a:spcAft>
                <a:spcPts val="0"/>
              </a:spcAft>
              <a:defRPr/>
            </a:pPr>
            <a:r>
              <a:rPr lang="ru-RU" sz="2800" b="1" dirty="0">
                <a:solidFill>
                  <a:srgbClr val="0070C0"/>
                </a:solidFill>
                <a:latin typeface="+mn-lt"/>
              </a:rPr>
              <a:t>Повышенный уровень</a:t>
            </a:r>
            <a:r>
              <a:rPr lang="ru-RU" sz="2800" b="1" dirty="0">
                <a:solidFill>
                  <a:srgbClr val="0070C0"/>
                </a:solidFill>
                <a:latin typeface="+mn-lt"/>
              </a:rPr>
              <a:t>. </a:t>
            </a:r>
            <a:r>
              <a:rPr lang="ru-RU" sz="2800" dirty="0">
                <a:latin typeface="+mn-lt"/>
              </a:rPr>
              <a:t>Составь синквейн на темы: «Китай» и «Япония».</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3013"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aphicFrame>
        <p:nvGraphicFramePr>
          <p:cNvPr id="7" name="Таблица 6"/>
          <p:cNvGraphicFramePr>
            <a:graphicFrameLocks noGrp="1"/>
          </p:cNvGraphicFramePr>
          <p:nvPr/>
        </p:nvGraphicFramePr>
        <p:xfrm>
          <a:off x="252413" y="2276475"/>
          <a:ext cx="8639175" cy="3170238"/>
        </p:xfrm>
        <a:graphic>
          <a:graphicData uri="http://schemas.openxmlformats.org/drawingml/2006/table">
            <a:tbl>
              <a:tblPr firstRow="1" bandRow="1">
                <a:tableStyleId>{5940675A-B579-460E-94D1-54222C63F5DA}</a:tableStyleId>
              </a:tblPr>
              <a:tblGrid>
                <a:gridCol w="4320000"/>
                <a:gridCol w="4320000"/>
              </a:tblGrid>
              <a:tr h="370840">
                <a:tc>
                  <a:txBody>
                    <a:bodyPr/>
                    <a:lstStyle/>
                    <a:p>
                      <a:pPr algn="ctr"/>
                      <a:r>
                        <a:rPr lang="ru-RU" sz="2800" dirty="0" smtClean="0"/>
                        <a:t>КИТАЙ</a:t>
                      </a:r>
                      <a:endParaRPr lang="ru-RU" sz="2800" dirty="0"/>
                    </a:p>
                  </a:txBody>
                  <a:tcPr>
                    <a:solidFill>
                      <a:schemeClr val="accent5">
                        <a:lumMod val="20000"/>
                        <a:lumOff val="80000"/>
                      </a:schemeClr>
                    </a:solidFill>
                  </a:tcPr>
                </a:tc>
                <a:tc>
                  <a:txBody>
                    <a:bodyPr/>
                    <a:lstStyle/>
                    <a:p>
                      <a:pPr algn="ctr"/>
                      <a:r>
                        <a:rPr lang="ru-RU" sz="2800" dirty="0" smtClean="0"/>
                        <a:t>ЯПОНИЯ</a:t>
                      </a:r>
                      <a:endParaRPr lang="ru-RU" sz="2800" dirty="0"/>
                    </a:p>
                  </a:txBody>
                  <a:tcPr>
                    <a:solidFill>
                      <a:schemeClr val="accent5">
                        <a:lumMod val="20000"/>
                        <a:lumOff val="80000"/>
                      </a:schemeClr>
                    </a:solidFill>
                  </a:tcPr>
                </a:tc>
              </a:tr>
              <a:tr h="370840">
                <a:tc>
                  <a:txBody>
                    <a:bodyPr/>
                    <a:lstStyle/>
                    <a:p>
                      <a:r>
                        <a:rPr lang="ru-RU" sz="2800" dirty="0" smtClean="0"/>
                        <a:t>__________________</a:t>
                      </a:r>
                    </a:p>
                    <a:p>
                      <a:r>
                        <a:rPr lang="ru-RU" sz="2800" dirty="0" smtClean="0"/>
                        <a:t>__________________</a:t>
                      </a:r>
                    </a:p>
                    <a:p>
                      <a:r>
                        <a:rPr lang="ru-RU" sz="2800" dirty="0" smtClean="0"/>
                        <a:t>__________________</a:t>
                      </a:r>
                    </a:p>
                    <a:p>
                      <a:r>
                        <a:rPr lang="ru-RU" sz="2800" dirty="0" smtClean="0"/>
                        <a:t>__________________</a:t>
                      </a:r>
                    </a:p>
                    <a:p>
                      <a:r>
                        <a:rPr lang="ru-RU" sz="2800" dirty="0" smtClean="0"/>
                        <a:t>__________________</a:t>
                      </a:r>
                    </a:p>
                    <a:p>
                      <a:r>
                        <a:rPr lang="ru-RU" sz="2800" dirty="0" smtClean="0"/>
                        <a:t>__________________</a:t>
                      </a:r>
                      <a:endParaRPr lang="ru-RU" sz="2800" dirty="0"/>
                    </a:p>
                  </a:txBody>
                  <a:tcPr>
                    <a:solidFill>
                      <a:schemeClr val="accent4">
                        <a:lumMod val="20000"/>
                        <a:lumOff val="80000"/>
                      </a:schemeClr>
                    </a:solidFill>
                  </a:tcPr>
                </a:tc>
                <a:tc>
                  <a:txBody>
                    <a:bodyPr/>
                    <a:lstStyle/>
                    <a:p>
                      <a:r>
                        <a:rPr lang="ru-RU" sz="2800" dirty="0" smtClean="0"/>
                        <a:t>__________________</a:t>
                      </a:r>
                    </a:p>
                    <a:p>
                      <a:r>
                        <a:rPr lang="ru-RU" sz="2800" dirty="0" smtClean="0"/>
                        <a:t>__________________</a:t>
                      </a:r>
                    </a:p>
                    <a:p>
                      <a:r>
                        <a:rPr lang="ru-RU" sz="2800" dirty="0" smtClean="0"/>
                        <a:t>__________________</a:t>
                      </a:r>
                    </a:p>
                    <a:p>
                      <a:r>
                        <a:rPr lang="ru-RU" sz="2800" dirty="0" smtClean="0"/>
                        <a:t>__________________</a:t>
                      </a:r>
                    </a:p>
                    <a:p>
                      <a:r>
                        <a:rPr lang="ru-RU" sz="2800" dirty="0" smtClean="0"/>
                        <a:t>__________________</a:t>
                      </a:r>
                    </a:p>
                    <a:p>
                      <a:r>
                        <a:rPr lang="ru-RU" sz="2800" dirty="0" smtClean="0"/>
                        <a:t>__________________</a:t>
                      </a:r>
                      <a:endParaRPr lang="ru-RU" sz="2800" dirty="0"/>
                    </a:p>
                  </a:txBody>
                  <a:tcPr>
                    <a:solidFill>
                      <a:schemeClr val="accent4">
                        <a:lumMod val="20000"/>
                        <a:lumOff val="80000"/>
                      </a:schemeClr>
                    </a:solidFill>
                  </a:tcPr>
                </a:tc>
              </a:tr>
            </a:tbl>
          </a:graphicData>
        </a:graphic>
      </p:graphicFrame>
      <p:sp useBgFill="1">
        <p:nvSpPr>
          <p:cNvPr id="2" name="Скругленный прямоугольник 1"/>
          <p:cNvSpPr/>
          <p:nvPr/>
        </p:nvSpPr>
        <p:spPr>
          <a:xfrm>
            <a:off x="972000" y="5805264"/>
            <a:ext cx="7200000" cy="576064"/>
          </a:xfrm>
          <a:prstGeom prst="roundRect">
            <a:avLst/>
          </a:prstGeom>
          <a:ln w="31750">
            <a:solidFill>
              <a:schemeClr val="bg1">
                <a:lumMod val="50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dirty="0"/>
              <a:t>ПРАВИЛА СОСТАВЛЕНИЯ </a:t>
            </a:r>
            <a:r>
              <a:rPr lang="ru-RU" sz="2400" dirty="0">
                <a:solidFill>
                  <a:srgbClr val="FF0000"/>
                </a:solidFill>
              </a:rPr>
              <a:t>СИНКВЕЙНА</a:t>
            </a:r>
            <a:endParaRPr lang="ru-RU" sz="2400" dirty="0">
              <a:solidFill>
                <a:srgbClr val="FF0000"/>
              </a:solidFill>
            </a:endParaRPr>
          </a:p>
        </p:txBody>
      </p:sp>
      <p:sp useBgFill="1">
        <p:nvSpPr>
          <p:cNvPr id="4" name="Скругленный прямоугольник 3"/>
          <p:cNvSpPr/>
          <p:nvPr/>
        </p:nvSpPr>
        <p:spPr>
          <a:xfrm>
            <a:off x="252413" y="981075"/>
            <a:ext cx="8637587" cy="5376863"/>
          </a:xfrm>
          <a:prstGeom prst="roundRect">
            <a:avLst>
              <a:gd name="adj" fmla="val 3220"/>
            </a:avLst>
          </a:prstGeom>
          <a:ln w="25400">
            <a:solidFill>
              <a:schemeClr val="bg1">
                <a:lumMod val="50000"/>
              </a:schemeClr>
            </a:solidFill>
          </a:ln>
        </p:spPr>
        <p:txBody>
          <a:bodyPr>
            <a:spAutoFit/>
          </a:bodyPr>
          <a:lstStyle/>
          <a:p>
            <a:r>
              <a:rPr lang="ru-RU" sz="2600">
                <a:latin typeface="Comic Sans MS" pitchFamily="66" charset="0"/>
              </a:rPr>
              <a:t>1. В первой строчке указывается тема стихотворения, для этой цели используется существительное.</a:t>
            </a:r>
          </a:p>
          <a:p>
            <a:r>
              <a:rPr lang="ru-RU" sz="2600">
                <a:latin typeface="Comic Sans MS" pitchFamily="66" charset="0"/>
              </a:rPr>
              <a:t>2. Во второй строчке в двух словах (двумя прилагательными) даётся описание темы.</a:t>
            </a:r>
          </a:p>
          <a:p>
            <a:r>
              <a:rPr lang="ru-RU" sz="2600">
                <a:latin typeface="Comic Sans MS" pitchFamily="66" charset="0"/>
              </a:rPr>
              <a:t>3. В третьей строчке тремя словами даётся описание действия в рамках этой темы.</a:t>
            </a:r>
          </a:p>
          <a:p>
            <a:r>
              <a:rPr lang="ru-RU" sz="2600">
                <a:latin typeface="Comic Sans MS" pitchFamily="66" charset="0"/>
              </a:rPr>
              <a:t>4. Четвёртая строка – это фраза из четырёх слов, показывающая отношение автора к теме, его чувства.</a:t>
            </a:r>
          </a:p>
          <a:p>
            <a:r>
              <a:rPr lang="ru-RU" sz="2600">
                <a:latin typeface="Comic Sans MS" pitchFamily="66" charset="0"/>
              </a:rPr>
              <a:t>5. Последняя строка – это одно слово, по сути, синонимичное тому, с которого синквейн начинался.</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250"/>
                                        <p:tgtEl>
                                          <p:spTgt spid="4"/>
                                        </p:tgtEl>
                                      </p:cBhvr>
                                    </p:animEffect>
                                    <p:set>
                                      <p:cBhvr>
                                        <p:cTn id="13" dur="1" fill="hold">
                                          <p:stCondLst>
                                            <p:cond delay="24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4" grpId="0" animBg="1"/>
      <p:bldP spid="4"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80728"/>
            <a:ext cx="8640000" cy="987504"/>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fontAlgn="auto">
              <a:spcBef>
                <a:spcPts val="0"/>
              </a:spcBef>
              <a:spcAft>
                <a:spcPts val="0"/>
              </a:spcAft>
              <a:defRPr/>
            </a:pPr>
            <a:r>
              <a:rPr lang="ru-RU" sz="2600" b="1" dirty="0">
                <a:solidFill>
                  <a:srgbClr val="0070C0"/>
                </a:solidFill>
                <a:latin typeface="+mn-lt"/>
              </a:rPr>
              <a:t>Необходимый</a:t>
            </a:r>
            <a:r>
              <a:rPr lang="ru-RU" sz="2600" dirty="0">
                <a:latin typeface="+mn-lt"/>
              </a:rPr>
              <a:t> </a:t>
            </a:r>
            <a:r>
              <a:rPr lang="ru-RU" sz="2600" b="1" dirty="0">
                <a:solidFill>
                  <a:srgbClr val="0070C0"/>
                </a:solidFill>
                <a:latin typeface="+mn-lt"/>
              </a:rPr>
              <a:t>уровень. </a:t>
            </a:r>
            <a:r>
              <a:rPr lang="ru-RU" sz="2600" dirty="0">
                <a:latin typeface="+mn-lt"/>
              </a:rPr>
              <a:t>Подпиши названия памятников архитектуры Средневековья.</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5061"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pic>
        <p:nvPicPr>
          <p:cNvPr id="3074" name="Picture 2"/>
          <p:cNvPicPr>
            <a:picLocks noChangeAspect="1" noChangeArrowheads="1"/>
          </p:cNvPicPr>
          <p:nvPr/>
        </p:nvPicPr>
        <p:blipFill rotWithShape="1">
          <a:blip r:embed="rId5" cstate="email">
            <a:extLst>
              <a:ext uri="{28A0092B-C50C-407E-A947-70E740481C1C}"/>
            </a:extLst>
          </a:blip>
          <a:srcRect/>
          <a:stretch/>
        </p:blipFill>
        <p:spPr bwMode="auto">
          <a:xfrm>
            <a:off x="252000" y="4761368"/>
            <a:ext cx="2466000" cy="198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3075" name="Picture 3"/>
          <p:cNvPicPr>
            <a:picLocks noChangeAspect="1" noChangeArrowheads="1"/>
          </p:cNvPicPr>
          <p:nvPr/>
        </p:nvPicPr>
        <p:blipFill rotWithShape="1">
          <a:blip r:embed="rId6" cstate="email">
            <a:extLst>
              <a:ext uri="{28A0092B-C50C-407E-A947-70E740481C1C}"/>
            </a:extLst>
          </a:blip>
          <a:srcRect/>
          <a:stretch/>
        </p:blipFill>
        <p:spPr bwMode="auto">
          <a:xfrm>
            <a:off x="6426000" y="2461052"/>
            <a:ext cx="2465067" cy="198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3076" name="Picture 4"/>
          <p:cNvPicPr>
            <a:picLocks noChangeAspect="1" noChangeArrowheads="1"/>
          </p:cNvPicPr>
          <p:nvPr/>
        </p:nvPicPr>
        <p:blipFill>
          <a:blip r:embed="rId7" cstate="email">
            <a:extLst>
              <a:ext uri="{28A0092B-C50C-407E-A947-70E740481C1C}"/>
            </a:extLst>
          </a:blip>
          <a:srcRect/>
          <a:stretch>
            <a:fillRect/>
          </a:stretch>
        </p:blipFill>
        <p:spPr bwMode="auto">
          <a:xfrm>
            <a:off x="3330136" y="3014436"/>
            <a:ext cx="2466000" cy="2938784"/>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2" name="Рисунок 1"/>
          <p:cNvPicPr>
            <a:picLocks noChangeAspect="1"/>
          </p:cNvPicPr>
          <p:nvPr/>
        </p:nvPicPr>
        <p:blipFill rotWithShape="1">
          <a:blip r:embed="rId8" cstate="email">
            <a:extLst>
              <a:ext uri="{28A0092B-C50C-407E-A947-70E740481C1C}"/>
            </a:extLst>
          </a:blip>
          <a:srcRect/>
          <a:stretch/>
        </p:blipFill>
        <p:spPr>
          <a:xfrm>
            <a:off x="252000" y="2461052"/>
            <a:ext cx="2465067" cy="198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Рисунок 3"/>
          <p:cNvPicPr>
            <a:picLocks noChangeAspect="1"/>
          </p:cNvPicPr>
          <p:nvPr/>
        </p:nvPicPr>
        <p:blipFill>
          <a:blip r:embed="rId9" cstate="email">
            <a:extLst>
              <a:ext uri="{28A0092B-C50C-407E-A947-70E740481C1C}"/>
            </a:extLst>
          </a:blip>
          <a:stretch>
            <a:fillRect/>
          </a:stretch>
        </p:blipFill>
        <p:spPr>
          <a:xfrm>
            <a:off x="6426000" y="4761368"/>
            <a:ext cx="2466000" cy="19728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Скругленный прямоугольник 10"/>
          <p:cNvSpPr/>
          <p:nvPr/>
        </p:nvSpPr>
        <p:spPr>
          <a:xfrm>
            <a:off x="252000" y="980728"/>
            <a:ext cx="8640000" cy="1328023"/>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fontAlgn="auto">
              <a:spcBef>
                <a:spcPts val="0"/>
              </a:spcBef>
              <a:spcAft>
                <a:spcPts val="0"/>
              </a:spcAft>
              <a:defRPr/>
            </a:pPr>
            <a:r>
              <a:rPr lang="ru-RU" sz="2400" b="1" dirty="0">
                <a:solidFill>
                  <a:srgbClr val="0070C0"/>
                </a:solidFill>
                <a:latin typeface="+mn-lt"/>
              </a:rPr>
              <a:t>Повышенный </a:t>
            </a:r>
            <a:r>
              <a:rPr lang="ru-RU" sz="2400" b="1" dirty="0">
                <a:solidFill>
                  <a:srgbClr val="0070C0"/>
                </a:solidFill>
                <a:latin typeface="+mn-lt"/>
              </a:rPr>
              <a:t>уровень</a:t>
            </a:r>
            <a:r>
              <a:rPr lang="ru-RU" sz="2400" b="1" dirty="0">
                <a:solidFill>
                  <a:srgbClr val="0070C0"/>
                </a:solidFill>
                <a:latin typeface="+mn-lt"/>
              </a:rPr>
              <a:t>. </a:t>
            </a:r>
            <a:r>
              <a:rPr lang="ru-RU" sz="2400" dirty="0">
                <a:latin typeface="+mn-lt"/>
              </a:rPr>
              <a:t>Отметь символами религиозных учений, к какой цивилизации </a:t>
            </a:r>
            <a:r>
              <a:rPr lang="ru-RU" sz="2400" dirty="0">
                <a:latin typeface="+mn-lt"/>
              </a:rPr>
              <a:t>относится </a:t>
            </a:r>
            <a:r>
              <a:rPr lang="ru-RU" sz="2400" dirty="0">
                <a:latin typeface="+mn-lt"/>
              </a:rPr>
              <a:t>каждый памятник архитектуры.</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nextCondLst>
                <p:cond evt="onClick" delay="0">
                  <p:tgtEl>
                    <p:spTgt spid="8"/>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252000" y="5890071"/>
            <a:ext cx="8640000" cy="851297"/>
          </a:xfrm>
          <a:prstGeom prst="roundRect">
            <a:avLst/>
          </a:prstGeom>
          <a:blipFill>
            <a:blip r:embed="rId3" cstate="print">
              <a:extLst>
                <a:ext uri="{28A0092B-C50C-407E-A947-70E740481C1C}"/>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200" dirty="0">
                <a:latin typeface="+mn-lt"/>
              </a:rPr>
              <a:t>	</a:t>
            </a:r>
            <a:r>
              <a:rPr lang="ru-RU" sz="2200" dirty="0">
                <a:latin typeface="+mn-lt"/>
              </a:rPr>
              <a:t>Сравни отношения подданных и главы государства в Китае и </a:t>
            </a:r>
            <a:r>
              <a:rPr lang="ru-RU" sz="2200" dirty="0">
                <a:latin typeface="+mn-lt"/>
              </a:rPr>
              <a:t>Японии. Перед </a:t>
            </a:r>
            <a:r>
              <a:rPr lang="ru-RU" sz="2200" dirty="0">
                <a:latin typeface="+mn-lt"/>
              </a:rPr>
              <a:t>нами общества одного типа или нет?</a:t>
            </a:r>
          </a:p>
        </p:txBody>
      </p:sp>
      <p:sp>
        <p:nvSpPr>
          <p:cNvPr id="4" name="Скругленный прямоугольник 3"/>
          <p:cNvSpPr/>
          <p:nvPr/>
        </p:nvSpPr>
        <p:spPr>
          <a:xfrm>
            <a:off x="252000" y="5890071"/>
            <a:ext cx="8640000" cy="836414"/>
          </a:xfrm>
          <a:prstGeom prst="roundRect">
            <a:avLst>
              <a:gd name="adj" fmla="val 14188"/>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r>
              <a:rPr lang="ru-RU" sz="2200">
                <a:latin typeface="Comic Sans MS" pitchFamily="66" charset="0"/>
              </a:rPr>
              <a:t>	Сравни описания природы и быта жителей Китая и Японии. Есть основания считать их единой цивилизацией?</a:t>
            </a:r>
          </a:p>
        </p:txBody>
      </p:sp>
      <p:sp>
        <p:nvSpPr>
          <p:cNvPr id="7" name="Объект 6"/>
          <p:cNvSpPr>
            <a:spLocks noGrp="1"/>
          </p:cNvSpPr>
          <p:nvPr>
            <p:ph sz="half" idx="2"/>
          </p:nvPr>
        </p:nvSpPr>
        <p:spPr>
          <a:xfrm>
            <a:off x="5292725" y="981075"/>
            <a:ext cx="3598863" cy="4787900"/>
          </a:xfrm>
          <a:blipFill dpi="0" rotWithShape="1">
            <a:blip r:embed="rId3"/>
            <a:srcRect/>
            <a:tile tx="0" ty="0" sx="100000" sy="100000" flip="none" algn="tl"/>
          </a:blipFill>
          <a:ln>
            <a:round/>
          </a:ln>
        </p:spPr>
        <p:txBody>
          <a:bodyPr lIns="72000" rIns="72000" anchor="ctr"/>
          <a:lstStyle/>
          <a:p>
            <a:pPr marL="88900" indent="0" algn="ctr">
              <a:spcBef>
                <a:spcPct val="0"/>
              </a:spcBef>
              <a:buFont typeface="Comic Sans MS" pitchFamily="66" charset="0"/>
              <a:buNone/>
            </a:pPr>
            <a:r>
              <a:rPr lang="ru-RU" sz="1800" i="1" smtClean="0"/>
              <a:t>Китайская народная поговорка</a:t>
            </a:r>
          </a:p>
          <a:p>
            <a:pPr marL="88900" indent="0">
              <a:spcBef>
                <a:spcPct val="0"/>
              </a:spcBef>
              <a:buFont typeface="Comic Sans MS" pitchFamily="66" charset="0"/>
              <a:buNone/>
            </a:pPr>
            <a:r>
              <a:rPr lang="ru-RU" sz="1800" i="1" smtClean="0"/>
              <a:t>«</a:t>
            </a:r>
            <a:r>
              <a:rPr lang="ru-RU" sz="1800" smtClean="0"/>
              <a:t>Государь – чаша, народ – вода в чаше. Если чаша квадратная, вода квадратная, если чаша круглая, вода круглая».</a:t>
            </a:r>
          </a:p>
          <a:p>
            <a:pPr marL="88900" indent="0" algn="ctr">
              <a:spcBef>
                <a:spcPct val="0"/>
              </a:spcBef>
              <a:buFont typeface="Comic Sans MS" pitchFamily="66" charset="0"/>
              <a:buNone/>
            </a:pPr>
            <a:r>
              <a:rPr lang="ru-RU" sz="1800" i="1" smtClean="0"/>
              <a:t>Из законов японского принца Сётоку, VII век</a:t>
            </a:r>
          </a:p>
          <a:p>
            <a:pPr marL="88900" indent="0">
              <a:spcBef>
                <a:spcPct val="0"/>
              </a:spcBef>
              <a:buFont typeface="Comic Sans MS" pitchFamily="66" charset="0"/>
              <a:buNone/>
            </a:pPr>
            <a:r>
              <a:rPr lang="ru-RU" sz="1800" smtClean="0"/>
              <a:t>«Государь – небо, подданные – земля… поэтому, когда государь говорит, подданные слушают, когда наверху действуют – внизу склоняются. В государстве нет двух государей».</a:t>
            </a:r>
          </a:p>
        </p:txBody>
      </p:sp>
      <p:sp>
        <p:nvSpPr>
          <p:cNvPr id="2" name="Объект 1"/>
          <p:cNvSpPr>
            <a:spLocks noGrp="1"/>
          </p:cNvSpPr>
          <p:nvPr>
            <p:ph sz="half" idx="1"/>
          </p:nvPr>
        </p:nvSpPr>
        <p:spPr>
          <a:xfrm>
            <a:off x="252413" y="981075"/>
            <a:ext cx="3598862" cy="4787900"/>
          </a:xfrm>
          <a:prstGeom prst="roundRect">
            <a:avLst>
              <a:gd name="adj" fmla="val 10315"/>
            </a:avLst>
          </a:prstGeom>
          <a:blipFill dpi="0" rotWithShape="1">
            <a:blip r:embed="rId3"/>
            <a:srcRect/>
            <a:tile tx="0" ty="0" sx="100000" sy="100000" flip="none" algn="tl"/>
          </a:blipFill>
          <a:ln>
            <a:round/>
          </a:ln>
        </p:spPr>
        <p:txBody>
          <a:bodyPr lIns="72000" rIns="72000" anchor="ctr"/>
          <a:lstStyle/>
          <a:p>
            <a:pPr marL="88900" indent="0" algn="ctr">
              <a:spcBef>
                <a:spcPct val="0"/>
              </a:spcBef>
              <a:buFont typeface="Comic Sans MS" pitchFamily="66" charset="0"/>
              <a:buNone/>
            </a:pPr>
            <a:r>
              <a:rPr lang="ru-RU" sz="1200" i="1" smtClean="0"/>
              <a:t>Справочные сведения о природе и жителях Китая и Японии</a:t>
            </a:r>
          </a:p>
          <a:p>
            <a:pPr marL="88900" indent="0">
              <a:spcBef>
                <a:spcPct val="0"/>
              </a:spcBef>
              <a:buFont typeface="Comic Sans MS" pitchFamily="66" charset="0"/>
              <a:buNone/>
            </a:pPr>
            <a:r>
              <a:rPr lang="ru-RU" sz="1200" smtClean="0"/>
              <a:t>Цивилизация Китая сложилась на Великой равнине от реки Хуанхэ до реки Янцзы. Жилища китайцев наполнены разнообразными изысканными вещицами – столиками и стульями с изогнутыми ножками, шкафчиками, фонариками и т.п. Чтобы сохранить этот столетиями создававшийся мир от варваров, пришлось воздвигнуть Великую Китайскую стену, служившую своего рода щитом.</a:t>
            </a:r>
          </a:p>
          <a:p>
            <a:pPr marL="88900" indent="0">
              <a:spcBef>
                <a:spcPct val="0"/>
              </a:spcBef>
              <a:buFont typeface="Comic Sans MS" pitchFamily="66" charset="0"/>
              <a:buNone/>
            </a:pPr>
            <a:r>
              <a:rPr lang="ru-RU" sz="1200" smtClean="0"/>
              <a:t>Япония – группа островов, долгое время не знавших вражеских нашествий и завоеваний. Японские острова подвержены частым землетрясениям и тайфунам, после которых приходится восстанавливать постройки. Поэтому японцы научились строить свои дома из лёгких, иногда бумажных стен, обходиться без кроватей, шкафов и другой крупной мебели и домашней утвари, которая может упасть и покалечить хозяев.</a:t>
            </a:r>
          </a:p>
        </p:txBody>
      </p:sp>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4" name="Объект 6"/>
          <p:cNvSpPr>
            <a:spLocks/>
          </p:cNvSpPr>
          <p:nvPr/>
        </p:nvSpPr>
        <p:spPr bwMode="auto">
          <a:xfrm>
            <a:off x="254000" y="981075"/>
            <a:ext cx="8640763" cy="4787900"/>
          </a:xfrm>
          <a:prstGeom prst="roundRect">
            <a:avLst>
              <a:gd name="adj" fmla="val 8194"/>
            </a:avLst>
          </a:prstGeom>
          <a:blipFill dpi="0" rotWithShape="1">
            <a:blip r:embed="rId3"/>
            <a:srcRect/>
            <a:tile tx="0" ty="0" sx="100000" sy="100000" flip="none" algn="tl"/>
          </a:blipFill>
          <a:ln w="44450">
            <a:solidFill>
              <a:srgbClr val="00CC00"/>
            </a:solidFill>
            <a:round/>
            <a:headEnd/>
            <a:tailEnd/>
          </a:ln>
        </p:spPr>
        <p:txBody>
          <a:bodyPr anchor="ctr"/>
          <a:lstStyle/>
          <a:p>
            <a:pPr marL="88900" algn="ctr">
              <a:buFont typeface="Comic Sans MS" pitchFamily="66" charset="0"/>
              <a:buNone/>
            </a:pPr>
            <a:r>
              <a:rPr lang="ru-RU" sz="2600" i="1">
                <a:latin typeface="Comic Sans MS" pitchFamily="66" charset="0"/>
              </a:rPr>
              <a:t>Китайская народная поговорка</a:t>
            </a:r>
          </a:p>
          <a:p>
            <a:pPr marL="88900" algn="ctr">
              <a:buFont typeface="Comic Sans MS" pitchFamily="66" charset="0"/>
              <a:buNone/>
            </a:pPr>
            <a:endParaRPr lang="ru-RU" sz="2000" i="1">
              <a:latin typeface="Comic Sans MS" pitchFamily="66" charset="0"/>
            </a:endParaRPr>
          </a:p>
          <a:p>
            <a:pPr marL="88900" algn="ctr">
              <a:buFont typeface="Comic Sans MS" pitchFamily="66" charset="0"/>
              <a:buNone/>
            </a:pPr>
            <a:r>
              <a:rPr lang="ru-RU" sz="2600" i="1">
                <a:latin typeface="Comic Sans MS" pitchFamily="66" charset="0"/>
              </a:rPr>
              <a:t>«</a:t>
            </a:r>
            <a:r>
              <a:rPr lang="ru-RU" sz="2600">
                <a:latin typeface="Comic Sans MS" pitchFamily="66" charset="0"/>
              </a:rPr>
              <a:t>Государь – чаша, народ – вода в чаше. Если чаша квадратная, вода квадратная, если чаша круглая, вода круглая».</a:t>
            </a:r>
          </a:p>
          <a:p>
            <a:pPr marL="88900" algn="ctr">
              <a:buFont typeface="Comic Sans MS" pitchFamily="66" charset="0"/>
              <a:buNone/>
            </a:pPr>
            <a:endParaRPr lang="ru-RU" sz="2000">
              <a:latin typeface="Comic Sans MS" pitchFamily="66" charset="0"/>
            </a:endParaRPr>
          </a:p>
          <a:p>
            <a:pPr marL="88900" algn="ctr">
              <a:buFont typeface="Comic Sans MS" pitchFamily="66" charset="0"/>
              <a:buNone/>
            </a:pPr>
            <a:r>
              <a:rPr lang="ru-RU" sz="2600" i="1">
                <a:latin typeface="Comic Sans MS" pitchFamily="66" charset="0"/>
              </a:rPr>
              <a:t>Из законов японского принца Сётоку, VII век</a:t>
            </a:r>
          </a:p>
          <a:p>
            <a:pPr marL="88900" algn="ctr">
              <a:buFont typeface="Comic Sans MS" pitchFamily="66" charset="0"/>
              <a:buNone/>
            </a:pPr>
            <a:endParaRPr lang="ru-RU" sz="2000">
              <a:latin typeface="Comic Sans MS" pitchFamily="66" charset="0"/>
            </a:endParaRPr>
          </a:p>
          <a:p>
            <a:pPr marL="88900" algn="ctr">
              <a:buFont typeface="Comic Sans MS" pitchFamily="66" charset="0"/>
              <a:buNone/>
            </a:pPr>
            <a:r>
              <a:rPr lang="ru-RU" sz="2600">
                <a:latin typeface="Comic Sans MS" pitchFamily="66" charset="0"/>
              </a:rPr>
              <a:t>«Государь – небо, подданные – земля… поэтому, когда государь говорит, подданные слушают, когда наверху действуют – внизу склоняются.      В государстве нет двух государей».</a:t>
            </a:r>
          </a:p>
        </p:txBody>
      </p:sp>
      <p:sp>
        <p:nvSpPr>
          <p:cNvPr id="12" name="Объект 1"/>
          <p:cNvSpPr txBox="1">
            <a:spLocks/>
          </p:cNvSpPr>
          <p:nvPr/>
        </p:nvSpPr>
        <p:spPr>
          <a:xfrm>
            <a:off x="254000" y="981075"/>
            <a:ext cx="8639175" cy="4787900"/>
          </a:xfrm>
          <a:prstGeom prst="roundRect">
            <a:avLst>
              <a:gd name="adj" fmla="val 8096"/>
            </a:avLst>
          </a:prstGeom>
          <a:blipFill>
            <a:blip r:embed="rId3" cstate="print"/>
            <a:tile tx="0" ty="0" sx="100000" sy="100000" flip="none" algn="tl"/>
          </a:blipFill>
          <a:ln w="44450">
            <a:solidFill>
              <a:srgbClr val="FF0000"/>
            </a:solidFill>
          </a:ln>
        </p:spPr>
        <p:txBody>
          <a:bodyPr lIns="72000" rIns="72000" anchor="ctr"/>
          <a:lstStyle>
            <a:lvl1pPr marL="90000" indent="360000" algn="l" defTabSz="914400" rtl="0" eaLnBrk="1" latinLnBrk="0" hangingPunct="1">
              <a:spcBef>
                <a:spcPts val="0"/>
              </a:spcBef>
              <a:buFont typeface="Comic Sans MS" pitchFamily="66" charset="0"/>
              <a:buChar char="—"/>
              <a:defRPr sz="2800" kern="1200">
                <a:solidFill>
                  <a:schemeClr val="tx1"/>
                </a:solidFill>
                <a:latin typeface="+mn-lt"/>
                <a:ea typeface="+mn-ea"/>
                <a:cs typeface="+mn-cs"/>
              </a:defRPr>
            </a:lvl1pPr>
            <a:lvl2pPr marL="90000" indent="360000" algn="l" defTabSz="914400" rtl="0" eaLnBrk="1" latinLnBrk="0" hangingPunct="1">
              <a:spcBef>
                <a:spcPts val="0"/>
              </a:spcBef>
              <a:buFont typeface="Comic Sans MS" pitchFamily="66" charset="0"/>
              <a:buChar char="—"/>
              <a:defRPr sz="2400" kern="1200">
                <a:solidFill>
                  <a:schemeClr val="tx1"/>
                </a:solidFill>
                <a:latin typeface="+mn-lt"/>
                <a:ea typeface="+mn-ea"/>
                <a:cs typeface="+mn-cs"/>
              </a:defRPr>
            </a:lvl2pPr>
            <a:lvl3pPr marL="90000" indent="360000" algn="l" defTabSz="914400" rtl="0" eaLnBrk="1" latinLnBrk="0" hangingPunct="1">
              <a:spcBef>
                <a:spcPts val="0"/>
              </a:spcBef>
              <a:buFont typeface="Comic Sans MS" pitchFamily="66" charset="0"/>
              <a:buChar char="—"/>
              <a:defRPr sz="2000" kern="1200">
                <a:solidFill>
                  <a:schemeClr val="tx1"/>
                </a:solidFill>
                <a:latin typeface="+mn-lt"/>
                <a:ea typeface="+mn-ea"/>
                <a:cs typeface="+mn-cs"/>
              </a:defRPr>
            </a:lvl3pPr>
            <a:lvl4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4pPr>
            <a:lvl5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indent="0" algn="ctr" fontAlgn="auto">
              <a:spcAft>
                <a:spcPts val="0"/>
              </a:spcAft>
              <a:buFont typeface="Comic Sans MS" pitchFamily="66" charset="0"/>
              <a:buNone/>
              <a:defRPr/>
            </a:pPr>
            <a:r>
              <a:rPr lang="ru-RU" sz="2000" i="1" dirty="0"/>
              <a:t>Справочные сведения о природе и жителях Китая и Японии</a:t>
            </a:r>
          </a:p>
          <a:p>
            <a:pPr marL="88900" indent="276225" fontAlgn="auto">
              <a:spcAft>
                <a:spcPts val="0"/>
              </a:spcAft>
              <a:buFont typeface="Comic Sans MS" pitchFamily="66" charset="0"/>
              <a:buNone/>
              <a:defRPr/>
            </a:pPr>
            <a:r>
              <a:rPr lang="ru-RU" sz="2000" dirty="0"/>
              <a:t>Цивилизация Китая сложилась на Великой равнине от </a:t>
            </a:r>
            <a:r>
              <a:rPr lang="ru-RU" sz="2000" dirty="0" smtClean="0"/>
              <a:t>реки Хуанхэ </a:t>
            </a:r>
            <a:r>
              <a:rPr lang="ru-RU" sz="2000" dirty="0"/>
              <a:t>до реки Янцзы. Жилища китайцев </a:t>
            </a:r>
            <a:r>
              <a:rPr lang="ru-RU" sz="2000" dirty="0" smtClean="0"/>
              <a:t>наполнены разнообразными </a:t>
            </a:r>
            <a:r>
              <a:rPr lang="ru-RU" sz="2000" dirty="0"/>
              <a:t>изысканными вещицами – столиками </a:t>
            </a:r>
            <a:r>
              <a:rPr lang="ru-RU" sz="2000" dirty="0" smtClean="0"/>
              <a:t>и стульями </a:t>
            </a:r>
            <a:r>
              <a:rPr lang="ru-RU" sz="2000" dirty="0"/>
              <a:t>с изогнутыми ножками, шкафчиками, </a:t>
            </a:r>
            <a:r>
              <a:rPr lang="ru-RU" sz="2000" dirty="0" smtClean="0"/>
              <a:t>фонариками и </a:t>
            </a:r>
            <a:r>
              <a:rPr lang="ru-RU" sz="2000" dirty="0"/>
              <a:t>т.п. Чтобы сохранить этот столетиями создававшийся </a:t>
            </a:r>
            <a:r>
              <a:rPr lang="ru-RU" sz="2000" dirty="0" smtClean="0"/>
              <a:t>мир от </a:t>
            </a:r>
            <a:r>
              <a:rPr lang="ru-RU" sz="2000" dirty="0"/>
              <a:t>варваров, пришлось воздвигнуть Великую </a:t>
            </a:r>
            <a:r>
              <a:rPr lang="ru-RU" sz="2000" dirty="0" smtClean="0"/>
              <a:t>Китайскую стену, служившую </a:t>
            </a:r>
            <a:r>
              <a:rPr lang="ru-RU" sz="2000" dirty="0"/>
              <a:t>своего рода щитом.</a:t>
            </a:r>
          </a:p>
          <a:p>
            <a:pPr marL="88900" indent="276225" fontAlgn="auto">
              <a:spcAft>
                <a:spcPts val="0"/>
              </a:spcAft>
              <a:buFont typeface="Comic Sans MS" pitchFamily="66" charset="0"/>
              <a:buNone/>
              <a:defRPr/>
            </a:pPr>
            <a:r>
              <a:rPr lang="ru-RU" sz="2000" dirty="0"/>
              <a:t>Япония – группа островов, долгое время не знавших </a:t>
            </a:r>
            <a:r>
              <a:rPr lang="ru-RU" sz="2000" dirty="0" smtClean="0"/>
              <a:t>вражеских </a:t>
            </a:r>
            <a:r>
              <a:rPr lang="ru-RU" sz="2000" dirty="0"/>
              <a:t>нашествий и завоеваний. Японские острова </a:t>
            </a:r>
            <a:r>
              <a:rPr lang="ru-RU" sz="2000" dirty="0" smtClean="0"/>
              <a:t>подвержены частым </a:t>
            </a:r>
            <a:r>
              <a:rPr lang="ru-RU" sz="2000" dirty="0"/>
              <a:t>землетрясениям и тайфунам, после которых </a:t>
            </a:r>
            <a:r>
              <a:rPr lang="ru-RU" sz="2000" dirty="0" smtClean="0"/>
              <a:t>приходится </a:t>
            </a:r>
            <a:r>
              <a:rPr lang="ru-RU" sz="2000" dirty="0"/>
              <a:t>восстанавливать постройки. Поэтому японцы </a:t>
            </a:r>
            <a:r>
              <a:rPr lang="ru-RU" sz="2000" dirty="0" smtClean="0"/>
              <a:t>научились строить </a:t>
            </a:r>
            <a:r>
              <a:rPr lang="ru-RU" sz="2000" dirty="0"/>
              <a:t>свои дома из лёгких, иногда бумажных стен, </a:t>
            </a:r>
            <a:r>
              <a:rPr lang="ru-RU" sz="2000" dirty="0" smtClean="0"/>
              <a:t>обходиться </a:t>
            </a:r>
            <a:r>
              <a:rPr lang="ru-RU" sz="2000" dirty="0"/>
              <a:t>без кроватей, шкафов и другой крупной мебели и </a:t>
            </a:r>
            <a:r>
              <a:rPr lang="ru-RU" sz="2000" dirty="0" smtClean="0"/>
              <a:t>домашней </a:t>
            </a:r>
            <a:r>
              <a:rPr lang="ru-RU" sz="2000" dirty="0"/>
              <a:t>утвари, которая может упасть и покалечить хозяев.</a:t>
            </a:r>
            <a:endParaRPr lang="ru-RU" sz="2000" dirty="0" smtClean="0"/>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6034071"/>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Aft>
                <a:spcPct val="35000"/>
              </a:spcAft>
              <a:defRPr/>
            </a:pPr>
            <a:endParaRPr lang="ru-RU" sz="2300" dirty="0"/>
          </a:p>
        </p:txBody>
      </p:sp>
      <p:pic>
        <p:nvPicPr>
          <p:cNvPr id="16405"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6" restart="whenNotActive" fill="hold" evtFilter="cancelBubble" nodeType="interactiveSeq">
                <p:stCondLst>
                  <p:cond evt="onClick" delay="0">
                    <p:tgtEl>
                      <p:spTgt spid="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4"/>
                                        </p:tgtEl>
                                      </p:cBhvr>
                                    </p:animEffect>
                                    <p:set>
                                      <p:cBhvr>
                                        <p:cTn id="31" dur="1" fill="hold">
                                          <p:stCondLst>
                                            <p:cond delay="499"/>
                                          </p:stCondLst>
                                        </p:cTn>
                                        <p:tgtEl>
                                          <p:spTgt spid="4"/>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childTnLst>
              </p:cTn>
              <p:nextCondLst>
                <p:cond evt="onClick" delay="0">
                  <p:tgtEl>
                    <p:spTgt spid="4"/>
                  </p:tgtEl>
                </p:cond>
              </p:nextCondLst>
            </p:seq>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6"/>
                                        </p:tgtEl>
                                      </p:cBhvr>
                                    </p:animEffect>
                                    <p:set>
                                      <p:cBhvr>
                                        <p:cTn id="40" dur="1" fill="hold">
                                          <p:stCondLst>
                                            <p:cond delay="499"/>
                                          </p:stCondLst>
                                        </p:cTn>
                                        <p:tgtEl>
                                          <p:spTgt spid="6"/>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childTnLst>
                    </p:cTn>
                  </p:par>
                </p:childTnLst>
              </p:cTn>
              <p:nextCondLst>
                <p:cond evt="onClick" delay="0">
                  <p:tgtEl>
                    <p:spTgt spid="6"/>
                  </p:tgtEl>
                </p:cond>
              </p:nextCondLst>
            </p:seq>
          </p:childTnLst>
        </p:cTn>
      </p:par>
    </p:tnLst>
    <p:bldLst>
      <p:bldP spid="14" grpId="0" animBg="1"/>
      <p:bldP spid="14"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КИТАЙ И ЯПОНИЯ – РАЗНЫЕ ЦИВИЛИЗАЦИИ ИЛИ ОДНА?</a:t>
            </a:r>
            <a:endPar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endParaRPr lang="ru-RU" sz="3200" dirty="0">
              <a:solidFill>
                <a:schemeClr val="tx1"/>
              </a:solidFill>
            </a:endParaRP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252000" y="980728"/>
            <a:ext cx="8640000" cy="1938814"/>
          </a:xfrm>
          <a:prstGeom prst="roundRect">
            <a:avLst>
              <a:gd name="adj" fmla="val 12235"/>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65125"/>
            <a:r>
              <a:rPr lang="ru-RU" sz="2800" b="1">
                <a:solidFill>
                  <a:srgbClr val="0070C0"/>
                </a:solidFill>
                <a:latin typeface="Comic Sans MS" pitchFamily="66" charset="0"/>
              </a:rPr>
              <a:t>Необходимый уровень</a:t>
            </a:r>
            <a:r>
              <a:rPr lang="ru-RU" sz="2800">
                <a:solidFill>
                  <a:srgbClr val="0070C0"/>
                </a:solidFill>
                <a:latin typeface="Comic Sans MS" pitchFamily="66" charset="0"/>
              </a:rPr>
              <a:t>.</a:t>
            </a:r>
            <a:r>
              <a:rPr lang="ru-RU" sz="2800" b="1">
                <a:solidFill>
                  <a:srgbClr val="0070C0"/>
                </a:solidFill>
                <a:latin typeface="Comic Sans MS" pitchFamily="66" charset="0"/>
              </a:rPr>
              <a:t> </a:t>
            </a:r>
            <a:r>
              <a:rPr lang="ru-RU" sz="2800">
                <a:latin typeface="Comic Sans MS" pitchFamily="66" charset="0"/>
              </a:rPr>
              <a:t>Объясни значения слов: конфуцианство, даосизм, буддизм.</a:t>
            </a:r>
          </a:p>
          <a:p>
            <a:pPr indent="365125"/>
            <a:r>
              <a:rPr lang="ru-RU" sz="2800">
                <a:latin typeface="Comic Sans MS" pitchFamily="66" charset="0"/>
              </a:rPr>
              <a:t>Вспомни основные достижения цивилизации Древнего Китая.</a:t>
            </a:r>
            <a:endParaRPr lang="ru-RU" sz="2600">
              <a:latin typeface="Comic Sans MS" pitchFamily="66" charset="0"/>
            </a:endParaRP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pic>
        <p:nvPicPr>
          <p:cNvPr id="20485"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pic>
        <p:nvPicPr>
          <p:cNvPr id="2" name="Рисунок 1"/>
          <p:cNvPicPr>
            <a:picLocks noChangeAspect="1"/>
          </p:cNvPicPr>
          <p:nvPr/>
        </p:nvPicPr>
        <p:blipFill rotWithShape="1">
          <a:blip r:embed="rId5"/>
          <a:srcRect/>
          <a:stretch/>
        </p:blipFill>
        <p:spPr>
          <a:xfrm>
            <a:off x="6443663" y="3148013"/>
            <a:ext cx="2160587" cy="1617662"/>
          </a:xfrm>
          <a:prstGeom prst="rect">
            <a:avLst/>
          </a:prstGeom>
          <a:ln>
            <a:solidFill>
              <a:schemeClr val="bg1">
                <a:lumMod val="50000"/>
              </a:schemeClr>
            </a:solidFill>
          </a:ln>
        </p:spPr>
      </p:pic>
      <p:pic>
        <p:nvPicPr>
          <p:cNvPr id="3" name="Рисунок 2"/>
          <p:cNvPicPr>
            <a:picLocks noChangeAspect="1"/>
          </p:cNvPicPr>
          <p:nvPr/>
        </p:nvPicPr>
        <p:blipFill>
          <a:blip r:embed="rId6"/>
          <a:stretch>
            <a:fillRect/>
          </a:stretch>
        </p:blipFill>
        <p:spPr>
          <a:xfrm>
            <a:off x="6443663" y="5049838"/>
            <a:ext cx="2160587" cy="1536700"/>
          </a:xfrm>
          <a:prstGeom prst="rect">
            <a:avLst/>
          </a:prstGeom>
          <a:ln>
            <a:solidFill>
              <a:schemeClr val="bg1">
                <a:lumMod val="50000"/>
              </a:schemeClr>
            </a:solidFill>
          </a:ln>
        </p:spPr>
      </p:pic>
      <p:pic>
        <p:nvPicPr>
          <p:cNvPr id="6" name="Рисунок 5"/>
          <p:cNvPicPr>
            <a:picLocks noChangeAspect="1"/>
          </p:cNvPicPr>
          <p:nvPr/>
        </p:nvPicPr>
        <p:blipFill>
          <a:blip r:embed="rId7"/>
          <a:stretch>
            <a:fillRect/>
          </a:stretch>
        </p:blipFill>
        <p:spPr>
          <a:xfrm>
            <a:off x="3492500" y="3789363"/>
            <a:ext cx="2159000" cy="2160587"/>
          </a:xfrm>
          <a:prstGeom prst="rect">
            <a:avLst/>
          </a:prstGeom>
          <a:ln>
            <a:solidFill>
              <a:schemeClr val="bg1">
                <a:lumMod val="50000"/>
              </a:schemeClr>
            </a:solidFill>
          </a:ln>
        </p:spPr>
      </p:pic>
      <p:pic>
        <p:nvPicPr>
          <p:cNvPr id="20489" name="Picture 21"/>
          <p:cNvPicPr>
            <a:picLocks noChangeAspect="1" noChangeArrowheads="1"/>
          </p:cNvPicPr>
          <p:nvPr/>
        </p:nvPicPr>
        <p:blipFill>
          <a:blip r:embed="rId8"/>
          <a:srcRect/>
          <a:stretch>
            <a:fillRect/>
          </a:stretch>
        </p:blipFill>
        <p:spPr bwMode="auto">
          <a:xfrm>
            <a:off x="252413" y="3141663"/>
            <a:ext cx="2159000" cy="1543050"/>
          </a:xfrm>
          <a:prstGeom prst="rect">
            <a:avLst/>
          </a:prstGeom>
          <a:noFill/>
          <a:ln w="9525">
            <a:noFill/>
            <a:miter lim="800000"/>
            <a:headEnd/>
            <a:tailEnd/>
          </a:ln>
        </p:spPr>
      </p:pic>
      <p:pic>
        <p:nvPicPr>
          <p:cNvPr id="20490" name="Picture 22"/>
          <p:cNvPicPr>
            <a:picLocks noChangeAspect="1" noChangeArrowheads="1"/>
          </p:cNvPicPr>
          <p:nvPr/>
        </p:nvPicPr>
        <p:blipFill>
          <a:blip r:embed="rId9"/>
          <a:srcRect/>
          <a:stretch>
            <a:fillRect/>
          </a:stretch>
        </p:blipFill>
        <p:spPr bwMode="auto">
          <a:xfrm>
            <a:off x="252413" y="4868863"/>
            <a:ext cx="2159000" cy="15446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63379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Три великих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учения</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4" name="Скругленный прямоугольник 3"/>
          <p:cNvSpPr/>
          <p:nvPr/>
        </p:nvSpPr>
        <p:spPr>
          <a:xfrm>
            <a:off x="251999" y="3037081"/>
            <a:ext cx="864000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Поднебесная империя</a:t>
            </a:r>
          </a:p>
        </p:txBody>
      </p:sp>
      <p:sp>
        <p:nvSpPr>
          <p:cNvPr id="19" name="Скругленный прямоугольник 18"/>
          <p:cNvSpPr/>
          <p:nvPr/>
        </p:nvSpPr>
        <p:spPr>
          <a:xfrm>
            <a:off x="251519" y="4514111"/>
            <a:ext cx="864048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Страна восходящего солнца</a:t>
            </a:r>
          </a:p>
        </p:txBody>
      </p:sp>
      <p:pic>
        <p:nvPicPr>
          <p:cNvPr id="22533"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Таблица 22"/>
          <p:cNvGraphicFramePr>
            <a:graphicFrameLocks noGrp="1"/>
          </p:cNvGraphicFramePr>
          <p:nvPr/>
        </p:nvGraphicFramePr>
        <p:xfrm>
          <a:off x="252413" y="792163"/>
          <a:ext cx="8639175" cy="5970587"/>
        </p:xfrm>
        <a:graphic>
          <a:graphicData uri="http://schemas.openxmlformats.org/drawingml/2006/table">
            <a:tbl>
              <a:tblPr firstRow="1" bandRow="1">
                <a:tableStyleId>{5C22544A-7EE6-4342-B048-85BDC9FD1C3A}</a:tableStyleId>
              </a:tblPr>
              <a:tblGrid>
                <a:gridCol w="2879683"/>
                <a:gridCol w="720040"/>
                <a:gridCol w="2304129"/>
                <a:gridCol w="576032"/>
                <a:gridCol w="2160118"/>
              </a:tblGrid>
              <a:tr h="1008113">
                <a:tc>
                  <a:txBody>
                    <a:bodyPr/>
                    <a:lstStyle/>
                    <a:p>
                      <a:pPr algn="ctr"/>
                      <a:r>
                        <a:rPr lang="ru-RU" sz="2200" dirty="0" smtClean="0"/>
                        <a:t>Религиозные правила</a:t>
                      </a:r>
                      <a:endParaRPr lang="ru-RU" sz="2200" dirty="0"/>
                    </a:p>
                  </a:txBody>
                  <a:tcPr anchor="ctr">
                    <a:solidFill>
                      <a:schemeClr val="accent5">
                        <a:lumMod val="20000"/>
                        <a:lumOff val="80000"/>
                      </a:schemeClr>
                    </a:solidFill>
                  </a:tcPr>
                </a:tc>
                <a:tc>
                  <a:txBody>
                    <a:bodyPr/>
                    <a:lstStyle/>
                    <a:p>
                      <a:endParaRPr lang="ru-RU" sz="2200" dirty="0"/>
                    </a:p>
                  </a:txBody>
                  <a:tcPr>
                    <a:solidFill>
                      <a:schemeClr val="accent5">
                        <a:lumMod val="20000"/>
                        <a:lumOff val="80000"/>
                      </a:schemeClr>
                    </a:solidFill>
                  </a:tcPr>
                </a:tc>
                <a:tc>
                  <a:txBody>
                    <a:bodyPr/>
                    <a:lstStyle/>
                    <a:p>
                      <a:pPr algn="ctr"/>
                      <a:r>
                        <a:rPr lang="ru-RU" sz="2200" dirty="0" smtClean="0"/>
                        <a:t>Название учения</a:t>
                      </a:r>
                      <a:endParaRPr lang="ru-RU" sz="2200" dirty="0"/>
                    </a:p>
                  </a:txBody>
                  <a:tcPr anchor="ctr">
                    <a:solidFill>
                      <a:schemeClr val="accent5">
                        <a:lumMod val="20000"/>
                        <a:lumOff val="80000"/>
                      </a:schemeClr>
                    </a:solidFill>
                  </a:tcPr>
                </a:tc>
                <a:tc>
                  <a:txBody>
                    <a:bodyPr/>
                    <a:lstStyle/>
                    <a:p>
                      <a:endParaRPr lang="ru-RU" sz="2200" dirty="0"/>
                    </a:p>
                  </a:txBody>
                  <a:tcPr>
                    <a:solidFill>
                      <a:schemeClr val="accent5">
                        <a:lumMod val="20000"/>
                        <a:lumOff val="80000"/>
                      </a:schemeClr>
                    </a:solidFill>
                  </a:tcPr>
                </a:tc>
                <a:tc>
                  <a:txBody>
                    <a:bodyPr/>
                    <a:lstStyle/>
                    <a:p>
                      <a:pPr algn="ctr"/>
                      <a:r>
                        <a:rPr lang="ru-RU" sz="2200" dirty="0" smtClean="0"/>
                        <a:t>Значение в жизни людей</a:t>
                      </a:r>
                      <a:endParaRPr lang="ru-RU" sz="2200" dirty="0"/>
                    </a:p>
                  </a:txBody>
                  <a:tcPr anchor="ctr">
                    <a:solidFill>
                      <a:schemeClr val="accent5">
                        <a:lumMod val="20000"/>
                        <a:lumOff val="80000"/>
                      </a:schemeClr>
                    </a:solidFill>
                  </a:tcPr>
                </a:tc>
              </a:tr>
              <a:tr h="711826">
                <a:tc>
                  <a:txBody>
                    <a:bodyPr/>
                    <a:lstStyle/>
                    <a:p>
                      <a:pPr>
                        <a:lnSpc>
                          <a:spcPct val="90000"/>
                        </a:lnSpc>
                      </a:pPr>
                      <a:r>
                        <a:rPr lang="ru-RU" sz="1900" dirty="0" smtClean="0"/>
                        <a:t>Соблюдать созданные предками идеалы</a:t>
                      </a:r>
                      <a:endParaRPr lang="ru-RU" sz="1900" dirty="0"/>
                    </a:p>
                  </a:txBody>
                  <a:tcPr marL="72000" marR="72000" marT="36000" marB="36000" anchor="ctr">
                    <a:solidFill>
                      <a:schemeClr val="accent4">
                        <a:lumMod val="20000"/>
                        <a:lumOff val="80000"/>
                      </a:schemeClr>
                    </a:solidFill>
                  </a:tcPr>
                </a:tc>
                <a:tc rowSpan="9">
                  <a:txBody>
                    <a:bodyPr/>
                    <a:lstStyle/>
                    <a:p>
                      <a:endParaRPr lang="ru-RU" sz="2800" dirty="0"/>
                    </a:p>
                  </a:txBody>
                  <a:tcPr>
                    <a:solidFill>
                      <a:schemeClr val="accent4">
                        <a:lumMod val="20000"/>
                        <a:lumOff val="80000"/>
                      </a:schemeClr>
                    </a:solidFill>
                  </a:tcPr>
                </a:tc>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200" kern="1200" dirty="0" smtClean="0">
                          <a:solidFill>
                            <a:schemeClr val="dk1"/>
                          </a:solidFill>
                          <a:effectLst/>
                          <a:latin typeface="+mn-lt"/>
                          <a:ea typeface="+mn-ea"/>
                          <a:cs typeface="+mn-cs"/>
                        </a:rPr>
                        <a:t>конфуцианство</a:t>
                      </a:r>
                      <a:endParaRPr lang="ru-RU" sz="2200" dirty="0" smtClean="0">
                        <a:effectLst/>
                      </a:endParaRPr>
                    </a:p>
                    <a:p>
                      <a:pPr algn="ctr"/>
                      <a:endParaRPr lang="ru-RU" sz="2200" dirty="0"/>
                    </a:p>
                  </a:txBody>
                  <a:tcPr>
                    <a:solidFill>
                      <a:schemeClr val="accent4">
                        <a:lumMod val="20000"/>
                        <a:lumOff val="80000"/>
                      </a:schemeClr>
                    </a:solidFill>
                  </a:tcPr>
                </a:tc>
                <a:tc rowSpan="9">
                  <a:txBody>
                    <a:bodyPr/>
                    <a:lstStyle/>
                    <a:p>
                      <a:endParaRPr lang="ru-RU" sz="2800" dirty="0"/>
                    </a:p>
                  </a:txBody>
                  <a:tcPr>
                    <a:solidFill>
                      <a:schemeClr val="accent4">
                        <a:lumMod val="20000"/>
                        <a:lumOff val="80000"/>
                      </a:schemeClr>
                    </a:solidFill>
                  </a:tcPr>
                </a:tc>
                <a:tc rowSpan="3">
                  <a:txBody>
                    <a:bodyPr/>
                    <a:lstStyle/>
                    <a:p>
                      <a:r>
                        <a:rPr lang="ru-RU" sz="2000" dirty="0" smtClean="0"/>
                        <a:t>Формирование правил и отношений между людьми</a:t>
                      </a:r>
                      <a:endParaRPr lang="ru-RU" sz="2000" dirty="0"/>
                    </a:p>
                  </a:txBody>
                  <a:tcPr anchor="ctr">
                    <a:solidFill>
                      <a:schemeClr val="accent4">
                        <a:lumMod val="20000"/>
                        <a:lumOff val="80000"/>
                      </a:schemeClr>
                    </a:solidFill>
                  </a:tcPr>
                </a:tc>
              </a:tr>
              <a:tr h="526179">
                <a:tc>
                  <a:txBody>
                    <a:bodyPr/>
                    <a:lstStyle/>
                    <a:p>
                      <a:pPr>
                        <a:lnSpc>
                          <a:spcPct val="90000"/>
                        </a:lnSpc>
                      </a:pPr>
                      <a:r>
                        <a:rPr lang="ru-RU" sz="1900" dirty="0" smtClean="0"/>
                        <a:t>Стремиться к нирване</a:t>
                      </a:r>
                      <a:endParaRPr lang="ru-RU" sz="1900" dirty="0"/>
                    </a:p>
                  </a:txBody>
                  <a:tcPr marL="72000" marR="72000" marT="36000" marB="36000" anchor="ctr">
                    <a:solidFill>
                      <a:schemeClr val="accent4">
                        <a:lumMod val="20000"/>
                        <a:lumOff val="80000"/>
                      </a:schemeClr>
                    </a:solidFill>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291495">
                <a:tc rowSpan="2">
                  <a:txBody>
                    <a:bodyPr/>
                    <a:lstStyle/>
                    <a:p>
                      <a:pPr>
                        <a:lnSpc>
                          <a:spcPct val="90000"/>
                        </a:lnSpc>
                      </a:pPr>
                      <a:r>
                        <a:rPr lang="ru-RU" sz="1900" dirty="0" smtClean="0"/>
                        <a:t>Сохранить в себе человеческую культуру</a:t>
                      </a:r>
                      <a:endParaRPr lang="ru-RU" sz="1900" dirty="0"/>
                    </a:p>
                  </a:txBody>
                  <a:tcPr marL="72000" marR="72000" marT="36000" marB="36000" anchor="ctr">
                    <a:solidFill>
                      <a:schemeClr val="accent4">
                        <a:lumMod val="20000"/>
                        <a:lumOff val="80000"/>
                      </a:schemeClr>
                    </a:solidFill>
                  </a:tcPr>
                </a:tc>
                <a:tc vMerge="1">
                  <a:txBody>
                    <a:bodyPr/>
                    <a:lstStyle/>
                    <a:p>
                      <a:endParaRPr lang="ru-RU"/>
                    </a:p>
                  </a:txBody>
                  <a:tcPr/>
                </a:tc>
                <a:tc vMerge="1">
                  <a:txBody>
                    <a:bodyPr/>
                    <a:lstStyle/>
                    <a:p>
                      <a:pPr algn="ct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dirty="0"/>
                    </a:p>
                  </a:txBody>
                  <a:tcPr anchor="ctr">
                    <a:solidFill>
                      <a:schemeClr val="accent4">
                        <a:lumMod val="20000"/>
                        <a:lumOff val="80000"/>
                      </a:schemeClr>
                    </a:solidFill>
                  </a:tcPr>
                </a:tc>
              </a:tr>
              <a:tr h="382223">
                <a:tc vMerge="1">
                  <a:txBody>
                    <a:bodyPr/>
                    <a:lstStyle/>
                    <a:p>
                      <a:endParaRPr lang="ru-RU"/>
                    </a:p>
                  </a:txBody>
                  <a:tcPr/>
                </a:tc>
                <a:tc vMerge="1">
                  <a:txBody>
                    <a:bodyPr/>
                    <a:lstStyle/>
                    <a:p>
                      <a:endParaRPr lang="ru-RU"/>
                    </a:p>
                  </a:txBody>
                  <a:tcPr/>
                </a:tc>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200" kern="1200" dirty="0" smtClean="0">
                          <a:solidFill>
                            <a:schemeClr val="dk1"/>
                          </a:solidFill>
                          <a:effectLst/>
                          <a:latin typeface="+mn-lt"/>
                          <a:ea typeface="+mn-ea"/>
                          <a:cs typeface="+mn-cs"/>
                        </a:rPr>
                        <a:t>буддизм</a:t>
                      </a:r>
                      <a:endParaRPr lang="ru-RU" sz="2200" dirty="0" smtClean="0">
                        <a:effectLst/>
                      </a:endParaRPr>
                    </a:p>
                    <a:p>
                      <a:pPr algn="ctr"/>
                      <a:endParaRPr lang="ru-RU" sz="2200" dirty="0"/>
                    </a:p>
                  </a:txBody>
                  <a:tcPr>
                    <a:solidFill>
                      <a:schemeClr val="accent4">
                        <a:lumMod val="20000"/>
                        <a:lumOff val="80000"/>
                      </a:schemeClr>
                    </a:solidFill>
                  </a:tcPr>
                </a:tc>
                <a:tc vMerge="1">
                  <a:txBody>
                    <a:bodyPr/>
                    <a:lstStyle/>
                    <a:p>
                      <a:endParaRPr lang="ru-RU"/>
                    </a:p>
                  </a:txBody>
                  <a:tcPr/>
                </a:tc>
                <a:tc rowSpan="3">
                  <a:txBody>
                    <a:bodyPr/>
                    <a:lstStyle/>
                    <a:p>
                      <a:r>
                        <a:rPr lang="ru-RU" sz="2000" dirty="0" smtClean="0"/>
                        <a:t>Получение людьми надежды на спасение</a:t>
                      </a:r>
                      <a:endParaRPr lang="ru-RU" sz="2000" dirty="0"/>
                    </a:p>
                  </a:txBody>
                  <a:tcPr anchor="ctr">
                    <a:solidFill>
                      <a:schemeClr val="accent4">
                        <a:lumMod val="20000"/>
                        <a:lumOff val="80000"/>
                      </a:schemeClr>
                    </a:solidFill>
                  </a:tcPr>
                </a:tc>
              </a:tr>
              <a:tr h="952313">
                <a:tc>
                  <a:txBody>
                    <a:bodyPr/>
                    <a:lstStyle/>
                    <a:p>
                      <a:pPr>
                        <a:lnSpc>
                          <a:spcPct val="90000"/>
                        </a:lnSpc>
                      </a:pPr>
                      <a:r>
                        <a:rPr lang="ru-RU" sz="1900" dirty="0" smtClean="0"/>
                        <a:t>Понять установленный природой порядок и следовать ему</a:t>
                      </a:r>
                      <a:endParaRPr lang="ru-RU" sz="1900" dirty="0"/>
                    </a:p>
                  </a:txBody>
                  <a:tcPr marL="72000" marR="72000" marT="36000" marB="36000" anchor="ctr">
                    <a:solidFill>
                      <a:schemeClr val="accent4">
                        <a:lumMod val="20000"/>
                        <a:lumOff val="80000"/>
                      </a:schemeClr>
                    </a:solidFill>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201104">
                <a:tc rowSpan="2">
                  <a:txBody>
                    <a:bodyPr/>
                    <a:lstStyle/>
                    <a:p>
                      <a:pPr>
                        <a:lnSpc>
                          <a:spcPct val="90000"/>
                        </a:lnSpc>
                      </a:pPr>
                      <a:r>
                        <a:rPr lang="ru-RU" sz="1900" dirty="0" smtClean="0"/>
                        <a:t>Побороть желания</a:t>
                      </a:r>
                      <a:endParaRPr lang="ru-RU" sz="1900" dirty="0"/>
                    </a:p>
                  </a:txBody>
                  <a:tcPr marL="72000" marR="72000" marT="36000" marB="36000" anchor="ctr">
                    <a:solidFill>
                      <a:schemeClr val="accent4">
                        <a:lumMod val="20000"/>
                        <a:lumOff val="80000"/>
                      </a:schemeClr>
                    </a:solidFill>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185961">
                <a:tc vMerge="1">
                  <a:txBody>
                    <a:bodyPr/>
                    <a:lstStyle/>
                    <a:p>
                      <a:endParaRPr lang="ru-RU"/>
                    </a:p>
                  </a:txBody>
                  <a:tcPr/>
                </a:tc>
                <a:tc vMerge="1">
                  <a:txBody>
                    <a:bodyPr/>
                    <a:lstStyle/>
                    <a:p>
                      <a:endParaRPr lang="ru-RU"/>
                    </a:p>
                  </a:txBody>
                  <a:tcPr/>
                </a:tc>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200" kern="1200" dirty="0" smtClean="0">
                          <a:solidFill>
                            <a:schemeClr val="dk1"/>
                          </a:solidFill>
                          <a:effectLst/>
                          <a:latin typeface="+mn-lt"/>
                          <a:ea typeface="+mn-ea"/>
                          <a:cs typeface="+mn-cs"/>
                        </a:rPr>
                        <a:t>даосизм</a:t>
                      </a:r>
                      <a:endParaRPr lang="ru-RU" sz="2200" dirty="0" smtClean="0">
                        <a:effectLst/>
                      </a:endParaRPr>
                    </a:p>
                  </a:txBody>
                  <a:tcPr>
                    <a:solidFill>
                      <a:schemeClr val="accent4">
                        <a:lumMod val="20000"/>
                        <a:lumOff val="80000"/>
                      </a:schemeClr>
                    </a:solidFill>
                  </a:tcPr>
                </a:tc>
                <a:tc vMerge="1">
                  <a:txBody>
                    <a:bodyPr/>
                    <a:lstStyle/>
                    <a:p>
                      <a:endParaRPr lang="ru-RU"/>
                    </a:p>
                  </a:txBody>
                  <a:tcPr/>
                </a:tc>
                <a:tc rowSpan="3">
                  <a:txBody>
                    <a:bodyPr/>
                    <a:lstStyle/>
                    <a:p>
                      <a:r>
                        <a:rPr lang="ru-RU" sz="2000" dirty="0" smtClean="0"/>
                        <a:t>Установление порядка и равновесия в жизни людей</a:t>
                      </a:r>
                      <a:endParaRPr lang="ru-RU" sz="2000" dirty="0"/>
                    </a:p>
                  </a:txBody>
                  <a:tcPr anchor="ctr">
                    <a:solidFill>
                      <a:schemeClr val="accent4">
                        <a:lumMod val="20000"/>
                        <a:lumOff val="80000"/>
                      </a:schemeClr>
                    </a:solidFill>
                  </a:tcPr>
                </a:tc>
              </a:tr>
              <a:tr h="666619">
                <a:tc>
                  <a:txBody>
                    <a:bodyPr/>
                    <a:lstStyle/>
                    <a:p>
                      <a:pPr>
                        <a:lnSpc>
                          <a:spcPct val="90000"/>
                        </a:lnSpc>
                      </a:pPr>
                      <a:r>
                        <a:rPr lang="ru-RU" sz="1900" dirty="0" smtClean="0"/>
                        <a:t>Подчиняться старшим и заботиться о младших</a:t>
                      </a:r>
                      <a:endParaRPr lang="ru-RU" sz="1900" dirty="0"/>
                    </a:p>
                  </a:txBody>
                  <a:tcPr marL="72000" marR="72000" marT="36000" marB="36000" anchor="ctr">
                    <a:solidFill>
                      <a:schemeClr val="accent4">
                        <a:lumMod val="20000"/>
                        <a:lumOff val="80000"/>
                      </a:schemeClr>
                    </a:solidFill>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dirty="0"/>
                    </a:p>
                  </a:txBody>
                  <a:tcPr anchor="ctr">
                    <a:solidFill>
                      <a:schemeClr val="accent4">
                        <a:lumMod val="20000"/>
                        <a:lumOff val="80000"/>
                      </a:schemeClr>
                    </a:solidFill>
                  </a:tcPr>
                </a:tc>
              </a:tr>
              <a:tr h="676922">
                <a:tc>
                  <a:txBody>
                    <a:bodyPr/>
                    <a:lstStyle/>
                    <a:p>
                      <a:pPr>
                        <a:lnSpc>
                          <a:spcPct val="90000"/>
                        </a:lnSpc>
                      </a:pPr>
                      <a:r>
                        <a:rPr lang="ru-RU" sz="1900" dirty="0" smtClean="0"/>
                        <a:t>Знать закон о перерождении душ</a:t>
                      </a:r>
                      <a:endParaRPr lang="ru-RU" sz="1900" dirty="0"/>
                    </a:p>
                  </a:txBody>
                  <a:tcPr marL="72000" marR="72000" marT="36000" marB="36000" anchor="ctr">
                    <a:solidFill>
                      <a:schemeClr val="accent4">
                        <a:lumMod val="20000"/>
                        <a:lumOff val="80000"/>
                      </a:schemeClr>
                    </a:solidFill>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bl>
          </a:graphicData>
        </a:graphic>
      </p:graphicFrame>
      <p:cxnSp>
        <p:nvCxnSpPr>
          <p:cNvPr id="25" name="Прямая со стрелкой 24"/>
          <p:cNvCxnSpPr/>
          <p:nvPr/>
        </p:nvCxnSpPr>
        <p:spPr>
          <a:xfrm flipH="1">
            <a:off x="6227763" y="1619250"/>
            <a:ext cx="431800"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a:off x="3203575" y="1619250"/>
            <a:ext cx="612775"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1028" name="Picture 4" descr="File:Dharmacakra.svg"/>
          <p:cNvPicPr>
            <a:picLocks noChangeAspect="1" noChangeArrowheads="1"/>
          </p:cNvPicPr>
          <p:nvPr/>
        </p:nvPicPr>
        <p:blipFill>
          <a:blip r:embed="rId3"/>
          <a:srcRect/>
          <a:stretch>
            <a:fillRect/>
          </a:stretch>
        </p:blipFill>
        <p:spPr bwMode="auto">
          <a:xfrm>
            <a:off x="4578350" y="3860800"/>
            <a:ext cx="898525" cy="900113"/>
          </a:xfrm>
          <a:prstGeom prst="rect">
            <a:avLst/>
          </a:prstGeom>
          <a:noFill/>
          <a:ln w="9525">
            <a:noFill/>
            <a:miter lim="800000"/>
            <a:headEnd/>
            <a:tailEnd/>
          </a:ln>
        </p:spPr>
      </p:pic>
      <p:pic>
        <p:nvPicPr>
          <p:cNvPr id="1030" name="Picture 6" descr="File:Yin and Yang.svg"/>
          <p:cNvPicPr>
            <a:picLocks noChangeAspect="1" noChangeArrowheads="1"/>
          </p:cNvPicPr>
          <p:nvPr/>
        </p:nvPicPr>
        <p:blipFill>
          <a:blip r:embed="rId4"/>
          <a:srcRect/>
          <a:stretch>
            <a:fillRect/>
          </a:stretch>
        </p:blipFill>
        <p:spPr bwMode="auto">
          <a:xfrm>
            <a:off x="4594225" y="5589588"/>
            <a:ext cx="900113" cy="900112"/>
          </a:xfrm>
          <a:prstGeom prst="rect">
            <a:avLst/>
          </a:prstGeom>
          <a:noFill/>
          <a:ln w="9525">
            <a:noFill/>
            <a:miter lim="800000"/>
            <a:headEnd/>
            <a:tailEnd/>
          </a:ln>
        </p:spPr>
      </p:pic>
      <p:sp>
        <p:nvSpPr>
          <p:cNvPr id="3" name="Прямоугольник 2"/>
          <p:cNvSpPr>
            <a:spLocks noChangeArrowheads="1"/>
          </p:cNvSpPr>
          <p:nvPr/>
        </p:nvSpPr>
        <p:spPr bwMode="auto">
          <a:xfrm>
            <a:off x="4572000" y="2276475"/>
            <a:ext cx="881063" cy="923925"/>
          </a:xfrm>
          <a:prstGeom prst="rect">
            <a:avLst/>
          </a:prstGeom>
          <a:noFill/>
          <a:ln w="9525">
            <a:noFill/>
            <a:miter lim="800000"/>
            <a:headEnd/>
            <a:tailEnd/>
          </a:ln>
        </p:spPr>
        <p:txBody>
          <a:bodyPr wrap="none">
            <a:spAutoFit/>
          </a:bodyPr>
          <a:lstStyle/>
          <a:p>
            <a:r>
              <a:rPr lang="ja-JP" altLang="en-US" sz="5400" b="1">
                <a:latin typeface="ArabDances"/>
                <a:ea typeface="ＭＳ Ｐゴシック" charset="-128"/>
              </a:rPr>
              <a:t>儒</a:t>
            </a:r>
            <a:endParaRPr lang="ru-RU" sz="5400" b="1">
              <a:latin typeface="Comic Sans MS" pitchFamily="66" charset="0"/>
            </a:endParaRPr>
          </a:p>
        </p:txBody>
      </p:sp>
      <p:sp>
        <p:nvSpPr>
          <p:cNvPr id="24" name="Скругленный прямоугольник 23"/>
          <p:cNvSpPr/>
          <p:nvPr/>
        </p:nvSpPr>
        <p:spPr>
          <a:xfrm>
            <a:off x="283750" y="2951237"/>
            <a:ext cx="8640000" cy="1532334"/>
          </a:xfrm>
          <a:prstGeom prst="roundRect">
            <a:avLst/>
          </a:prstGeom>
          <a:blipFill>
            <a:blip r:embed="rId5" cstate="print">
              <a:extLst>
                <a:ext uri="{28A0092B-C50C-407E-A947-70E740481C1C}"/>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nchor="ctr">
            <a:spAutoFit/>
          </a:bodyPr>
          <a:lstStyle/>
          <a:p>
            <a:pPr indent="365125"/>
            <a:r>
              <a:rPr lang="ru-RU" sz="2800" b="1">
                <a:solidFill>
                  <a:srgbClr val="0070C0"/>
                </a:solidFill>
                <a:latin typeface="Comic Sans MS" pitchFamily="66" charset="0"/>
              </a:rPr>
              <a:t>Повышенный уровень.</a:t>
            </a:r>
            <a:r>
              <a:rPr lang="ru-RU" sz="2800">
                <a:latin typeface="Comic Sans MS" pitchFamily="66" charset="0"/>
              </a:rPr>
              <a:t> Используя  текст учебника § 23, п. 1, распредели признаки по соответствующим религиям.</a:t>
            </a:r>
          </a:p>
        </p:txBody>
      </p:sp>
      <p:pic>
        <p:nvPicPr>
          <p:cNvPr id="24625" name="Picture 9"/>
          <p:cNvPicPr>
            <a:picLocks noChangeAspect="1" noChangeArrowheads="1"/>
          </p:cNvPicPr>
          <p:nvPr/>
        </p:nvPicPr>
        <p:blipFill>
          <a:blip r:embed="rId6">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ТРИ ВЕЛИКИХ УЧЕНИЯ</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24"/>
                                        </p:tgtEl>
                                      </p:cBhvr>
                                    </p:animEffect>
                                    <p:set>
                                      <p:cBhvr>
                                        <p:cTn id="7" dur="1" fill="hold">
                                          <p:stCondLst>
                                            <p:cond delay="249"/>
                                          </p:stCondLst>
                                        </p:cTn>
                                        <p:tgtEl>
                                          <p:spTgt spid="2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25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250"/>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250"/>
                                        <p:tgtEl>
                                          <p:spTgt spid="26"/>
                                        </p:tgtEl>
                                      </p:cBhvr>
                                    </p:animEffect>
                                  </p:childTnLst>
                                </p:cTn>
                              </p:par>
                              <p:par>
                                <p:cTn id="17" presetID="10" presetClass="entr" presetSubtype="0" fill="hold" nodeType="with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fade">
                                      <p:cBhvr>
                                        <p:cTn id="19" dur="250"/>
                                        <p:tgtEl>
                                          <p:spTgt spid="1028"/>
                                        </p:tgtEl>
                                      </p:cBhvr>
                                    </p:animEffect>
                                  </p:childTnLst>
                                </p:cTn>
                              </p:par>
                              <p:par>
                                <p:cTn id="20" presetID="10" presetClass="entr" presetSubtype="0" fill="hold" nodeType="with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fade">
                                      <p:cBhvr>
                                        <p:cTn id="22" dur="250"/>
                                        <p:tgtEl>
                                          <p:spTgt spid="103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Скругленный прямоугольник 23"/>
          <p:cNvSpPr/>
          <p:nvPr/>
        </p:nvSpPr>
        <p:spPr>
          <a:xfrm>
            <a:off x="252000" y="980083"/>
            <a:ext cx="8640000" cy="1872853"/>
          </a:xfrm>
          <a:prstGeom prst="roundRect">
            <a:avLst/>
          </a:prstGeom>
          <a:blipFill>
            <a:blip r:embed="rId3" cstate="print">
              <a:extLst>
                <a:ext uri="{28A0092B-C50C-407E-A947-70E740481C1C}"/>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nchor="ctr">
            <a:spAutoFit/>
          </a:bodyPr>
          <a:lstStyle/>
          <a:p>
            <a:pPr indent="365125" fontAlgn="auto">
              <a:spcBef>
                <a:spcPts val="0"/>
              </a:spcBef>
              <a:spcAft>
                <a:spcPts val="0"/>
              </a:spcAft>
              <a:defRPr/>
            </a:pPr>
            <a:r>
              <a:rPr lang="ru-RU" sz="2600" b="1" dirty="0">
                <a:solidFill>
                  <a:srgbClr val="0070C0"/>
                </a:solidFill>
                <a:latin typeface="+mn-lt"/>
              </a:rPr>
              <a:t>Максимальный уровень</a:t>
            </a:r>
            <a:r>
              <a:rPr lang="ru-RU" sz="2600" b="1" dirty="0">
                <a:solidFill>
                  <a:srgbClr val="0070C0"/>
                </a:solidFill>
                <a:latin typeface="+mn-lt"/>
              </a:rPr>
              <a:t>.</a:t>
            </a:r>
            <a:r>
              <a:rPr lang="ru-RU" sz="2600" dirty="0">
                <a:latin typeface="+mn-lt"/>
              </a:rPr>
              <a:t> На твой взгляд, почему три разных религиозных учения </a:t>
            </a:r>
            <a:r>
              <a:rPr lang="ru-RU" sz="2600" dirty="0">
                <a:latin typeface="+mn-lt"/>
              </a:rPr>
              <a:t>одновременно </a:t>
            </a:r>
            <a:r>
              <a:rPr lang="ru-RU" sz="2600" dirty="0">
                <a:latin typeface="+mn-lt"/>
              </a:rPr>
              <a:t>почитаются одними и теми же людьми дальневосточной цивилизации?</a:t>
            </a:r>
          </a:p>
        </p:txBody>
      </p:sp>
      <p:pic>
        <p:nvPicPr>
          <p:cNvPr id="2662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ТРИ ВЕЛИКИХ УЧЕНИЯ</a:t>
            </a:r>
            <a:endParaRPr lang="ru-RU" dirty="0"/>
          </a:p>
        </p:txBody>
      </p:sp>
      <p:pic>
        <p:nvPicPr>
          <p:cNvPr id="4" name="Рисунок 3"/>
          <p:cNvPicPr>
            <a:picLocks noChangeAspect="1"/>
          </p:cNvPicPr>
          <p:nvPr/>
        </p:nvPicPr>
        <p:blipFill>
          <a:blip r:embed="rId5" cstate="email">
            <a:extLst>
              <a:ext uri="{28A0092B-C50C-407E-A947-70E740481C1C}"/>
            </a:extLst>
          </a:blip>
          <a:stretch>
            <a:fillRect/>
          </a:stretch>
        </p:blipFill>
        <p:spPr>
          <a:xfrm>
            <a:off x="1691680" y="2988000"/>
            <a:ext cx="1412616" cy="234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Рисунок 4"/>
          <p:cNvPicPr>
            <a:picLocks noChangeAspect="1"/>
          </p:cNvPicPr>
          <p:nvPr/>
        </p:nvPicPr>
        <p:blipFill rotWithShape="1">
          <a:blip r:embed="rId6" cstate="email">
            <a:extLst>
              <a:ext uri="{28A0092B-C50C-407E-A947-70E740481C1C}"/>
            </a:extLst>
          </a:blip>
          <a:srcRect/>
          <a:stretch/>
        </p:blipFill>
        <p:spPr>
          <a:xfrm>
            <a:off x="3851920" y="2988000"/>
            <a:ext cx="1412616" cy="234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Рисунок 5"/>
          <p:cNvPicPr>
            <a:picLocks noChangeAspect="1"/>
          </p:cNvPicPr>
          <p:nvPr/>
        </p:nvPicPr>
        <p:blipFill rotWithShape="1">
          <a:blip r:embed="rId7" cstate="email">
            <a:extLst>
              <a:ext uri="{28A0092B-C50C-407E-A947-70E740481C1C}"/>
            </a:extLst>
          </a:blip>
          <a:srcRect/>
          <a:stretch/>
        </p:blipFill>
        <p:spPr>
          <a:xfrm>
            <a:off x="6012160" y="2988000"/>
            <a:ext cx="1412616" cy="234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26645" name="Group 21"/>
          <p:cNvGraphicFramePr>
            <a:graphicFrameLocks noGrp="1"/>
          </p:cNvGraphicFramePr>
          <p:nvPr/>
        </p:nvGraphicFramePr>
        <p:xfrm>
          <a:off x="252413" y="5445125"/>
          <a:ext cx="8639175" cy="1276350"/>
        </p:xfrm>
        <a:graphic>
          <a:graphicData uri="http://schemas.openxmlformats.org/drawingml/2006/table">
            <a:tbl>
              <a:tblPr/>
              <a:tblGrid>
                <a:gridCol w="2159000"/>
                <a:gridCol w="64801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Скругленный прямоугольник 11"/>
          <p:cNvSpPr/>
          <p:nvPr/>
        </p:nvSpPr>
        <p:spPr>
          <a:xfrm>
            <a:off x="252000" y="980728"/>
            <a:ext cx="8640000" cy="1465362"/>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a:r>
              <a:rPr lang="ru-RU" sz="2800" b="1">
                <a:solidFill>
                  <a:srgbClr val="0070C0"/>
                </a:solidFill>
                <a:latin typeface="Comic Sans MS" pitchFamily="66" charset="0"/>
              </a:rPr>
              <a:t>Повышенный</a:t>
            </a:r>
            <a:r>
              <a:rPr lang="en-US" sz="2800" b="1">
                <a:solidFill>
                  <a:srgbClr val="0070C0"/>
                </a:solidFill>
                <a:latin typeface="Comic Sans MS" pitchFamily="66" charset="0"/>
              </a:rPr>
              <a:t> </a:t>
            </a:r>
            <a:r>
              <a:rPr lang="ru-RU" sz="2800" b="1">
                <a:solidFill>
                  <a:srgbClr val="0070C0"/>
                </a:solidFill>
                <a:latin typeface="Comic Sans MS" pitchFamily="66" charset="0"/>
              </a:rPr>
              <a:t>уровень.</a:t>
            </a:r>
            <a:r>
              <a:rPr lang="ru-RU" sz="2800">
                <a:solidFill>
                  <a:srgbClr val="0070C0"/>
                </a:solidFill>
                <a:latin typeface="Comic Sans MS" pitchFamily="66" charset="0"/>
              </a:rPr>
              <a:t> </a:t>
            </a:r>
            <a:r>
              <a:rPr lang="ru-RU" sz="2800">
                <a:latin typeface="Comic Sans MS" pitchFamily="66" charset="0"/>
              </a:rPr>
              <a:t>Сравни особенности общества в Китае и в католической цивилизации. Каковы главные отличия?</a:t>
            </a:r>
          </a:p>
        </p:txBody>
      </p:sp>
      <p:pic>
        <p:nvPicPr>
          <p:cNvPr id="2867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graphicFrame>
        <p:nvGraphicFramePr>
          <p:cNvPr id="7" name="Таблица 6"/>
          <p:cNvGraphicFramePr>
            <a:graphicFrameLocks noGrp="1"/>
          </p:cNvGraphicFramePr>
          <p:nvPr/>
        </p:nvGraphicFramePr>
        <p:xfrm>
          <a:off x="2555875" y="2592388"/>
          <a:ext cx="6335713" cy="4175125"/>
        </p:xfrm>
        <a:graphic>
          <a:graphicData uri="http://schemas.openxmlformats.org/drawingml/2006/table">
            <a:tbl>
              <a:tblPr firstRow="1" bandRow="1">
                <a:tableStyleId>{5940675A-B579-460E-94D1-54222C63F5DA}</a:tableStyleId>
              </a:tblPr>
              <a:tblGrid>
                <a:gridCol w="3168376"/>
                <a:gridCol w="3167848"/>
              </a:tblGrid>
              <a:tr h="1191489">
                <a:tc>
                  <a:txBody>
                    <a:bodyPr/>
                    <a:lstStyle/>
                    <a:p>
                      <a:pPr algn="ctr"/>
                      <a:r>
                        <a:rPr lang="ru-RU" sz="2800" b="1" dirty="0" smtClean="0"/>
                        <a:t>СХОДСТВО</a:t>
                      </a:r>
                      <a:endParaRPr lang="ru-RU" sz="2800" b="1" dirty="0"/>
                    </a:p>
                  </a:txBody>
                  <a:tcPr anchor="ctr">
                    <a:solidFill>
                      <a:schemeClr val="accent5">
                        <a:lumMod val="20000"/>
                        <a:lumOff val="80000"/>
                      </a:schemeClr>
                    </a:solidFill>
                  </a:tcPr>
                </a:tc>
                <a:tc>
                  <a:txBody>
                    <a:bodyPr/>
                    <a:lstStyle/>
                    <a:p>
                      <a:pPr algn="ctr"/>
                      <a:r>
                        <a:rPr lang="ru-RU" sz="2800" b="1" dirty="0" smtClean="0"/>
                        <a:t>ОТЛИЧИЕ</a:t>
                      </a:r>
                      <a:endParaRPr lang="ru-RU" sz="2800" b="1" dirty="0"/>
                    </a:p>
                  </a:txBody>
                  <a:tcPr anchor="ctr">
                    <a:solidFill>
                      <a:schemeClr val="accent5">
                        <a:lumMod val="20000"/>
                        <a:lumOff val="80000"/>
                      </a:schemeClr>
                    </a:solidFill>
                  </a:tcPr>
                </a:tc>
              </a:tr>
              <a:tr h="2984511">
                <a:tc>
                  <a:txBody>
                    <a:bodyPr/>
                    <a:lstStyle/>
                    <a:p>
                      <a:endParaRPr lang="ru-RU" sz="2400" dirty="0"/>
                    </a:p>
                  </a:txBody>
                  <a:tcPr>
                    <a:solidFill>
                      <a:schemeClr val="accent4">
                        <a:lumMod val="20000"/>
                        <a:lumOff val="80000"/>
                      </a:schemeClr>
                    </a:solidFill>
                  </a:tcPr>
                </a:tc>
                <a:tc>
                  <a:txBody>
                    <a:bodyPr/>
                    <a:lstStyle/>
                    <a:p>
                      <a:endParaRPr lang="ru-RU" sz="2400" dirty="0"/>
                    </a:p>
                  </a:txBody>
                  <a:tcPr>
                    <a:solidFill>
                      <a:schemeClr val="accent4">
                        <a:lumMod val="20000"/>
                        <a:lumOff val="80000"/>
                      </a:schemeClr>
                    </a:solidFill>
                  </a:tcPr>
                </a:tc>
              </a:tr>
            </a:tbl>
          </a:graphicData>
        </a:graphic>
      </p:graphicFrame>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ПОДНЕБЕСНАЯ ИМПЕРИЯ</a:t>
            </a:r>
            <a:endParaRPr lang="ru-RU" dirty="0"/>
          </a:p>
        </p:txBody>
      </p:sp>
      <p:pic>
        <p:nvPicPr>
          <p:cNvPr id="4098" name="Picture 2"/>
          <p:cNvPicPr>
            <a:picLocks noChangeAspect="1" noChangeArrowheads="1"/>
          </p:cNvPicPr>
          <p:nvPr/>
        </p:nvPicPr>
        <p:blipFill>
          <a:blip r:embed="rId5" cstate="email">
            <a:extLst>
              <a:ext uri="{28A0092B-C50C-407E-A947-70E740481C1C}"/>
            </a:extLst>
          </a:blip>
          <a:srcRect/>
          <a:stretch>
            <a:fillRect/>
          </a:stretch>
        </p:blipFill>
        <p:spPr bwMode="auto">
          <a:xfrm>
            <a:off x="252000" y="2592000"/>
            <a:ext cx="2155611" cy="4176000"/>
          </a:xfrm>
          <a:prstGeom prst="roundRect">
            <a:avLst>
              <a:gd name="adj" fmla="val 1049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extLst>
          </a:blip>
          <a:srcRect/>
          <a:stretch>
            <a:fillRect/>
          </a:stretch>
        </p:blipFill>
        <p:spPr bwMode="auto">
          <a:xfrm>
            <a:off x="241094" y="2074023"/>
            <a:ext cx="8640000" cy="4739353"/>
          </a:xfrm>
          <a:prstGeom prst="roundRect">
            <a:avLst>
              <a:gd name="adj" fmla="val 9300"/>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12" name="Скругленный прямоугольник 11"/>
          <p:cNvSpPr/>
          <p:nvPr/>
        </p:nvSpPr>
        <p:spPr>
          <a:xfrm>
            <a:off x="252000" y="979369"/>
            <a:ext cx="8640000" cy="1009471"/>
          </a:xfrm>
          <a:prstGeom prst="roundRect">
            <a:avLst>
              <a:gd name="adj" fmla="val 10887"/>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800" b="1">
                <a:solidFill>
                  <a:srgbClr val="0070C0"/>
                </a:solidFill>
                <a:latin typeface="Comic Sans MS" pitchFamily="66" charset="0"/>
              </a:rPr>
              <a:t>Повышенный</a:t>
            </a:r>
            <a:r>
              <a:rPr lang="en-US" sz="2800" b="1">
                <a:solidFill>
                  <a:srgbClr val="0070C0"/>
                </a:solidFill>
                <a:latin typeface="Comic Sans MS" pitchFamily="66" charset="0"/>
              </a:rPr>
              <a:t> </a:t>
            </a:r>
            <a:r>
              <a:rPr lang="ru-RU" sz="2800" b="1">
                <a:solidFill>
                  <a:srgbClr val="0070C0"/>
                </a:solidFill>
                <a:latin typeface="Comic Sans MS" pitchFamily="66" charset="0"/>
              </a:rPr>
              <a:t>уровень.</a:t>
            </a:r>
            <a:r>
              <a:rPr lang="ru-RU" sz="2800">
                <a:solidFill>
                  <a:srgbClr val="0070C0"/>
                </a:solidFill>
                <a:latin typeface="Comic Sans MS" pitchFamily="66" charset="0"/>
              </a:rPr>
              <a:t> </a:t>
            </a:r>
            <a:r>
              <a:rPr lang="ru-RU" sz="2800">
                <a:latin typeface="Comic Sans MS" pitchFamily="66" charset="0"/>
              </a:rPr>
              <a:t>Сравни дома, одежду, обычаи Китая и Западной Европы.</a:t>
            </a:r>
          </a:p>
        </p:txBody>
      </p:sp>
      <p:pic>
        <p:nvPicPr>
          <p:cNvPr id="30725"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ПОДНЕБЕСНАЯ ИМПЕРИЯ</a:t>
            </a:r>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20089</TotalTime>
  <Words>1016</Words>
  <Application>Microsoft Office PowerPoint</Application>
  <PresentationFormat>Экран (4:3)</PresentationFormat>
  <Paragraphs>131</Paragraphs>
  <Slides>16</Slides>
  <Notes>16</Notes>
  <HiddenSlides>0</HiddenSlides>
  <MMClips>0</MMClips>
  <ScaleCrop>false</ScaleCrop>
  <HeadingPairs>
    <vt:vector size="6" baseType="variant">
      <vt:variant>
        <vt:lpstr>Использованные шрифты</vt:lpstr>
      </vt:variant>
      <vt:variant>
        <vt:i4>5</vt:i4>
      </vt:variant>
      <vt:variant>
        <vt:lpstr>Шаблон оформления</vt:lpstr>
      </vt:variant>
      <vt:variant>
        <vt:i4>5</vt:i4>
      </vt:variant>
      <vt:variant>
        <vt:lpstr>Заголовки слайдов</vt:lpstr>
      </vt:variant>
      <vt:variant>
        <vt:i4>16</vt:i4>
      </vt:variant>
    </vt:vector>
  </HeadingPairs>
  <TitlesOfParts>
    <vt:vector size="26" baseType="lpstr">
      <vt:lpstr>Comic Sans MS</vt:lpstr>
      <vt:lpstr>Arial</vt:lpstr>
      <vt:lpstr>Calibri</vt:lpstr>
      <vt:lpstr>ArabDances</vt:lpstr>
      <vt:lpstr>ＭＳ Ｐゴシック</vt:lpstr>
      <vt:lpstr>Тема1</vt:lpstr>
      <vt:lpstr>Тема1</vt:lpstr>
      <vt:lpstr>Тема1</vt:lpstr>
      <vt:lpstr>Тема1</vt:lpstr>
      <vt:lpstr>Тема1</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ДАЛЬНЕВОСТОЧНЫЙ МИР КИТАЯ И ЯПОНИИ</dc:title>
  <dc:creator>Telli</dc:creator>
  <cp:lastModifiedBy>Admin</cp:lastModifiedBy>
  <cp:revision>776</cp:revision>
  <dcterms:created xsi:type="dcterms:W3CDTF">2012-04-06T18:00:09Z</dcterms:created>
  <dcterms:modified xsi:type="dcterms:W3CDTF">2013-12-02T13:13:24Z</dcterms:modified>
</cp:coreProperties>
</file>