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305" r:id="rId2"/>
    <p:sldId id="414" r:id="rId3"/>
    <p:sldId id="401" r:id="rId4"/>
    <p:sldId id="404" r:id="rId5"/>
    <p:sldId id="418" r:id="rId6"/>
    <p:sldId id="415" r:id="rId7"/>
    <p:sldId id="309" r:id="rId8"/>
    <p:sldId id="403" r:id="rId9"/>
    <p:sldId id="416" r:id="rId10"/>
    <p:sldId id="406" r:id="rId11"/>
    <p:sldId id="420" r:id="rId12"/>
    <p:sldId id="407" r:id="rId13"/>
    <p:sldId id="313" r:id="rId14"/>
    <p:sldId id="408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CCFF99"/>
    <a:srgbClr val="CCFF33"/>
    <a:srgbClr val="66FF33"/>
    <a:srgbClr val="99FF33"/>
    <a:srgbClr val="CCFF66"/>
    <a:srgbClr val="FFFFFF"/>
    <a:srgbClr val="008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828" autoAdjust="0"/>
    <p:restoredTop sz="87207" autoAdjust="0"/>
  </p:normalViewPr>
  <p:slideViewPr>
    <p:cSldViewPr>
      <p:cViewPr varScale="1">
        <p:scale>
          <a:sx n="111" d="100"/>
          <a:sy n="111" d="100"/>
        </p:scale>
        <p:origin x="-15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769BA3F-824E-439E-B12E-A6AA141DEDCB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5E351A3-4B17-493D-8C31-6A360B3AFF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Учебник История Древнего мира. 5 класс. ⁄ А.А.Вигасин, Г.И.Годер, И.С.Свенцицкая. 14-е изд. 2007</a:t>
            </a:r>
          </a:p>
          <a:p>
            <a:pPr>
              <a:spcBef>
                <a:spcPct val="0"/>
              </a:spcBef>
            </a:pPr>
            <a:r>
              <a:rPr lang="sq-AL" smtClean="0"/>
              <a:t>http://husain-off.ru/hg7n/images1/drm5-042.jpg</a:t>
            </a: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2630B88-02B7-4841-A844-CBB5AD00C70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A46F46E-786B-4F42-BB82-9BA8566502A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 - ж. Новый солдат № 125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A2ED7AA-1FC0-474F-95EF-1527A8C5544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707D2C0-98E8-4459-969F-21CE83490B4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3DE0E4F-6C7A-4097-B30D-735E67804F5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4D926F9-AA24-4903-9C4D-E2060F016B3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построена на триггерах. Щелчок по документу  выводит на слайд увеличенную копию документа. Щелчок по увеличенному документу сворачивает его. Переход на следующий слайд – щелчок за пределами текстовых блоков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B4A543-360B-4724-9AB3-618995F723B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78C358-4859-4485-9C33-0C6ADF055F3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4E4E3A2-B668-4C9C-AF28-299BC851B64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. Необходимо раскрасить слова, соответствующие термину нужным цветом</a:t>
            </a:r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C4F72E-27F5-4A56-8921-C15231DB6AC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B05A12E-E3A5-4DA8-82B0-9C7922821F5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A579BE7-98E1-4976-9C23-2703875EDFC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5F51BD-71AA-4D65-ACD4-2A4087538CF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93F66EE-2E6D-4C7F-88B3-61811FE8891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3A900-8FDA-4242-857D-9B1F6777485D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B5B3F-A654-4F27-A44E-5D39F9931C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E9AE7-A479-4F55-90F5-7E544A2E2120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465B6-76EB-427A-B653-A4EB82EEC5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F0A7D-2D61-4733-AA66-0DE9F2C26944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40186-D3F8-4B81-9512-63477D6047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Picture 12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99188"/>
            <a:ext cx="9144000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DCC46-8B67-407D-96F5-7861A2B1F9FB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3F416-31C8-48B3-AFFE-FF2BEB480F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9D804-D6F6-454B-9983-BC34A8366EA1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42FF0-9896-42E0-BD16-148CEFEC63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Picture 12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99188"/>
            <a:ext cx="9144000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88832-9106-4D76-8EFA-D480355021B7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4CB61-D72F-4F5F-97C1-0F697CEEFD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A01DF-088E-4B7B-AE70-B6FF7D9284E9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4195F-A479-4387-86BE-B064C00E7A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Picture 12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99188"/>
            <a:ext cx="9144000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5058D-BAAF-40E9-96EB-BFEEC080F8B1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FDC19-DCD5-4625-B6B5-A288DCDAB82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99188"/>
            <a:ext cx="9144000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5930B-EF4B-44B0-9EF7-AE552A1369E0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1948A-3472-4782-91D1-41CDAB429B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AA19F-2E25-40C0-831A-195299487C1E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CFBF2-D06D-4FD1-ACB1-E41A94DA8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81C70-A5BF-4482-92FF-93DDDE660AD8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7963A-2F72-4AB4-8134-AF40BDAF54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0457A71-CA2A-450A-8686-84B705838284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07FFCC0-8810-4079-8825-A26298954A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6" r:id="rId3"/>
    <p:sldLayoutId id="2147483709" r:id="rId4"/>
    <p:sldLayoutId id="2147483705" r:id="rId5"/>
    <p:sldLayoutId id="2147483710" r:id="rId6"/>
    <p:sldLayoutId id="2147483711" r:id="rId7"/>
    <p:sldLayoutId id="2147483704" r:id="rId8"/>
    <p:sldLayoutId id="2147483703" r:id="rId9"/>
    <p:sldLayoutId id="2147483702" r:id="rId10"/>
    <p:sldLayoutId id="2147483701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jpe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.jpeg"/><Relationship Id="rId7" Type="http://schemas.openxmlformats.org/officeDocument/2006/relationships/image" Target="../media/image15.jpeg"/><Relationship Id="rId12" Type="http://schemas.openxmlformats.org/officeDocument/2006/relationships/image" Target="../media/image2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21.png"/><Relationship Id="rId4" Type="http://schemas.openxmlformats.org/officeDocument/2006/relationships/image" Target="../media/image1.jpe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7000" y="3397250"/>
            <a:ext cx="8888413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2014.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6240463"/>
            <a:ext cx="59404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6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России. </a:t>
            </a:r>
            <a:r>
              <a:rPr lang="ru-RU" sz="1200">
                <a:solidFill>
                  <a:srgbClr val="400000"/>
                </a:solidFill>
                <a:cs typeface="Arial" charset="0"/>
              </a:rPr>
              <a:t>§ 2 </a:t>
            </a:r>
            <a:endParaRPr lang="ru-RU" sz="1200">
              <a:solidFill>
                <a:srgbClr val="400000"/>
              </a:solidFill>
              <a:latin typeface="Comic Sans MS" pitchFamily="66" charset="0"/>
            </a:endParaRP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pic>
        <p:nvPicPr>
          <p:cNvPr id="14340" name="Picture 12"/>
          <p:cNvPicPr>
            <a:picLocks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СЕВЕРНАЯ ЕВРАЗИЯ В НАЧАЛЕ СРЕДНЕВЕКОВЬЯ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7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4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Почему во время Великого переселения народов евразийскую степь можно было назвать «мостом между Европой и Азией»?</a:t>
            </a:r>
          </a:p>
        </p:txBody>
      </p:sp>
      <p:pic>
        <p:nvPicPr>
          <p:cNvPr id="32772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/>
              <a:t>«МОСТ» МЕЖДУ ЕВРОПОЙ И АЗИЕЙ</a:t>
            </a:r>
            <a:endParaRPr lang="ru-RU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5270500" y="2560638"/>
            <a:ext cx="3622675" cy="39703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 anchor="ctr">
            <a:spAutoFit/>
          </a:bodyPr>
          <a:lstStyle/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mic Sans MS" panose="030F0702030302020204" pitchFamily="66" charset="0"/>
              <a:buChar char="…"/>
              <a:defRPr/>
            </a:pPr>
            <a:r>
              <a:rPr lang="ru-RU" sz="2800" dirty="0">
                <a:latin typeface="+mn-lt"/>
              </a:rPr>
              <a:t>_____________</a:t>
            </a:r>
            <a:endParaRPr lang="ru-RU" sz="2800" dirty="0">
              <a:latin typeface="+mn-lt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1999" y="2565343"/>
            <a:ext cx="4741864" cy="3960000"/>
          </a:xfrm>
          <a:prstGeom prst="roundRect">
            <a:avLst>
              <a:gd name="adj" fmla="val 7046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7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4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Определи и докажи, какие народы степной полосы в начале Средневековья ближе всего стояли к переходу на ступень цивилизации.</a:t>
            </a:r>
          </a:p>
        </p:txBody>
      </p:sp>
      <p:pic>
        <p:nvPicPr>
          <p:cNvPr id="34820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/>
              <a:t>«МОСТ» МЕЖДУ ЕВРОПОЙ И АЗИЕЙ</a:t>
            </a:r>
            <a:endParaRPr lang="ru-RU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252413" y="2555875"/>
            <a:ext cx="5192712" cy="39703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 anchor="ctr">
            <a:spAutoFit/>
          </a:bodyPr>
          <a:lstStyle/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mic Sans MS" panose="030F0702030302020204" pitchFamily="66" charset="0"/>
              <a:buChar char="…"/>
              <a:defRPr/>
            </a:pPr>
            <a:r>
              <a:rPr lang="ru-RU" sz="2800" dirty="0">
                <a:latin typeface="+mn-lt"/>
              </a:rPr>
              <a:t>____________________</a:t>
            </a:r>
            <a:endParaRPr lang="ru-RU" sz="2800" dirty="0"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705018" y="2556000"/>
            <a:ext cx="3186982" cy="3960000"/>
          </a:xfrm>
          <a:prstGeom prst="roundRect">
            <a:avLst>
              <a:gd name="adj" fmla="val 8886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9144000" cy="90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2000" y="980728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6512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4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Докажи, что жители Хазарии и Булгарии взошли на ступень цивилизации. Заполни одну любую строку таблицы.</a:t>
            </a:r>
          </a:p>
        </p:txBody>
      </p:sp>
      <p:pic>
        <p:nvPicPr>
          <p:cNvPr id="36869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900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/>
              <a:t>ПЕРВЫЕ СРЕДНЕВЕКОВЫЕ ГОСУДАРСТВА НАРОДОВ РОССИИ</a:t>
            </a:r>
            <a:endParaRPr lang="ru-RU" sz="2800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52413" y="2420938"/>
          <a:ext cx="8639175" cy="41751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9840"/>
                <a:gridCol w="2880320"/>
                <a:gridCol w="2879840"/>
              </a:tblGrid>
              <a:tr h="411480">
                <a:tc rowSpan="2">
                  <a:txBody>
                    <a:bodyPr/>
                    <a:lstStyle/>
                    <a:p>
                      <a:r>
                        <a:rPr lang="ru-RU" sz="2800" dirty="0" smtClean="0"/>
                        <a:t>Признаки цивилизации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Факты из жизни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114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Хазарии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Булгарии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1.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2.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3.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4.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Достижениями каких</a:t>
                      </a:r>
                    </a:p>
                    <a:p>
                      <a:r>
                        <a:rPr lang="ru-RU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цивилизаций, народов</a:t>
                      </a:r>
                    </a:p>
                    <a:p>
                      <a:r>
                        <a:rPr lang="ru-RU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воспользовались</a:t>
                      </a:r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 началу Средневековья территорию нашей страны </a:t>
            </a:r>
            <a:r>
              <a:rPr lang="ru-RU" sz="3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населяло </a:t>
            </a:r>
            <a:r>
              <a:rPr lang="ru-RU" sz="3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множество народов с разными языками, культурой</a:t>
            </a:r>
            <a:r>
              <a:rPr lang="ru-RU" sz="3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традициями </a:t>
            </a:r>
            <a:r>
              <a:rPr lang="ru-RU" sz="3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ведения хозяйства. Каждый находил свой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путь к </a:t>
            </a:r>
            <a:r>
              <a:rPr lang="ru-RU" sz="3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цивилизации</a:t>
            </a:r>
            <a:endParaRPr lang="ru-RU" sz="3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38915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Скругленный прямоугольник 51"/>
          <p:cNvSpPr/>
          <p:nvPr/>
        </p:nvSpPr>
        <p:spPr>
          <a:xfrm>
            <a:off x="252000" y="980728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	С </a:t>
            </a:r>
            <a:r>
              <a:rPr lang="ru-RU" sz="2400" dirty="0">
                <a:latin typeface="+mn-lt"/>
              </a:rPr>
              <a:t>помощью дополнительной информации (в </a:t>
            </a:r>
            <a:r>
              <a:rPr lang="ru-RU" sz="2400" dirty="0" err="1">
                <a:latin typeface="+mn-lt"/>
              </a:rPr>
              <a:t>т.ч</a:t>
            </a:r>
            <a:r>
              <a:rPr lang="ru-RU" sz="2400" dirty="0">
                <a:latin typeface="+mn-lt"/>
              </a:rPr>
              <a:t>. ресурсов </a:t>
            </a:r>
            <a:r>
              <a:rPr lang="ru-RU" sz="2400" dirty="0">
                <a:latin typeface="+mn-lt"/>
              </a:rPr>
              <a:t>Интернета</a:t>
            </a:r>
            <a:r>
              <a:rPr lang="ru-RU" sz="2400" dirty="0">
                <a:latin typeface="+mn-lt"/>
              </a:rPr>
              <a:t>) определи, почему в VI–VII веках в евразийской </a:t>
            </a:r>
            <a:r>
              <a:rPr lang="ru-RU" sz="2400" dirty="0">
                <a:latin typeface="+mn-lt"/>
              </a:rPr>
              <a:t>степи возникли </a:t>
            </a:r>
            <a:r>
              <a:rPr lang="ru-RU" sz="2400" dirty="0">
                <a:latin typeface="+mn-lt"/>
              </a:rPr>
              <a:t>«кочевые империи».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40965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Овал 8"/>
          <p:cNvSpPr>
            <a:spLocks noChangeAspect="1"/>
          </p:cNvSpPr>
          <p:nvPr/>
        </p:nvSpPr>
        <p:spPr>
          <a:xfrm>
            <a:off x="863616" y="1104360"/>
            <a:ext cx="252000" cy="252000"/>
          </a:xfrm>
          <a:prstGeom prst="ellipse">
            <a:avLst/>
          </a:prstGeom>
          <a:solidFill>
            <a:srgbClr val="0070C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241" tIns="562479" rIns="15240" bIns="562477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/>
            </a:extLst>
          </a:blip>
          <a:stretch/>
        </p:blipFill>
        <p:spPr>
          <a:xfrm>
            <a:off x="359568" y="1077381"/>
            <a:ext cx="324000" cy="3179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0" y="2541529"/>
            <a:ext cx="2981325" cy="3981450"/>
          </a:xfrm>
          <a:prstGeom prst="roundRect">
            <a:avLst>
              <a:gd name="adj" fmla="val 6629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14" name="TextBox 13"/>
          <p:cNvSpPr txBox="1"/>
          <p:nvPr/>
        </p:nvSpPr>
        <p:spPr>
          <a:xfrm>
            <a:off x="3563938" y="2560638"/>
            <a:ext cx="5329237" cy="39703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spAutoFit/>
          </a:bodyPr>
          <a:lstStyle/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mic Sans MS" panose="030F0702030302020204" pitchFamily="66" charset="0"/>
              <a:buChar char="…"/>
              <a:defRPr/>
            </a:pPr>
            <a:r>
              <a:rPr lang="ru-RU" sz="2800" dirty="0">
                <a:latin typeface="+mn-lt"/>
              </a:rPr>
              <a:t>____________________</a:t>
            </a:r>
            <a:endParaRPr lang="ru-RU" sz="28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292725" y="981075"/>
            <a:ext cx="3598863" cy="4498975"/>
          </a:xfrm>
          <a:blipFill dpi="0" rotWithShape="1">
            <a:blip r:embed="rId3"/>
            <a:srcRect/>
            <a:tile tx="0" ty="0" sx="100000" sy="100000" flip="none" algn="tl"/>
          </a:blipFill>
          <a:ln>
            <a:round/>
          </a:ln>
        </p:spPr>
        <p:txBody>
          <a:bodyPr anchor="ctr"/>
          <a:lstStyle/>
          <a:p>
            <a:pPr marL="0" indent="0" algn="ctr">
              <a:spcBef>
                <a:spcPct val="0"/>
              </a:spcBef>
              <a:buFont typeface="Comic Sans MS" pitchFamily="66" charset="0"/>
              <a:buNone/>
            </a:pPr>
            <a:r>
              <a:rPr lang="ru-RU" sz="1600" i="1" smtClean="0"/>
              <a:t>Из сочинения арабского писателя Ибн Русте</a:t>
            </a:r>
          </a:p>
          <a:p>
            <a:pPr marL="0" indent="0" algn="ctr">
              <a:spcBef>
                <a:spcPct val="0"/>
              </a:spcBef>
              <a:buFont typeface="Comic Sans MS" pitchFamily="66" charset="0"/>
              <a:buNone/>
            </a:pPr>
            <a:r>
              <a:rPr lang="ru-RU" sz="1600" i="1" smtClean="0"/>
              <a:t>о славянах-земледельцах</a:t>
            </a:r>
          </a:p>
          <a:p>
            <a:pPr marL="0" indent="0">
              <a:spcBef>
                <a:spcPct val="0"/>
              </a:spcBef>
              <a:buFont typeface="Comic Sans MS" pitchFamily="66" charset="0"/>
              <a:buNone/>
            </a:pPr>
            <a:r>
              <a:rPr lang="ru-RU" sz="1600" smtClean="0"/>
              <a:t>«В их стране холод до того силён, что каждый выкапывает себе в земле род погреба, к которому приделывают остроконечную крышу ... и на крышу накладывают землю. …Во время жатвы они берут ковш с просяными зёрнами, поднимают к небу и говорят: «Господи, ты, который снабжал нас пищей, снабди и теперь нас ею в изобилии...» Рабочего скота у них немного, а лошадей нет ни у кого. Их хмельной напиток – мёд».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252413" y="981075"/>
            <a:ext cx="3598862" cy="4498975"/>
          </a:xfrm>
          <a:prstGeom prst="roundRect">
            <a:avLst>
              <a:gd name="adj" fmla="val 10315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>
            <a:round/>
          </a:ln>
        </p:spPr>
        <p:txBody>
          <a:bodyPr anchor="ctr"/>
          <a:lstStyle/>
          <a:p>
            <a:pPr marL="88900" indent="358775" algn="ctr">
              <a:spcBef>
                <a:spcPct val="0"/>
              </a:spcBef>
              <a:buFont typeface="Comic Sans MS" pitchFamily="66" charset="0"/>
              <a:buNone/>
            </a:pPr>
            <a:r>
              <a:rPr lang="ru-RU" sz="1600" i="1" smtClean="0"/>
              <a:t>Из китайской хроники «Чжоу шу» об обычаях тюрков-кочевников. VI век</a:t>
            </a:r>
          </a:p>
          <a:p>
            <a:pPr marL="88900" indent="358775">
              <a:spcBef>
                <a:spcPct val="0"/>
              </a:spcBef>
              <a:buFont typeface="Comic Sans MS" pitchFamily="66" charset="0"/>
              <a:buNone/>
            </a:pPr>
            <a:r>
              <a:rPr lang="ru-RU" sz="1600" smtClean="0"/>
              <a:t>«Они живут в палатках и войлочных юртах, переходят с места на место, смотря по достатку в траве и воде, занимаются скотоводством… питаются мясом, носят меховое и шерстяное одеяние. Они помнят свое происхождение от волка. Ежегодно приносят жертву в пещере предков. Пьют кобылий кумыс… За славу считают умереть на войне, за стыд – кончить жизнь от болезней».</a:t>
            </a:r>
          </a:p>
        </p:txBody>
      </p:sp>
      <p:sp>
        <p:nvSpPr>
          <p:cNvPr id="22" name="Стрелка вправо 21"/>
          <p:cNvSpPr/>
          <p:nvPr/>
        </p:nvSpPr>
        <p:spPr>
          <a:xfrm>
            <a:off x="3762000" y="2348880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>
            <a:off x="3762000" y="4005064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Объект 6"/>
          <p:cNvSpPr>
            <a:spLocks/>
          </p:cNvSpPr>
          <p:nvPr/>
        </p:nvSpPr>
        <p:spPr bwMode="auto">
          <a:xfrm>
            <a:off x="254000" y="981075"/>
            <a:ext cx="8640763" cy="4498975"/>
          </a:xfrm>
          <a:prstGeom prst="roundRect">
            <a:avLst>
              <a:gd name="adj" fmla="val 8194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44450">
            <a:solidFill>
              <a:srgbClr val="00CC00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buFont typeface="Comic Sans MS" pitchFamily="66" charset="0"/>
              <a:buNone/>
            </a:pPr>
            <a:r>
              <a:rPr lang="ru-RU" sz="2600" i="1">
                <a:latin typeface="Comic Sans MS" pitchFamily="66" charset="0"/>
              </a:rPr>
              <a:t>Из сочинения арабского писателя Ибн Русте</a:t>
            </a:r>
          </a:p>
          <a:p>
            <a:pPr algn="ctr">
              <a:buFont typeface="Comic Sans MS" pitchFamily="66" charset="0"/>
              <a:buNone/>
            </a:pPr>
            <a:r>
              <a:rPr lang="ru-RU" sz="2600" i="1">
                <a:latin typeface="Comic Sans MS" pitchFamily="66" charset="0"/>
              </a:rPr>
              <a:t>о славянах-земледельцах</a:t>
            </a:r>
          </a:p>
          <a:p>
            <a:pPr algn="just">
              <a:buFont typeface="Comic Sans MS" pitchFamily="66" charset="0"/>
              <a:buNone/>
            </a:pPr>
            <a:r>
              <a:rPr lang="ru-RU" sz="2500">
                <a:latin typeface="Comic Sans MS" pitchFamily="66" charset="0"/>
              </a:rPr>
              <a:t>«В их стране холод до того силён, что каждый выкапывает себе в земле род погреба, к которому приделывают остроконечную крышу ... и на крышу накладывают землю. …Во время жатвы они берут ковш с просяными зёрнами, поднимают к небу и говорят: «Господи, ты, который снабжал нас пищей, снабди и теперь нас ею в изобилии...» Рабочего скота у них немного, а лошадей нет ни у кого. Их хмельной напиток – мёд».</a:t>
            </a:r>
          </a:p>
        </p:txBody>
      </p:sp>
      <p:sp>
        <p:nvSpPr>
          <p:cNvPr id="12" name="Объект 1"/>
          <p:cNvSpPr>
            <a:spLocks/>
          </p:cNvSpPr>
          <p:nvPr/>
        </p:nvSpPr>
        <p:spPr bwMode="auto">
          <a:xfrm>
            <a:off x="252413" y="981075"/>
            <a:ext cx="8639175" cy="4498975"/>
          </a:xfrm>
          <a:prstGeom prst="roundRect">
            <a:avLst>
              <a:gd name="adj" fmla="val 8097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44450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marL="88900" indent="358775" algn="ctr">
              <a:buFont typeface="Comic Sans MS" pitchFamily="66" charset="0"/>
              <a:buNone/>
            </a:pPr>
            <a:r>
              <a:rPr lang="ru-RU" sz="2600" i="1">
                <a:latin typeface="Comic Sans MS" pitchFamily="66" charset="0"/>
              </a:rPr>
              <a:t>Из китайской хроники «Чжоу шу»</a:t>
            </a:r>
          </a:p>
          <a:p>
            <a:pPr marL="88900" indent="358775" algn="ctr">
              <a:buFont typeface="Comic Sans MS" pitchFamily="66" charset="0"/>
              <a:buNone/>
            </a:pPr>
            <a:r>
              <a:rPr lang="ru-RU" sz="2600" i="1">
                <a:latin typeface="Comic Sans MS" pitchFamily="66" charset="0"/>
              </a:rPr>
              <a:t>об обычаях тюрков-кочевников. VI век</a:t>
            </a:r>
          </a:p>
          <a:p>
            <a:pPr marL="88900" indent="358775" algn="ctr">
              <a:buFont typeface="Comic Sans MS" pitchFamily="66" charset="0"/>
              <a:buNone/>
            </a:pPr>
            <a:endParaRPr lang="ru-RU" sz="2600" i="1">
              <a:latin typeface="Comic Sans MS" pitchFamily="66" charset="0"/>
            </a:endParaRPr>
          </a:p>
          <a:p>
            <a:pPr marL="88900" indent="358775" algn="just">
              <a:buFont typeface="Comic Sans MS" pitchFamily="66" charset="0"/>
              <a:buNone/>
            </a:pPr>
            <a:r>
              <a:rPr lang="ru-RU" sz="2500">
                <a:latin typeface="Comic Sans MS" pitchFamily="66" charset="0"/>
              </a:rPr>
              <a:t>«Они живут в палатках и войлочных юртах, переходят с места на место, смотря по достатку в траве и воде, занимаются скотоводством… питаются мясом, носят меховое и шерстяное одеяние. Они помнят своё происхождение от волка. Ежегодно приносят жертву в пещере предков. Пьют кобылий кумыс… За славу считают умереть на войне, за стыд – кончить жизнь от болезней».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2000" y="5589240"/>
            <a:ext cx="8640000" cy="122586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latin typeface="+mn-lt"/>
              </a:rPr>
              <a:t>	</a:t>
            </a:r>
            <a:r>
              <a:rPr lang="ru-RU" sz="2200" dirty="0">
                <a:latin typeface="+mn-lt"/>
              </a:rPr>
              <a:t>Сравни обычаи племён, населявших нашу страну в раннем </a:t>
            </a:r>
            <a:r>
              <a:rPr lang="ru-RU" sz="2200" dirty="0">
                <a:latin typeface="+mn-lt"/>
              </a:rPr>
              <a:t>Средневековье</a:t>
            </a:r>
            <a:r>
              <a:rPr lang="ru-RU" sz="2200" dirty="0">
                <a:latin typeface="+mn-lt"/>
              </a:rPr>
              <a:t>. Чего в них больше – сходства или различий?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827616" y="5723968"/>
            <a:ext cx="288000" cy="28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6" tIns="409271" rIns="10794" bIns="409269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300" dirty="0"/>
          </a:p>
        </p:txBody>
      </p:sp>
      <p:pic>
        <p:nvPicPr>
          <p:cNvPr id="16402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2" grpId="0" animBg="1"/>
      <p:bldP spid="1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252000" y="1800000"/>
            <a:ext cx="8640000" cy="3600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В НАШЕЙ СТРАНЕ СО СРЕДНИХ ВЕКОВ ДО НАШИХ ДНЕЙ СТОЛЬ РАЗНООБРАЗНЫ НАРОДЫ И ИХ ОБЫЧАИ?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pic>
        <p:nvPicPr>
          <p:cNvPr id="18438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1908175"/>
            <a:ext cx="8639175" cy="4854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252000" y="948849"/>
            <a:ext cx="8640000" cy="1328023"/>
          </a:xfrm>
          <a:prstGeom prst="roundRect">
            <a:avLst/>
          </a:prstGeom>
          <a:blipFill>
            <a:blip r:embed="rId4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083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400">
                <a:latin typeface="Comic Sans MS" pitchFamily="66" charset="0"/>
              </a:rPr>
              <a:t>Укажи, какие природные зоны возникли на территории нашей страны после отступления ледника.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20486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548000" y="6408000"/>
            <a:ext cx="468000" cy="392108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348000" y="6408000"/>
            <a:ext cx="468000" cy="392108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148000" y="6408000"/>
            <a:ext cx="468000" cy="392108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948000" y="6408000"/>
            <a:ext cx="468000" cy="392108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651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Определи значения понятий. Для этого используй слова из приведённого списка. </a:t>
            </a:r>
          </a:p>
        </p:txBody>
      </p: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sp>
        <p:nvSpPr>
          <p:cNvPr id="22533" name="Объект 5"/>
          <p:cNvSpPr>
            <a:spLocks noGrp="1"/>
          </p:cNvSpPr>
          <p:nvPr>
            <p:ph sz="half" idx="1"/>
          </p:nvPr>
        </p:nvSpPr>
        <p:spPr>
          <a:xfrm>
            <a:off x="252413" y="2708275"/>
            <a:ext cx="3598862" cy="1441450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0" algn="ctr">
              <a:spcBef>
                <a:spcPct val="0"/>
              </a:spcBef>
              <a:buFont typeface="Comic Sans MS" pitchFamily="66" charset="0"/>
              <a:buNone/>
            </a:pPr>
            <a:r>
              <a:rPr lang="ru-RU" sz="3600" b="1" smtClean="0">
                <a:solidFill>
                  <a:srgbClr val="FF0000"/>
                </a:solidFill>
              </a:rPr>
              <a:t>«народ» </a:t>
            </a:r>
          </a:p>
        </p:txBody>
      </p:sp>
      <p:sp>
        <p:nvSpPr>
          <p:cNvPr id="22534" name="Объект 7"/>
          <p:cNvSpPr>
            <a:spLocks noGrp="1"/>
          </p:cNvSpPr>
          <p:nvPr>
            <p:ph sz="half" idx="2"/>
          </p:nvPr>
        </p:nvSpPr>
        <p:spPr>
          <a:xfrm>
            <a:off x="5076825" y="2708275"/>
            <a:ext cx="3779838" cy="1441450"/>
          </a:xfrm>
          <a:ln>
            <a:round/>
          </a:ln>
        </p:spPr>
        <p:txBody>
          <a:bodyPr lIns="72000" rIns="72000"/>
          <a:lstStyle/>
          <a:p>
            <a:pPr marL="88900" indent="0" algn="ctr">
              <a:spcBef>
                <a:spcPct val="0"/>
              </a:spcBef>
              <a:buFont typeface="Comic Sans MS" pitchFamily="66" charset="0"/>
              <a:buNone/>
            </a:pPr>
            <a:r>
              <a:rPr lang="ru-RU" sz="3600" b="1" smtClean="0">
                <a:solidFill>
                  <a:srgbClr val="00CC00"/>
                </a:solidFill>
              </a:rPr>
              <a:t>«государство»</a:t>
            </a:r>
          </a:p>
        </p:txBody>
      </p:sp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024188" y="4284663"/>
            <a:ext cx="1812925" cy="5222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общность</a:t>
            </a:r>
            <a:endParaRPr lang="ru-RU" sz="2800" dirty="0"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00338" y="5641975"/>
            <a:ext cx="1487487" cy="523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 людей</a:t>
            </a:r>
            <a:endParaRPr lang="ru-RU" sz="2800" dirty="0">
              <a:latin typeface="+mn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035800" y="5641975"/>
            <a:ext cx="1857375" cy="523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 которых </a:t>
            </a:r>
            <a:endParaRPr lang="ru-RU" sz="2800" dirty="0"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08738" y="6308725"/>
            <a:ext cx="2195512" cy="523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объединяет</a:t>
            </a:r>
            <a:endParaRPr lang="ru-RU" sz="2800" dirty="0">
              <a:latin typeface="+mn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356100" y="5641975"/>
            <a:ext cx="2563813" cy="523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самоназвание</a:t>
            </a:r>
            <a:endParaRPr lang="ru-RU" sz="2800" dirty="0"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87900" y="4941888"/>
            <a:ext cx="2584450" cy="5222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язык общения</a:t>
            </a:r>
            <a:endParaRPr lang="ru-RU" sz="2800" dirty="0">
              <a:latin typeface="+mn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95850" y="4284663"/>
            <a:ext cx="2287588" cy="5222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образ жизни</a:t>
            </a:r>
            <a:endParaRPr lang="ru-RU" sz="2800" dirty="0">
              <a:latin typeface="+mn-l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416800" y="4941888"/>
            <a:ext cx="1476375" cy="5222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обычаи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50825" y="5641975"/>
            <a:ext cx="2346325" cy="523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организация</a:t>
            </a:r>
            <a:endParaRPr lang="ru-RU" sz="2800" dirty="0">
              <a:latin typeface="+mn-lt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513013" y="4941888"/>
            <a:ext cx="2203450" cy="5222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управления</a:t>
            </a:r>
            <a:endParaRPr lang="ru-RU" sz="2800" dirty="0">
              <a:latin typeface="+mn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47688" y="6283325"/>
            <a:ext cx="2079625" cy="523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обществом</a:t>
            </a:r>
            <a:endParaRPr lang="ru-RU" sz="2800" dirty="0">
              <a:latin typeface="+mn-lt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253288" y="4284663"/>
            <a:ext cx="1625600" cy="5222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людьми</a:t>
            </a:r>
            <a:endParaRPr lang="ru-RU" sz="2800" dirty="0">
              <a:latin typeface="+mn-lt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700338" y="6308725"/>
            <a:ext cx="2992437" cy="523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проживающими</a:t>
            </a:r>
            <a:endParaRPr lang="ru-RU" sz="2800" dirty="0">
              <a:latin typeface="+mn-lt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759450" y="6299200"/>
            <a:ext cx="569913" cy="523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на</a:t>
            </a:r>
            <a:endParaRPr lang="ru-RU" sz="2800" dirty="0">
              <a:latin typeface="+mn-lt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52413" y="4284663"/>
            <a:ext cx="2698750" cy="5222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определённой</a:t>
            </a:r>
            <a:endParaRPr lang="ru-RU" sz="2800" dirty="0">
              <a:latin typeface="+mn-lt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50825" y="4941888"/>
            <a:ext cx="2198688" cy="5222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территории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При помощи цифр укажи признаки первобытности (1) и цивилизации (2).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660232" y="2880000"/>
            <a:ext cx="150192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71600" y="2880000"/>
            <a:ext cx="150036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744000" y="2880000"/>
            <a:ext cx="166101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317428" y="4140000"/>
            <a:ext cx="16065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292080" y="4140000"/>
            <a:ext cx="136137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71600" y="5400000"/>
            <a:ext cx="15525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067944" y="5400000"/>
            <a:ext cx="115248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444208" y="5400000"/>
            <a:ext cx="16800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589" name="Picture 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0"/>
            <a:ext cx="681038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556792"/>
            <a:ext cx="8639999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Языки лесов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26627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251520" y="2749049"/>
            <a:ext cx="8639999" cy="132802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«Мост» между Европой и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Азией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2000" y="4581128"/>
            <a:ext cx="8639999" cy="132802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. Первые средневековые государства народов России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1908175"/>
            <a:ext cx="8639175" cy="485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252000" y="980728"/>
            <a:ext cx="8640000" cy="879217"/>
          </a:xfrm>
          <a:prstGeom prst="roundRect">
            <a:avLst>
              <a:gd name="adj" fmla="val 10887"/>
            </a:avLst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4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Народы каких языковых групп заселили леса, а какие – степи? </a:t>
            </a:r>
          </a:p>
        </p:txBody>
      </p:sp>
      <p:pic>
        <p:nvPicPr>
          <p:cNvPr id="28677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ЯЗЫКИ ЛЕСОВ</a:t>
            </a:r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548000" y="6408000"/>
            <a:ext cx="468000" cy="392108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348000" y="6408000"/>
            <a:ext cx="468000" cy="392108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148000" y="6408000"/>
            <a:ext cx="468000" cy="392108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948000" y="6408000"/>
            <a:ext cx="468000" cy="392108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8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4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Определи и докажи, какие племена лесной полосы в начале Средневековья ближе всего стояли к переходу на ступень цивилизации.</a:t>
            </a:r>
          </a:p>
        </p:txBody>
      </p:sp>
      <p:pic>
        <p:nvPicPr>
          <p:cNvPr id="30724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ЯЗЫКИ ЛЕСОВ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0" y="2492898"/>
            <a:ext cx="2844000" cy="4061797"/>
          </a:xfrm>
          <a:prstGeom prst="roundRect">
            <a:avLst>
              <a:gd name="adj" fmla="val 1044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graphicFrame>
        <p:nvGraphicFramePr>
          <p:cNvPr id="30739" name="Group 19"/>
          <p:cNvGraphicFramePr>
            <a:graphicFrameLocks noGrp="1"/>
          </p:cNvGraphicFramePr>
          <p:nvPr/>
        </p:nvGraphicFramePr>
        <p:xfrm>
          <a:off x="3276600" y="2492375"/>
          <a:ext cx="5592763" cy="3832225"/>
        </p:xfrm>
        <a:graphic>
          <a:graphicData uri="http://schemas.openxmlformats.org/drawingml/2006/table">
            <a:tbl>
              <a:tblPr/>
              <a:tblGrid>
                <a:gridCol w="1727200"/>
                <a:gridCol w="3865563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ближе всего к переходу на ступень цивилизации стояли 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21636</TotalTime>
  <Words>677</Words>
  <Application>Microsoft Office PowerPoint</Application>
  <PresentationFormat>Экран (4:3)</PresentationFormat>
  <Paragraphs>107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СЕВЕРНАЯ ЕВРАЗИЯ В НАЧАЛЕ СРЕДНЕВЕКОВЬЯ</dc:title>
  <dc:creator>Telli</dc:creator>
  <cp:lastModifiedBy>Admin</cp:lastModifiedBy>
  <cp:revision>865</cp:revision>
  <dcterms:created xsi:type="dcterms:W3CDTF">2012-04-06T18:00:09Z</dcterms:created>
  <dcterms:modified xsi:type="dcterms:W3CDTF">2014-01-13T11:38:13Z</dcterms:modified>
</cp:coreProperties>
</file>