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6"/>
  </p:notesMasterIdLst>
  <p:sldIdLst>
    <p:sldId id="305" r:id="rId2"/>
    <p:sldId id="400" r:id="rId3"/>
    <p:sldId id="401" r:id="rId4"/>
    <p:sldId id="404" r:id="rId5"/>
    <p:sldId id="402" r:id="rId6"/>
    <p:sldId id="406" r:id="rId7"/>
    <p:sldId id="407" r:id="rId8"/>
    <p:sldId id="405" r:id="rId9"/>
    <p:sldId id="309" r:id="rId10"/>
    <p:sldId id="403" r:id="rId11"/>
    <p:sldId id="409" r:id="rId12"/>
    <p:sldId id="408" r:id="rId13"/>
    <p:sldId id="410" r:id="rId14"/>
    <p:sldId id="313" r:id="rId1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CCFF99"/>
    <a:srgbClr val="CCFF33"/>
    <a:srgbClr val="66FF33"/>
    <a:srgbClr val="99FF33"/>
    <a:srgbClr val="CCFF66"/>
    <a:srgbClr val="FF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892" autoAdjust="0"/>
    <p:restoredTop sz="87207" autoAdjust="0"/>
  </p:normalViewPr>
  <p:slideViewPr>
    <p:cSldViewPr>
      <p:cViewPr varScale="1">
        <p:scale>
          <a:sx n="50" d="100"/>
          <a:sy n="50" d="100"/>
        </p:scale>
        <p:origin x="-1416" y="-10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73DCBD00-8C98-47B3-9AC3-5A0FF82739F6}" type="datetimeFigureOut">
              <a:rPr lang="ru-RU"/>
              <a:pPr>
                <a:defRPr/>
              </a:pPr>
              <a:t>16.01.2014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8CD8540-C856-4B7C-92D5-4618AD3D87BC}" type="slidenum">
              <a:rPr lang="ru-RU"/>
              <a:pPr>
                <a:defRPr/>
              </a:pPr>
              <a:t>‹#›</a:t>
            </a:fld>
            <a:endParaRPr lang="ru-RU"/>
          </a:p>
        </p:txBody>
      </p:sp>
    </p:spTree>
    <p:extLst>
      <p:ext uri="{BB962C8B-B14F-4D97-AF65-F5344CB8AC3E}">
        <p14:creationId xmlns:p14="http://schemas.microsoft.com/office/powerpoint/2010/main" val="34727484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Рисунок – </a:t>
            </a:r>
            <a:r>
              <a:rPr lang="sq-AL" smtClean="0"/>
              <a:t>http://</a:t>
            </a: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CAB06D-1B58-45F1-A83C-6BAB6171D73C}"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09D8B1-AFC4-4AE7-B2C7-43433BE66BAF}"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8608087-23A7-4FE1-974C-02C7B59B5AB1}"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277A30-4389-4590-B030-EA8AF46B442F}"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рисунков со стр. 14-15. Подписи к рисункам там же. </a:t>
            </a:r>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803B36D-E964-4C9E-AA98-504EA16A4D18}"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F3AA70-0B12-46DF-AA92-E9838463EA63}" type="slidenum">
              <a:rPr lang="ru-RU"/>
              <a:pPr fontAlgn="base">
                <a:spcBef>
                  <a:spcPct val="0"/>
                </a:spcBef>
                <a:spcAft>
                  <a:spcPct val="0"/>
                </a:spcAft>
              </a:pPr>
              <a:t>14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4DFFB6-3AEE-4D78-B144-03AE79747195}"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59B29D-594F-4CDC-B373-C8F40B81A7DD}"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a:t>
            </a:r>
          </a:p>
          <a:p>
            <a:pPr>
              <a:spcBef>
                <a:spcPct val="0"/>
              </a:spcBef>
            </a:pPr>
            <a:r>
              <a:rPr lang="ru-RU" smtClean="0">
                <a:ea typeface="Calibri" pitchFamily="34" charset="0"/>
                <a:cs typeface="Times New Roman" pitchFamily="18" charset="0"/>
              </a:rPr>
              <a:t>Для выполнения задания необходимо воспользоваться встроенными средствами </a:t>
            </a:r>
            <a:r>
              <a:rPr lang="en-US" smtClean="0">
                <a:ea typeface="Calibri" pitchFamily="34" charset="0"/>
                <a:cs typeface="Times New Roman" pitchFamily="18" charset="0"/>
              </a:rPr>
              <a:t>Microsoft  PPT</a:t>
            </a:r>
            <a:r>
              <a:rPr lang="ru-RU" smtClean="0">
                <a:ea typeface="Calibri" pitchFamily="34" charset="0"/>
                <a:cs typeface="Times New Roman" pitchFamily="18" charset="0"/>
              </a:rPr>
              <a:t> в режиме просмотра (инструмент «ПЕРО»)</a:t>
            </a:r>
          </a:p>
          <a:p>
            <a:pPr>
              <a:spcBef>
                <a:spcPct val="0"/>
              </a:spcBef>
            </a:pP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F7B709-2543-4663-AEC5-8999C41F9AF3}"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Необходимо раскрасить слова, соответствующие термину нужным цветом</a:t>
            </a:r>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B14141-A20E-4165-829F-FAA923E5EF3E}"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Необходимо раскрасить слова, соответствующие термину нужным цветом</a:t>
            </a:r>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837EC0-BF18-4665-8026-053428632CF1}"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Необходимо раскрасить слова, соответствующие термину нужным цветом</a:t>
            </a:r>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0B6A84C-C64C-4DF1-BFF8-5A8036D60A14}"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при помощи триггеров. Щелчок по названию экспедиции выводит на экран соответствующий материал. Щелчок по тексту убирает его.</a:t>
            </a:r>
          </a:p>
          <a:p>
            <a:pPr>
              <a:spcBef>
                <a:spcPct val="0"/>
              </a:spcBef>
            </a:pPr>
            <a:r>
              <a:rPr lang="ru-RU" smtClean="0"/>
              <a:t>Адреса рисунков – </a:t>
            </a:r>
          </a:p>
          <a:p>
            <a:pPr>
              <a:spcBef>
                <a:spcPct val="0"/>
              </a:spcBef>
            </a:pPr>
            <a:r>
              <a:rPr lang="ru-RU" smtClean="0"/>
              <a:t>Центральный рисунок - </a:t>
            </a:r>
            <a:r>
              <a:rPr lang="sq-AL" smtClean="0"/>
              <a:t>http://4.bp.blogspot.com/_i3myB63cYqs/TDegrT5V4LI/AAAAAAAAB0Y/0K7AzwgxjI0/s320/archaeology.gif</a:t>
            </a:r>
            <a:r>
              <a:rPr lang="ru-RU" smtClean="0"/>
              <a:t> </a:t>
            </a:r>
          </a:p>
          <a:p>
            <a:pPr>
              <a:spcBef>
                <a:spcPct val="0"/>
              </a:spcBef>
            </a:pPr>
            <a:r>
              <a:rPr lang="ru-RU" smtClean="0"/>
              <a:t>Рисунок слева - </a:t>
            </a:r>
            <a:r>
              <a:rPr lang="sq-AL" smtClean="0"/>
              <a:t>http://www.crystalinks.com/archaeologistm.gif</a:t>
            </a:r>
            <a:r>
              <a:rPr lang="ru-RU" smtClean="0"/>
              <a:t> </a:t>
            </a:r>
          </a:p>
          <a:p>
            <a:pPr>
              <a:spcBef>
                <a:spcPct val="0"/>
              </a:spcBef>
            </a:pPr>
            <a:r>
              <a:rPr lang="ru-RU" smtClean="0"/>
              <a:t>Рисунок справа - </a:t>
            </a:r>
            <a:r>
              <a:rPr lang="sq-AL" smtClean="0"/>
              <a:t>http://www.crystalinks.com/archaeologistw.gif</a:t>
            </a: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68E8F53-152D-4E0A-9207-D549F62238ED}"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87562C-DDFD-43C6-9519-0999C823F606}"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7AA08685-595D-43FC-BDA5-5E677A40230B}" type="datetimeFigureOut">
              <a:rPr lang="ru-RU"/>
              <a:pPr>
                <a:defRPr/>
              </a:pPr>
              <a:t>16.01.2014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838402D-4DE9-463D-BAA6-1FAC338B3AAE}"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DA93372-FDEB-4478-96EA-3FEC0B0DDEE7}" type="datetimeFigureOut">
              <a:rPr lang="ru-RU"/>
              <a:pPr>
                <a:defRPr/>
              </a:pPr>
              <a:t>16.01.2014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F00C1A1-16FA-4B64-BAE9-997F2BE4DCE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45D0876-AFCE-4CBA-AAFA-90E55BF639AC}" type="datetimeFigureOut">
              <a:rPr lang="ru-RU"/>
              <a:pPr>
                <a:defRPr/>
              </a:pPr>
              <a:t>16.01.2014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C7E424D-3DEE-40D6-9751-8B240DAC288A}"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A59C107F-20AF-4D70-A468-BB396A61FCB9}" type="datetimeFigureOut">
              <a:rPr lang="ru-RU"/>
              <a:pPr>
                <a:defRPr/>
              </a:pPr>
              <a:t>16.01.2014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8278C6CC-4109-47FF-8F2F-D92F34A0DED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F9D691A-80CC-411C-8FEB-1F9DE17B75EF}" type="datetimeFigureOut">
              <a:rPr lang="ru-RU"/>
              <a:pPr>
                <a:defRPr/>
              </a:pPr>
              <a:t>16.01.2014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F862EF8-3B5F-4CDC-A966-FC046D7B4374}"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BC95D7E8-78FF-4B45-9709-B82CCFF93191}" type="datetimeFigureOut">
              <a:rPr lang="ru-RU"/>
              <a:pPr>
                <a:defRPr/>
              </a:pPr>
              <a:t>16.01.2014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8A74404E-2361-4AAA-9DD2-8689150230B8}"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6A7F755B-0CD4-467B-93E6-E82D106AE4DF}" type="datetimeFigureOut">
              <a:rPr lang="ru-RU"/>
              <a:pPr>
                <a:defRPr/>
              </a:pPr>
              <a:t>16.01.2014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3921ECA0-D928-4258-863A-7FE9ABB2CDA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5BAB65B4-21B1-489B-B813-E871EEBB110F}" type="datetimeFigureOut">
              <a:rPr lang="ru-RU"/>
              <a:pPr>
                <a:defRPr/>
              </a:pPr>
              <a:t>16.01.2014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0B9CA03D-8B87-41BE-A253-5B8D31B0BB2D}"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3"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4" name="Дата 1"/>
          <p:cNvSpPr>
            <a:spLocks noGrp="1"/>
          </p:cNvSpPr>
          <p:nvPr>
            <p:ph type="dt" sz="half" idx="10"/>
          </p:nvPr>
        </p:nvSpPr>
        <p:spPr/>
        <p:txBody>
          <a:bodyPr/>
          <a:lstStyle>
            <a:lvl1pPr>
              <a:defRPr/>
            </a:lvl1pPr>
          </a:lstStyle>
          <a:p>
            <a:pPr>
              <a:defRPr/>
            </a:pPr>
            <a:fld id="{94DF5346-D039-42A5-BA5A-BB0BA57D4123}" type="datetimeFigureOut">
              <a:rPr lang="ru-RU"/>
              <a:pPr>
                <a:defRPr/>
              </a:pPr>
              <a:t>16.01.2014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E1958F19-8EAE-4378-93F7-1AB9A0F60D95}"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2A8B459E-CC2E-43FE-94AB-03EF9481CD9B}" type="datetimeFigureOut">
              <a:rPr lang="ru-RU"/>
              <a:pPr>
                <a:defRPr/>
              </a:pPr>
              <a:t>16.01.2014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E293D57-BA78-4CA8-850D-54D0301573A5}"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3A59485-6A28-4D28-8243-AC60F70075DD}" type="datetimeFigureOut">
              <a:rPr lang="ru-RU"/>
              <a:pPr>
                <a:defRPr/>
              </a:pPr>
              <a:t>16.01.2014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A396A94-67FF-4C3E-8F5F-CF8999888893}"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E1940DBA-58F2-4B7A-870A-5A58389F8221}" type="datetimeFigureOut">
              <a:rPr lang="ru-RU"/>
              <a:pPr>
                <a:defRPr/>
              </a:pPr>
              <a:t>16.01.2014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D13B0234-6D92-45ED-8089-E973B3E82E9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0" r:id="rId3"/>
    <p:sldLayoutId id="2147483733" r:id="rId4"/>
    <p:sldLayoutId id="2147483729" r:id="rId5"/>
    <p:sldLayoutId id="2147483734" r:id="rId6"/>
    <p:sldLayoutId id="2147483735" r:id="rId7"/>
    <p:sldLayoutId id="2147483728" r:id="rId8"/>
    <p:sldLayoutId id="2147483727" r:id="rId9"/>
    <p:sldLayoutId id="2147483726" r:id="rId10"/>
    <p:sldLayoutId id="2147483725" r:id="rId11"/>
  </p:sldLayoutIdLst>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3.png"/><Relationship Id="rId7" Type="http://schemas.openxmlformats.org/officeDocument/2006/relationships/image" Target="../media/image28.png"/><Relationship Id="rId12" Type="http://schemas.openxmlformats.org/officeDocument/2006/relationships/image" Target="../media/image33.jpeg"/><Relationship Id="rId2" Type="http://schemas.openxmlformats.org/officeDocument/2006/relationships/notesSlide" Target="../notesSlides/notesSlide13.xml"/><Relationship Id="rId16"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jpe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Прямоугольник 3"/>
          <p:cNvSpPr>
            <a:spLocks noChangeArrowheads="1"/>
          </p:cNvSpPr>
          <p:nvPr/>
        </p:nvSpPr>
        <p:spPr bwMode="auto">
          <a:xfrm>
            <a:off x="6394450" y="6488113"/>
            <a:ext cx="278765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2013</a:t>
            </a:r>
            <a:r>
              <a:rPr lang="ru-RU"/>
              <a:t>.</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России</a:t>
            </a: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39" name="Picture 12"/>
          <p:cNvPicPr>
            <a:picLocks noChangeArrowheads="1"/>
          </p:cNvPicPr>
          <p:nvPr/>
        </p:nvPicPr>
        <p:blipFill>
          <a:blip r:embed="rId3">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sp>
        <p:nvSpPr>
          <p:cNvPr id="2" name="Заголовок 1"/>
          <p:cNvSpPr>
            <a:spLocks noGrp="1"/>
          </p:cNvSpPr>
          <p:nvPr>
            <p:ph type="ctrTitle"/>
          </p:nvPr>
        </p:nvSpPr>
        <p:spPr>
          <a:xfrm>
            <a:off x="251520" y="4983311"/>
            <a:ext cx="8640960" cy="1470025"/>
          </a:xfrm>
        </p:spPr>
        <p:txBody>
          <a:bodyPr lIns="36000" rIns="36000"/>
          <a:lstStyle/>
          <a:p>
            <a:pPr fontAlgn="auto">
              <a:spcAft>
                <a:spcPts val="0"/>
              </a:spcAft>
              <a:defRPr/>
            </a:pPr>
            <a:r>
              <a:rPr lang="ru-RU" sz="4000" dirty="0" smtClean="0"/>
              <a:t>ЭТАПЫ РАЗВИТИЯ ЧЕЛОВЕЧЕСКОЙ ЦИВИЛИЗАЦИИ</a:t>
            </a:r>
            <a:endParaRPr lang="ru-RU" sz="4000" dirty="0"/>
          </a:p>
        </p:txBody>
      </p:sp>
      <p:pic>
        <p:nvPicPr>
          <p:cNvPr id="14341" name="Picture 2"/>
          <p:cNvPicPr>
            <a:picLocks noChangeAspect="1" noChangeArrowheads="1"/>
          </p:cNvPicPr>
          <p:nvPr/>
        </p:nvPicPr>
        <p:blipFill>
          <a:blip r:embed="rId4"/>
          <a:srcRect/>
          <a:stretch>
            <a:fillRect/>
          </a:stretch>
        </p:blipFill>
        <p:spPr bwMode="auto">
          <a:xfrm>
            <a:off x="3200400" y="404813"/>
            <a:ext cx="2740025" cy="4643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76169"/>
            <a:ext cx="8640000" cy="1660743"/>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400" b="1">
                <a:solidFill>
                  <a:srgbClr val="0070C0"/>
                </a:solidFill>
                <a:latin typeface="Comic Sans MS" pitchFamily="66" charset="0"/>
              </a:rPr>
              <a:t>Необходимый уровень.</a:t>
            </a:r>
            <a:r>
              <a:rPr lang="ru-RU" sz="2400">
                <a:solidFill>
                  <a:srgbClr val="0070C0"/>
                </a:solidFill>
                <a:latin typeface="Comic Sans MS" pitchFamily="66" charset="0"/>
              </a:rPr>
              <a:t> </a:t>
            </a:r>
            <a:r>
              <a:rPr lang="ru-RU" sz="2400">
                <a:latin typeface="Comic Sans MS" pitchFamily="66" charset="0"/>
              </a:rPr>
              <a:t>Заполни схему, вписав названия основных сфер жизни общества. Определи значение каждой сферы жизни общества, впиши в схему</a:t>
            </a:r>
            <a:r>
              <a:rPr lang="ru-RU" sz="2400"/>
              <a:t>.</a:t>
            </a:r>
          </a:p>
        </p:txBody>
      </p:sp>
      <p:pic>
        <p:nvPicPr>
          <p:cNvPr id="32772"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5" name="Полилиния 4"/>
          <p:cNvSpPr/>
          <p:nvPr/>
        </p:nvSpPr>
        <p:spPr>
          <a:xfrm>
            <a:off x="2051717" y="3789237"/>
            <a:ext cx="5040564" cy="1727995"/>
          </a:xfrm>
          <a:custGeom>
            <a:avLst/>
            <a:gdLst>
              <a:gd name="connsiteX0" fmla="*/ 0 w 5040564"/>
              <a:gd name="connsiteY0" fmla="*/ 863998 h 1727995"/>
              <a:gd name="connsiteX1" fmla="*/ 2520282 w 5040564"/>
              <a:gd name="connsiteY1" fmla="*/ 0 h 1727995"/>
              <a:gd name="connsiteX2" fmla="*/ 5040564 w 5040564"/>
              <a:gd name="connsiteY2" fmla="*/ 863998 h 1727995"/>
              <a:gd name="connsiteX3" fmla="*/ 2520282 w 5040564"/>
              <a:gd name="connsiteY3" fmla="*/ 1727996 h 1727995"/>
              <a:gd name="connsiteX4" fmla="*/ 0 w 5040564"/>
              <a:gd name="connsiteY4" fmla="*/ 863998 h 1727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64" h="1727995">
                <a:moveTo>
                  <a:pt x="0" y="863998"/>
                </a:moveTo>
                <a:cubicBezTo>
                  <a:pt x="0" y="386825"/>
                  <a:pt x="1128369" y="0"/>
                  <a:pt x="2520282" y="0"/>
                </a:cubicBezTo>
                <a:cubicBezTo>
                  <a:pt x="3912195" y="0"/>
                  <a:pt x="5040564" y="386825"/>
                  <a:pt x="5040564" y="863998"/>
                </a:cubicBezTo>
                <a:cubicBezTo>
                  <a:pt x="5040564" y="1341171"/>
                  <a:pt x="3912195" y="1727996"/>
                  <a:pt x="2520282" y="1727996"/>
                </a:cubicBezTo>
                <a:cubicBezTo>
                  <a:pt x="1128369" y="1727996"/>
                  <a:pt x="0" y="1341171"/>
                  <a:pt x="0" y="863998"/>
                </a:cubicBezTo>
                <a:close/>
              </a:path>
            </a:pathLst>
          </a:custGeom>
          <a:gradFill>
            <a:gsLst>
              <a:gs pos="0">
                <a:schemeClr val="accent4">
                  <a:lumMod val="60000"/>
                  <a:lumOff val="40000"/>
                </a:schemeClr>
              </a:gs>
              <a:gs pos="80000">
                <a:schemeClr val="accent4">
                  <a:lumMod val="40000"/>
                  <a:lumOff val="60000"/>
                </a:schemeClr>
              </a:gs>
              <a:gs pos="100000">
                <a:schemeClr val="accent4">
                  <a:lumMod val="60000"/>
                  <a:lumOff val="4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819454" tIns="334339" rIns="819454" bIns="334339" spcCol="1270" anchor="ctr"/>
          <a:lstStyle/>
          <a:p>
            <a:pPr algn="ctr" defTabSz="2844800" fontAlgn="auto">
              <a:lnSpc>
                <a:spcPct val="90000"/>
              </a:lnSpc>
              <a:spcAft>
                <a:spcPct val="35000"/>
              </a:spcAft>
              <a:defRPr/>
            </a:pPr>
            <a:r>
              <a:rPr lang="ru-RU" sz="2800" dirty="0"/>
              <a:t>_____________________________________________</a:t>
            </a:r>
          </a:p>
        </p:txBody>
      </p:sp>
      <p:sp>
        <p:nvSpPr>
          <p:cNvPr id="15" name="Месяц 14"/>
          <p:cNvSpPr/>
          <p:nvPr/>
        </p:nvSpPr>
        <p:spPr>
          <a:xfrm>
            <a:off x="373862" y="3861048"/>
            <a:ext cx="2052010" cy="1568272"/>
          </a:xfrm>
          <a:prstGeom prst="moon">
            <a:avLst>
              <a:gd name="adj" fmla="val 59127"/>
            </a:avLst>
          </a:prstGeom>
          <a:gradFill>
            <a:gsLst>
              <a:gs pos="0">
                <a:schemeClr val="accent5">
                  <a:lumMod val="60000"/>
                  <a:lumOff val="40000"/>
                </a:schemeClr>
              </a:gs>
              <a:gs pos="80000">
                <a:schemeClr val="accent5">
                  <a:lumMod val="40000"/>
                  <a:lumOff val="60000"/>
                </a:schemeClr>
              </a:gs>
              <a:gs pos="100000">
                <a:schemeClr val="accent5">
                  <a:lumMod val="60000"/>
                  <a:lumOff val="4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78482" tIns="357733" rIns="178482" bIns="357733" spcCol="1270" anchor="ctr"/>
          <a:lstStyle/>
          <a:p>
            <a:pPr algn="ctr" defTabSz="711200" fontAlgn="auto">
              <a:lnSpc>
                <a:spcPct val="90000"/>
              </a:lnSpc>
              <a:spcAft>
                <a:spcPct val="35000"/>
              </a:spcAft>
              <a:defRPr/>
            </a:pPr>
            <a:endParaRPr lang="ru-RU" sz="1600"/>
          </a:p>
        </p:txBody>
      </p:sp>
      <p:sp>
        <p:nvSpPr>
          <p:cNvPr id="16" name="Месяц 15"/>
          <p:cNvSpPr/>
          <p:nvPr/>
        </p:nvSpPr>
        <p:spPr>
          <a:xfrm flipH="1">
            <a:off x="6660232" y="3861048"/>
            <a:ext cx="2052000" cy="1568272"/>
          </a:xfrm>
          <a:prstGeom prst="moon">
            <a:avLst>
              <a:gd name="adj" fmla="val 59127"/>
            </a:avLst>
          </a:prstGeom>
          <a:gradFill>
            <a:gsLst>
              <a:gs pos="0">
                <a:schemeClr val="accent5">
                  <a:lumMod val="60000"/>
                  <a:lumOff val="40000"/>
                </a:schemeClr>
              </a:gs>
              <a:gs pos="80000">
                <a:schemeClr val="accent5">
                  <a:lumMod val="40000"/>
                  <a:lumOff val="60000"/>
                </a:schemeClr>
              </a:gs>
              <a:gs pos="100000">
                <a:schemeClr val="accent5">
                  <a:lumMod val="60000"/>
                  <a:lumOff val="4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78482" tIns="357733" rIns="178482" bIns="357733" spcCol="1270" anchor="ctr"/>
          <a:lstStyle/>
          <a:p>
            <a:pPr algn="ctr" defTabSz="711200" fontAlgn="auto">
              <a:lnSpc>
                <a:spcPct val="90000"/>
              </a:lnSpc>
              <a:spcAft>
                <a:spcPct val="35000"/>
              </a:spcAft>
              <a:defRPr/>
            </a:pPr>
            <a:endParaRPr lang="ru-RU" sz="1600"/>
          </a:p>
        </p:txBody>
      </p:sp>
      <p:sp>
        <p:nvSpPr>
          <p:cNvPr id="17" name="Месяц 16"/>
          <p:cNvSpPr/>
          <p:nvPr/>
        </p:nvSpPr>
        <p:spPr>
          <a:xfrm rot="5400000">
            <a:off x="4103996" y="1520836"/>
            <a:ext cx="864000" cy="3384376"/>
          </a:xfrm>
          <a:prstGeom prst="moon">
            <a:avLst>
              <a:gd name="adj" fmla="val 74963"/>
            </a:avLst>
          </a:prstGeom>
          <a:gradFill>
            <a:gsLst>
              <a:gs pos="0">
                <a:schemeClr val="accent5">
                  <a:lumMod val="60000"/>
                  <a:lumOff val="40000"/>
                </a:schemeClr>
              </a:gs>
              <a:gs pos="80000">
                <a:schemeClr val="accent5">
                  <a:lumMod val="40000"/>
                  <a:lumOff val="60000"/>
                </a:schemeClr>
              </a:gs>
              <a:gs pos="100000">
                <a:schemeClr val="accent5">
                  <a:lumMod val="60000"/>
                  <a:lumOff val="4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78482" tIns="357733" rIns="178482" bIns="357733" spcCol="1270" anchor="ctr"/>
          <a:lstStyle/>
          <a:p>
            <a:pPr algn="ctr" defTabSz="711200" fontAlgn="auto">
              <a:lnSpc>
                <a:spcPct val="90000"/>
              </a:lnSpc>
              <a:spcAft>
                <a:spcPct val="35000"/>
              </a:spcAft>
              <a:defRPr/>
            </a:pPr>
            <a:endParaRPr lang="ru-RU" sz="1600"/>
          </a:p>
        </p:txBody>
      </p:sp>
      <p:sp>
        <p:nvSpPr>
          <p:cNvPr id="18" name="Месяц 17"/>
          <p:cNvSpPr/>
          <p:nvPr/>
        </p:nvSpPr>
        <p:spPr>
          <a:xfrm rot="-5400000">
            <a:off x="4140000" y="4490670"/>
            <a:ext cx="864000" cy="3384376"/>
          </a:xfrm>
          <a:prstGeom prst="moon">
            <a:avLst>
              <a:gd name="adj" fmla="val 74963"/>
            </a:avLst>
          </a:prstGeom>
          <a:gradFill>
            <a:gsLst>
              <a:gs pos="0">
                <a:schemeClr val="accent5">
                  <a:lumMod val="60000"/>
                  <a:lumOff val="40000"/>
                </a:schemeClr>
              </a:gs>
              <a:gs pos="80000">
                <a:schemeClr val="accent5">
                  <a:lumMod val="40000"/>
                  <a:lumOff val="60000"/>
                </a:schemeClr>
              </a:gs>
              <a:gs pos="100000">
                <a:schemeClr val="accent5">
                  <a:lumMod val="60000"/>
                  <a:lumOff val="4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78482" tIns="357733" rIns="178482" bIns="357733" spcCol="1270" anchor="ctr"/>
          <a:lstStyle/>
          <a:p>
            <a:pPr algn="ctr" defTabSz="711200" fontAlgn="auto">
              <a:lnSpc>
                <a:spcPct val="90000"/>
              </a:lnSpc>
              <a:spcAft>
                <a:spcPct val="35000"/>
              </a:spcAft>
              <a:defRPr/>
            </a:pPr>
            <a:endParaRPr lang="ru-RU" sz="1600"/>
          </a:p>
        </p:txBody>
      </p:sp>
      <p:sp>
        <p:nvSpPr>
          <p:cNvPr id="2" name="Заголовок 1"/>
          <p:cNvSpPr>
            <a:spLocks noGrp="1"/>
          </p:cNvSpPr>
          <p:nvPr>
            <p:ph type="title"/>
          </p:nvPr>
        </p:nvSpPr>
        <p:spPr/>
        <p:txBody>
          <a:bodyPr>
            <a:normAutofit fontScale="90000"/>
          </a:bodyPr>
          <a:lstStyle/>
          <a:p>
            <a:pPr fontAlgn="auto">
              <a:spcAft>
                <a:spcPts val="0"/>
              </a:spcAft>
              <a:defRPr/>
            </a:pPr>
            <a:r>
              <a:rPr lang="ru-RU" sz="3600" dirty="0" smtClean="0"/>
              <a:t>ЭТАПЫ РАЗВИТИЯ ЦИВИЛИЗАЦИИ</a:t>
            </a:r>
            <a:endParaRPr lang="ru-RU" sz="3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879217"/>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400" b="1">
                <a:solidFill>
                  <a:srgbClr val="0070C0"/>
                </a:solidFill>
                <a:latin typeface="Comic Sans MS" pitchFamily="66" charset="0"/>
              </a:rPr>
              <a:t>Необходимый уровень.</a:t>
            </a:r>
            <a:r>
              <a:rPr lang="ru-RU" sz="2400">
                <a:solidFill>
                  <a:srgbClr val="0070C0"/>
                </a:solidFill>
                <a:latin typeface="Comic Sans MS" pitchFamily="66" charset="0"/>
              </a:rPr>
              <a:t> </a:t>
            </a:r>
            <a:r>
              <a:rPr lang="ru-RU" sz="2400">
                <a:latin typeface="Comic Sans MS" pitchFamily="66" charset="0"/>
              </a:rPr>
              <a:t>Назови основные этапы развития цивилизации</a:t>
            </a:r>
            <a:r>
              <a:rPr lang="ru-RU" sz="2400"/>
              <a:t>.</a:t>
            </a:r>
          </a:p>
        </p:txBody>
      </p:sp>
      <p:pic>
        <p:nvPicPr>
          <p:cNvPr id="3482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sz="3600" dirty="0" smtClean="0"/>
              <a:t>ЭТАПЫ РАЗВИТИЯ ЦИВИЛИЗАЦИИ</a:t>
            </a:r>
            <a:endParaRPr lang="ru-RU" sz="3600" dirty="0"/>
          </a:p>
        </p:txBody>
      </p:sp>
      <p:pic>
        <p:nvPicPr>
          <p:cNvPr id="34822" name="Picture 2"/>
          <p:cNvPicPr>
            <a:picLocks noChangeArrowheads="1"/>
          </p:cNvPicPr>
          <p:nvPr/>
        </p:nvPicPr>
        <p:blipFill>
          <a:blip r:embed="rId5"/>
          <a:srcRect/>
          <a:stretch>
            <a:fillRect/>
          </a:stretch>
        </p:blipFill>
        <p:spPr bwMode="auto">
          <a:xfrm>
            <a:off x="252413" y="1860550"/>
            <a:ext cx="8639175" cy="4887913"/>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269980"/>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400" b="1">
                <a:solidFill>
                  <a:srgbClr val="0070C0"/>
                </a:solidFill>
                <a:latin typeface="Comic Sans MS" pitchFamily="66" charset="0"/>
              </a:rPr>
              <a:t>Необходимый уровень.</a:t>
            </a:r>
            <a:r>
              <a:rPr lang="ru-RU" sz="2400">
                <a:solidFill>
                  <a:srgbClr val="0070C0"/>
                </a:solidFill>
                <a:latin typeface="Comic Sans MS" pitchFamily="66" charset="0"/>
              </a:rPr>
              <a:t> </a:t>
            </a:r>
            <a:r>
              <a:rPr lang="ru-RU" sz="2400">
                <a:latin typeface="Comic Sans MS" pitchFamily="66" charset="0"/>
              </a:rPr>
              <a:t>Вспомни, что такое исторический источник, какие виды источников тебе известны</a:t>
            </a:r>
            <a:r>
              <a:rPr lang="ru-RU" sz="2400"/>
              <a:t>.</a:t>
            </a:r>
          </a:p>
        </p:txBody>
      </p:sp>
      <p:pic>
        <p:nvPicPr>
          <p:cNvPr id="3686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sz="3600" dirty="0" smtClean="0"/>
              <a:t>ИСТОЧНИКИ ПО ИСТОРИИ РОССИИ</a:t>
            </a:r>
            <a:endParaRPr lang="ru-RU" sz="3600" dirty="0"/>
          </a:p>
        </p:txBody>
      </p:sp>
      <p:sp>
        <p:nvSpPr>
          <p:cNvPr id="7" name="Прямоугольник 6"/>
          <p:cNvSpPr/>
          <p:nvPr/>
        </p:nvSpPr>
        <p:spPr>
          <a:xfrm>
            <a:off x="252413" y="2447925"/>
            <a:ext cx="2586037" cy="461963"/>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сохранившийся </a:t>
            </a:r>
            <a:endParaRPr lang="ru-RU" sz="2400" dirty="0">
              <a:latin typeface="+mn-lt"/>
            </a:endParaRPr>
          </a:p>
        </p:txBody>
      </p:sp>
      <p:sp>
        <p:nvSpPr>
          <p:cNvPr id="10" name="Прямоугольник 9"/>
          <p:cNvSpPr/>
          <p:nvPr/>
        </p:nvSpPr>
        <p:spPr>
          <a:xfrm>
            <a:off x="2744788" y="3132138"/>
            <a:ext cx="1682750" cy="461962"/>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прошлых </a:t>
            </a:r>
            <a:endParaRPr lang="ru-RU" sz="2400" dirty="0">
              <a:latin typeface="+mn-lt"/>
            </a:endParaRPr>
          </a:p>
        </p:txBody>
      </p:sp>
      <p:sp>
        <p:nvSpPr>
          <p:cNvPr id="11" name="Прямоугольник 10"/>
          <p:cNvSpPr/>
          <p:nvPr/>
        </p:nvSpPr>
        <p:spPr>
          <a:xfrm>
            <a:off x="6213475" y="2447925"/>
            <a:ext cx="1238250" cy="461963"/>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времён</a:t>
            </a:r>
            <a:endParaRPr lang="ru-RU" sz="2400" dirty="0">
              <a:latin typeface="+mn-lt"/>
            </a:endParaRPr>
          </a:p>
        </p:txBody>
      </p:sp>
      <p:sp>
        <p:nvSpPr>
          <p:cNvPr id="12" name="Прямоугольник 11"/>
          <p:cNvSpPr/>
          <p:nvPr/>
        </p:nvSpPr>
        <p:spPr>
          <a:xfrm>
            <a:off x="812800" y="3132138"/>
            <a:ext cx="1184275" cy="461962"/>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объект</a:t>
            </a:r>
            <a:endParaRPr lang="ru-RU" sz="2400" dirty="0">
              <a:latin typeface="+mn-lt"/>
            </a:endParaRPr>
          </a:p>
        </p:txBody>
      </p:sp>
      <p:sp>
        <p:nvSpPr>
          <p:cNvPr id="13" name="Прямоугольник 12"/>
          <p:cNvSpPr/>
          <p:nvPr/>
        </p:nvSpPr>
        <p:spPr>
          <a:xfrm>
            <a:off x="6837363" y="3132138"/>
            <a:ext cx="1479550" cy="461962"/>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несущий</a:t>
            </a:r>
            <a:endParaRPr lang="ru-RU" sz="2400" dirty="0">
              <a:latin typeface="+mn-lt"/>
            </a:endParaRPr>
          </a:p>
        </p:txBody>
      </p:sp>
      <p:sp>
        <p:nvSpPr>
          <p:cNvPr id="14" name="Прямоугольник 13"/>
          <p:cNvSpPr/>
          <p:nvPr/>
        </p:nvSpPr>
        <p:spPr>
          <a:xfrm>
            <a:off x="8551863" y="3132138"/>
            <a:ext cx="339725" cy="461962"/>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в</a:t>
            </a:r>
          </a:p>
        </p:txBody>
      </p:sp>
      <p:sp>
        <p:nvSpPr>
          <p:cNvPr id="15" name="Прямоугольник 14"/>
          <p:cNvSpPr/>
          <p:nvPr/>
        </p:nvSpPr>
        <p:spPr>
          <a:xfrm>
            <a:off x="6316663" y="3132138"/>
            <a:ext cx="342900" cy="461962"/>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с</a:t>
            </a:r>
            <a:endParaRPr lang="ru-RU" sz="2400" dirty="0">
              <a:latin typeface="+mn-lt"/>
            </a:endParaRPr>
          </a:p>
        </p:txBody>
      </p:sp>
      <p:sp>
        <p:nvSpPr>
          <p:cNvPr id="16" name="Прямоугольник 15"/>
          <p:cNvSpPr/>
          <p:nvPr/>
        </p:nvSpPr>
        <p:spPr>
          <a:xfrm>
            <a:off x="4437063" y="2447925"/>
            <a:ext cx="1541462" cy="461963"/>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сведения</a:t>
            </a:r>
            <a:endParaRPr lang="ru-RU" sz="2400" dirty="0">
              <a:latin typeface="+mn-lt"/>
            </a:endParaRPr>
          </a:p>
        </p:txBody>
      </p:sp>
      <p:sp>
        <p:nvSpPr>
          <p:cNvPr id="17" name="Прямоугольник 16"/>
          <p:cNvSpPr/>
          <p:nvPr/>
        </p:nvSpPr>
        <p:spPr>
          <a:xfrm>
            <a:off x="4572000" y="3132138"/>
            <a:ext cx="1576388" cy="461962"/>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прошлом</a:t>
            </a:r>
            <a:endParaRPr lang="ru-RU" sz="2400" dirty="0">
              <a:latin typeface="+mn-lt"/>
            </a:endParaRPr>
          </a:p>
        </p:txBody>
      </p:sp>
      <p:sp>
        <p:nvSpPr>
          <p:cNvPr id="18" name="Прямоугольник 17"/>
          <p:cNvSpPr/>
          <p:nvPr/>
        </p:nvSpPr>
        <p:spPr>
          <a:xfrm>
            <a:off x="2195513" y="3132138"/>
            <a:ext cx="368300" cy="461962"/>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о</a:t>
            </a:r>
            <a:endParaRPr lang="ru-RU" sz="2400" dirty="0">
              <a:latin typeface="+mn-lt"/>
            </a:endParaRPr>
          </a:p>
        </p:txBody>
      </p:sp>
      <p:sp>
        <p:nvSpPr>
          <p:cNvPr id="19" name="Прямоугольник 18"/>
          <p:cNvSpPr/>
          <p:nvPr/>
        </p:nvSpPr>
        <p:spPr>
          <a:xfrm>
            <a:off x="7799388" y="2447925"/>
            <a:ext cx="1092200" cy="461963"/>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жизни</a:t>
            </a:r>
            <a:endParaRPr lang="ru-RU" sz="2400" dirty="0">
              <a:latin typeface="+mn-lt"/>
            </a:endParaRPr>
          </a:p>
        </p:txBody>
      </p:sp>
      <p:sp>
        <p:nvSpPr>
          <p:cNvPr id="20" name="Прямоугольник 19"/>
          <p:cNvSpPr/>
          <p:nvPr/>
        </p:nvSpPr>
        <p:spPr>
          <a:xfrm>
            <a:off x="252413" y="3132138"/>
            <a:ext cx="339725" cy="461962"/>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в</a:t>
            </a:r>
            <a:endParaRPr lang="ru-RU" sz="2400" dirty="0">
              <a:latin typeface="+mn-lt"/>
            </a:endParaRPr>
          </a:p>
        </p:txBody>
      </p:sp>
      <p:sp>
        <p:nvSpPr>
          <p:cNvPr id="21" name="Прямоугольник 20"/>
          <p:cNvSpPr/>
          <p:nvPr/>
        </p:nvSpPr>
        <p:spPr>
          <a:xfrm>
            <a:off x="3252788" y="2447925"/>
            <a:ext cx="841375" cy="461963"/>
          </a:xfrm>
          <a:prstGeom prst="rect">
            <a:avLst/>
          </a:prstGeom>
          <a:solidFill>
            <a:schemeClr val="accent4">
              <a:lumMod val="20000"/>
              <a:lumOff val="80000"/>
            </a:schemeClr>
          </a:solidFill>
          <a:ln>
            <a:solidFill>
              <a:schemeClr val="accent5">
                <a:lumMod val="40000"/>
                <a:lumOff val="60000"/>
              </a:schemeClr>
            </a:solidFill>
          </a:ln>
        </p:spPr>
        <p:txBody>
          <a:bodyPr wrap="none">
            <a:spAutoFit/>
          </a:bodyPr>
          <a:lstStyle/>
          <a:p>
            <a:pPr algn="ctr" fontAlgn="auto">
              <a:spcBef>
                <a:spcPts val="0"/>
              </a:spcBef>
              <a:spcAft>
                <a:spcPts val="0"/>
              </a:spcAft>
              <a:defRPr/>
            </a:pPr>
            <a:r>
              <a:rPr lang="ru-RU" sz="2400" dirty="0">
                <a:solidFill>
                  <a:srgbClr val="800000"/>
                </a:solidFill>
                <a:latin typeface="+mn-lt"/>
              </a:rPr>
              <a:t>себе</a:t>
            </a:r>
            <a:endParaRPr lang="ru-RU" sz="2400" dirty="0">
              <a:latin typeface="+mn-lt"/>
            </a:endParaRPr>
          </a:p>
        </p:txBody>
      </p:sp>
      <p:sp>
        <p:nvSpPr>
          <p:cNvPr id="24" name="Полилиния 23"/>
          <p:cNvSpPr/>
          <p:nvPr/>
        </p:nvSpPr>
        <p:spPr>
          <a:xfrm>
            <a:off x="4480875" y="4759955"/>
            <a:ext cx="2884498" cy="477039"/>
          </a:xfrm>
          <a:custGeom>
            <a:avLst/>
            <a:gdLst/>
            <a:ahLst/>
            <a:cxnLst/>
            <a:rect l="0" t="0" r="0" b="0"/>
            <a:pathLst>
              <a:path>
                <a:moveTo>
                  <a:pt x="0" y="0"/>
                </a:moveTo>
                <a:lnTo>
                  <a:pt x="0" y="325088"/>
                </a:lnTo>
                <a:lnTo>
                  <a:pt x="2884498" y="325088"/>
                </a:lnTo>
                <a:lnTo>
                  <a:pt x="2884498" y="477039"/>
                </a:lnTo>
              </a:path>
            </a:pathLst>
          </a:custGeom>
          <a:noFill/>
          <a:ln>
            <a:solidFill>
              <a:schemeClr val="bg1">
                <a:lumMod val="50000"/>
              </a:schemeClr>
            </a:solidFill>
          </a:ln>
          <a:scene3d>
            <a:camera prst="orthographicFront"/>
            <a:lightRig rig="threePt" dir="t">
              <a:rot lat="0" lon="0" rev="7500000"/>
            </a:lightRig>
          </a:scene3d>
          <a:sp3d z="-40000" prstMaterial="matte"/>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25" name="Полилиния 24"/>
          <p:cNvSpPr/>
          <p:nvPr/>
        </p:nvSpPr>
        <p:spPr>
          <a:xfrm>
            <a:off x="4435155" y="4759955"/>
            <a:ext cx="91440" cy="477039"/>
          </a:xfrm>
          <a:custGeom>
            <a:avLst/>
            <a:gdLst/>
            <a:ahLst/>
            <a:cxnLst/>
            <a:rect l="0" t="0" r="0" b="0"/>
            <a:pathLst>
              <a:path>
                <a:moveTo>
                  <a:pt x="45720" y="0"/>
                </a:moveTo>
                <a:lnTo>
                  <a:pt x="45720" y="477039"/>
                </a:lnTo>
              </a:path>
            </a:pathLst>
          </a:custGeom>
          <a:noFill/>
          <a:ln>
            <a:solidFill>
              <a:schemeClr val="bg1">
                <a:lumMod val="50000"/>
              </a:schemeClr>
            </a:solidFill>
          </a:ln>
          <a:scene3d>
            <a:camera prst="orthographicFront"/>
            <a:lightRig rig="threePt" dir="t">
              <a:rot lat="0" lon="0" rev="7500000"/>
            </a:lightRig>
          </a:scene3d>
          <a:sp3d z="-40000" prstMaterial="matte"/>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26" name="Полилиния 25"/>
          <p:cNvSpPr/>
          <p:nvPr/>
        </p:nvSpPr>
        <p:spPr>
          <a:xfrm>
            <a:off x="1596376" y="4759955"/>
            <a:ext cx="2884498" cy="477039"/>
          </a:xfrm>
          <a:custGeom>
            <a:avLst/>
            <a:gdLst/>
            <a:ahLst/>
            <a:cxnLst/>
            <a:rect l="0" t="0" r="0" b="0"/>
            <a:pathLst>
              <a:path>
                <a:moveTo>
                  <a:pt x="2884498" y="0"/>
                </a:moveTo>
                <a:lnTo>
                  <a:pt x="2884498" y="325088"/>
                </a:lnTo>
                <a:lnTo>
                  <a:pt x="0" y="325088"/>
                </a:lnTo>
                <a:lnTo>
                  <a:pt x="0" y="477039"/>
                </a:lnTo>
              </a:path>
            </a:pathLst>
          </a:custGeom>
          <a:noFill/>
          <a:ln>
            <a:solidFill>
              <a:schemeClr val="bg1">
                <a:lumMod val="50000"/>
              </a:schemeClr>
            </a:solidFill>
          </a:ln>
          <a:scene3d>
            <a:camera prst="orthographicFront"/>
            <a:lightRig rig="threePt" dir="t">
              <a:rot lat="0" lon="0" rev="7500000"/>
            </a:lightRig>
          </a:scene3d>
          <a:sp3d z="-40000" prstMaterial="matte"/>
        </p:spPr>
        <p:style>
          <a:lnRef idx="2">
            <a:schemeClr val="accent3">
              <a:shade val="60000"/>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sp>
      <p:sp>
        <p:nvSpPr>
          <p:cNvPr id="27" name="Скругленный прямоугольник 26"/>
          <p:cNvSpPr/>
          <p:nvPr/>
        </p:nvSpPr>
        <p:spPr>
          <a:xfrm>
            <a:off x="2518873" y="3718396"/>
            <a:ext cx="3924002" cy="1041558"/>
          </a:xfrm>
          <a:prstGeom prst="roundRect">
            <a:avLst>
              <a:gd name="adj" fmla="val 10000"/>
            </a:avLst>
          </a:pr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accent3">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8" name="Полилиния 27"/>
          <p:cNvSpPr/>
          <p:nvPr/>
        </p:nvSpPr>
        <p:spPr>
          <a:xfrm>
            <a:off x="2701123" y="3891534"/>
            <a:ext cx="3924002" cy="1041558"/>
          </a:xfrm>
          <a:custGeom>
            <a:avLst/>
            <a:gdLst>
              <a:gd name="connsiteX0" fmla="*/ 0 w 3924002"/>
              <a:gd name="connsiteY0" fmla="*/ 104156 h 1041558"/>
              <a:gd name="connsiteX1" fmla="*/ 104156 w 3924002"/>
              <a:gd name="connsiteY1" fmla="*/ 0 h 1041558"/>
              <a:gd name="connsiteX2" fmla="*/ 3819846 w 3924002"/>
              <a:gd name="connsiteY2" fmla="*/ 0 h 1041558"/>
              <a:gd name="connsiteX3" fmla="*/ 3924002 w 3924002"/>
              <a:gd name="connsiteY3" fmla="*/ 104156 h 1041558"/>
              <a:gd name="connsiteX4" fmla="*/ 3924002 w 3924002"/>
              <a:gd name="connsiteY4" fmla="*/ 937402 h 1041558"/>
              <a:gd name="connsiteX5" fmla="*/ 3819846 w 3924002"/>
              <a:gd name="connsiteY5" fmla="*/ 1041558 h 1041558"/>
              <a:gd name="connsiteX6" fmla="*/ 104156 w 3924002"/>
              <a:gd name="connsiteY6" fmla="*/ 1041558 h 1041558"/>
              <a:gd name="connsiteX7" fmla="*/ 0 w 3924002"/>
              <a:gd name="connsiteY7" fmla="*/ 937402 h 1041558"/>
              <a:gd name="connsiteX8" fmla="*/ 0 w 3924002"/>
              <a:gd name="connsiteY8" fmla="*/ 104156 h 104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4002" h="1041558">
                <a:moveTo>
                  <a:pt x="0" y="104156"/>
                </a:moveTo>
                <a:cubicBezTo>
                  <a:pt x="0" y="46632"/>
                  <a:pt x="46632" y="0"/>
                  <a:pt x="104156" y="0"/>
                </a:cubicBezTo>
                <a:lnTo>
                  <a:pt x="3819846" y="0"/>
                </a:lnTo>
                <a:cubicBezTo>
                  <a:pt x="3877370" y="0"/>
                  <a:pt x="3924002" y="46632"/>
                  <a:pt x="3924002" y="104156"/>
                </a:cubicBezTo>
                <a:lnTo>
                  <a:pt x="3924002" y="937402"/>
                </a:lnTo>
                <a:cubicBezTo>
                  <a:pt x="3924002" y="994926"/>
                  <a:pt x="3877370" y="1041558"/>
                  <a:pt x="3819846" y="1041558"/>
                </a:cubicBezTo>
                <a:lnTo>
                  <a:pt x="104156" y="1041558"/>
                </a:lnTo>
                <a:cubicBezTo>
                  <a:pt x="46632" y="1041558"/>
                  <a:pt x="0" y="994926"/>
                  <a:pt x="0" y="937402"/>
                </a:cubicBezTo>
                <a:lnTo>
                  <a:pt x="0" y="104156"/>
                </a:lnTo>
                <a:close/>
              </a:path>
            </a:pathLst>
          </a:custGeom>
          <a:ln>
            <a:solidFill>
              <a:schemeClr val="bg1">
                <a:lumMod val="50000"/>
              </a:schemeClr>
            </a:solidFill>
          </a:ln>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accent3">
              <a:hueOff val="0"/>
              <a:satOff val="0"/>
              <a:lumOff val="0"/>
              <a:alphaOff val="0"/>
            </a:schemeClr>
          </a:lnRef>
          <a:fillRef idx="1">
            <a:schemeClr val="accent3">
              <a:alpha val="90000"/>
              <a:tint val="40000"/>
              <a:hueOff val="0"/>
              <a:satOff val="0"/>
              <a:lumOff val="0"/>
              <a:alphaOff val="0"/>
            </a:schemeClr>
          </a:fillRef>
          <a:effectRef idx="2">
            <a:schemeClr val="accent3">
              <a:alpha val="90000"/>
              <a:tint val="40000"/>
              <a:hueOff val="0"/>
              <a:satOff val="0"/>
              <a:lumOff val="0"/>
              <a:alphaOff val="0"/>
            </a:schemeClr>
          </a:effectRef>
          <a:fontRef idx="minor">
            <a:schemeClr val="dk1">
              <a:hueOff val="0"/>
              <a:satOff val="0"/>
              <a:lumOff val="0"/>
              <a:alphaOff val="0"/>
            </a:schemeClr>
          </a:fontRef>
        </p:style>
        <p:txBody>
          <a:bodyPr lIns="121946" tIns="121946" rIns="121946" bIns="121946" spcCol="1270" anchor="ctr"/>
          <a:lstStyle/>
          <a:p>
            <a:pPr algn="ctr" defTabSz="1066800" fontAlgn="auto">
              <a:lnSpc>
                <a:spcPct val="90000"/>
              </a:lnSpc>
              <a:spcAft>
                <a:spcPct val="35000"/>
              </a:spcAft>
              <a:defRPr/>
            </a:pPr>
            <a:r>
              <a:rPr lang="ru-RU" sz="2400" dirty="0"/>
              <a:t>ИСТОРИЧЕСКИЕ ИСТОЧНИКИ</a:t>
            </a:r>
          </a:p>
        </p:txBody>
      </p:sp>
      <p:sp>
        <p:nvSpPr>
          <p:cNvPr id="29" name="Скругленный прямоугольник 28"/>
          <p:cNvSpPr/>
          <p:nvPr/>
        </p:nvSpPr>
        <p:spPr>
          <a:xfrm>
            <a:off x="336377" y="5236994"/>
            <a:ext cx="2519998" cy="1041558"/>
          </a:xfrm>
          <a:prstGeom prst="roundRect">
            <a:avLst>
              <a:gd name="adj" fmla="val 10000"/>
            </a:avLst>
          </a:pr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accent3">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0" name="Полилиния 29"/>
          <p:cNvSpPr/>
          <p:nvPr/>
        </p:nvSpPr>
        <p:spPr>
          <a:xfrm>
            <a:off x="518627" y="5410132"/>
            <a:ext cx="2519998" cy="1041558"/>
          </a:xfrm>
          <a:custGeom>
            <a:avLst/>
            <a:gdLst>
              <a:gd name="connsiteX0" fmla="*/ 0 w 2519998"/>
              <a:gd name="connsiteY0" fmla="*/ 104156 h 1041558"/>
              <a:gd name="connsiteX1" fmla="*/ 104156 w 2519998"/>
              <a:gd name="connsiteY1" fmla="*/ 0 h 1041558"/>
              <a:gd name="connsiteX2" fmla="*/ 2415842 w 2519998"/>
              <a:gd name="connsiteY2" fmla="*/ 0 h 1041558"/>
              <a:gd name="connsiteX3" fmla="*/ 2519998 w 2519998"/>
              <a:gd name="connsiteY3" fmla="*/ 104156 h 1041558"/>
              <a:gd name="connsiteX4" fmla="*/ 2519998 w 2519998"/>
              <a:gd name="connsiteY4" fmla="*/ 937402 h 1041558"/>
              <a:gd name="connsiteX5" fmla="*/ 2415842 w 2519998"/>
              <a:gd name="connsiteY5" fmla="*/ 1041558 h 1041558"/>
              <a:gd name="connsiteX6" fmla="*/ 104156 w 2519998"/>
              <a:gd name="connsiteY6" fmla="*/ 1041558 h 1041558"/>
              <a:gd name="connsiteX7" fmla="*/ 0 w 2519998"/>
              <a:gd name="connsiteY7" fmla="*/ 937402 h 1041558"/>
              <a:gd name="connsiteX8" fmla="*/ 0 w 2519998"/>
              <a:gd name="connsiteY8" fmla="*/ 104156 h 104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9998" h="1041558">
                <a:moveTo>
                  <a:pt x="0" y="104156"/>
                </a:moveTo>
                <a:cubicBezTo>
                  <a:pt x="0" y="46632"/>
                  <a:pt x="46632" y="0"/>
                  <a:pt x="104156" y="0"/>
                </a:cubicBezTo>
                <a:lnTo>
                  <a:pt x="2415842" y="0"/>
                </a:lnTo>
                <a:cubicBezTo>
                  <a:pt x="2473366" y="0"/>
                  <a:pt x="2519998" y="46632"/>
                  <a:pt x="2519998" y="104156"/>
                </a:cubicBezTo>
                <a:lnTo>
                  <a:pt x="2519998" y="937402"/>
                </a:lnTo>
                <a:cubicBezTo>
                  <a:pt x="2519998" y="994926"/>
                  <a:pt x="2473366" y="1041558"/>
                  <a:pt x="2415842" y="1041558"/>
                </a:cubicBezTo>
                <a:lnTo>
                  <a:pt x="104156" y="1041558"/>
                </a:lnTo>
                <a:cubicBezTo>
                  <a:pt x="46632" y="1041558"/>
                  <a:pt x="0" y="994926"/>
                  <a:pt x="0" y="937402"/>
                </a:cubicBezTo>
                <a:lnTo>
                  <a:pt x="0" y="104156"/>
                </a:lnTo>
                <a:close/>
              </a:path>
            </a:pathLst>
          </a:custGeom>
          <a:ln>
            <a:solidFill>
              <a:schemeClr val="bg1">
                <a:lumMod val="50000"/>
              </a:schemeClr>
            </a:solidFill>
          </a:ln>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accent3">
              <a:hueOff val="0"/>
              <a:satOff val="0"/>
              <a:lumOff val="0"/>
              <a:alphaOff val="0"/>
            </a:schemeClr>
          </a:lnRef>
          <a:fillRef idx="1">
            <a:schemeClr val="accent3">
              <a:alpha val="90000"/>
              <a:tint val="40000"/>
              <a:hueOff val="0"/>
              <a:satOff val="0"/>
              <a:lumOff val="0"/>
              <a:alphaOff val="0"/>
            </a:schemeClr>
          </a:fillRef>
          <a:effectRef idx="2">
            <a:schemeClr val="accent3">
              <a:alpha val="90000"/>
              <a:tint val="40000"/>
              <a:hueOff val="0"/>
              <a:satOff val="0"/>
              <a:lumOff val="0"/>
              <a:alphaOff val="0"/>
            </a:schemeClr>
          </a:effectRef>
          <a:fontRef idx="minor">
            <a:schemeClr val="dk1">
              <a:hueOff val="0"/>
              <a:satOff val="0"/>
              <a:lumOff val="0"/>
              <a:alphaOff val="0"/>
            </a:schemeClr>
          </a:fontRef>
        </p:style>
        <p:txBody>
          <a:bodyPr lIns="121946" tIns="121946" rIns="121946" bIns="121946" spcCol="1270" anchor="ctr"/>
          <a:lstStyle/>
          <a:p>
            <a:pPr algn="ctr" defTabSz="1066800" fontAlgn="auto">
              <a:lnSpc>
                <a:spcPct val="90000"/>
              </a:lnSpc>
              <a:spcAft>
                <a:spcPct val="35000"/>
              </a:spcAft>
              <a:defRPr/>
            </a:pPr>
            <a:endParaRPr lang="ru-RU" sz="2400"/>
          </a:p>
        </p:txBody>
      </p:sp>
      <p:sp>
        <p:nvSpPr>
          <p:cNvPr id="31" name="Скругленный прямоугольник 30"/>
          <p:cNvSpPr/>
          <p:nvPr/>
        </p:nvSpPr>
        <p:spPr>
          <a:xfrm>
            <a:off x="3220875" y="5236994"/>
            <a:ext cx="2519998" cy="1041558"/>
          </a:xfrm>
          <a:prstGeom prst="roundRect">
            <a:avLst>
              <a:gd name="adj" fmla="val 10000"/>
            </a:avLst>
          </a:pr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accent3">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2" name="Полилиния 31"/>
          <p:cNvSpPr/>
          <p:nvPr/>
        </p:nvSpPr>
        <p:spPr>
          <a:xfrm>
            <a:off x="3403125" y="5410132"/>
            <a:ext cx="2519998" cy="1041558"/>
          </a:xfrm>
          <a:custGeom>
            <a:avLst/>
            <a:gdLst>
              <a:gd name="connsiteX0" fmla="*/ 0 w 2519998"/>
              <a:gd name="connsiteY0" fmla="*/ 104156 h 1041558"/>
              <a:gd name="connsiteX1" fmla="*/ 104156 w 2519998"/>
              <a:gd name="connsiteY1" fmla="*/ 0 h 1041558"/>
              <a:gd name="connsiteX2" fmla="*/ 2415842 w 2519998"/>
              <a:gd name="connsiteY2" fmla="*/ 0 h 1041558"/>
              <a:gd name="connsiteX3" fmla="*/ 2519998 w 2519998"/>
              <a:gd name="connsiteY3" fmla="*/ 104156 h 1041558"/>
              <a:gd name="connsiteX4" fmla="*/ 2519998 w 2519998"/>
              <a:gd name="connsiteY4" fmla="*/ 937402 h 1041558"/>
              <a:gd name="connsiteX5" fmla="*/ 2415842 w 2519998"/>
              <a:gd name="connsiteY5" fmla="*/ 1041558 h 1041558"/>
              <a:gd name="connsiteX6" fmla="*/ 104156 w 2519998"/>
              <a:gd name="connsiteY6" fmla="*/ 1041558 h 1041558"/>
              <a:gd name="connsiteX7" fmla="*/ 0 w 2519998"/>
              <a:gd name="connsiteY7" fmla="*/ 937402 h 1041558"/>
              <a:gd name="connsiteX8" fmla="*/ 0 w 2519998"/>
              <a:gd name="connsiteY8" fmla="*/ 104156 h 104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9998" h="1041558">
                <a:moveTo>
                  <a:pt x="0" y="104156"/>
                </a:moveTo>
                <a:cubicBezTo>
                  <a:pt x="0" y="46632"/>
                  <a:pt x="46632" y="0"/>
                  <a:pt x="104156" y="0"/>
                </a:cubicBezTo>
                <a:lnTo>
                  <a:pt x="2415842" y="0"/>
                </a:lnTo>
                <a:cubicBezTo>
                  <a:pt x="2473366" y="0"/>
                  <a:pt x="2519998" y="46632"/>
                  <a:pt x="2519998" y="104156"/>
                </a:cubicBezTo>
                <a:lnTo>
                  <a:pt x="2519998" y="937402"/>
                </a:lnTo>
                <a:cubicBezTo>
                  <a:pt x="2519998" y="994926"/>
                  <a:pt x="2473366" y="1041558"/>
                  <a:pt x="2415842" y="1041558"/>
                </a:cubicBezTo>
                <a:lnTo>
                  <a:pt x="104156" y="1041558"/>
                </a:lnTo>
                <a:cubicBezTo>
                  <a:pt x="46632" y="1041558"/>
                  <a:pt x="0" y="994926"/>
                  <a:pt x="0" y="937402"/>
                </a:cubicBezTo>
                <a:lnTo>
                  <a:pt x="0" y="104156"/>
                </a:lnTo>
                <a:close/>
              </a:path>
            </a:pathLst>
          </a:custGeom>
          <a:ln>
            <a:solidFill>
              <a:schemeClr val="bg1">
                <a:lumMod val="50000"/>
              </a:schemeClr>
            </a:solidFill>
          </a:ln>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accent3">
              <a:hueOff val="0"/>
              <a:satOff val="0"/>
              <a:lumOff val="0"/>
              <a:alphaOff val="0"/>
            </a:schemeClr>
          </a:lnRef>
          <a:fillRef idx="1">
            <a:schemeClr val="accent3">
              <a:alpha val="90000"/>
              <a:tint val="40000"/>
              <a:hueOff val="0"/>
              <a:satOff val="0"/>
              <a:lumOff val="0"/>
              <a:alphaOff val="0"/>
            </a:schemeClr>
          </a:fillRef>
          <a:effectRef idx="2">
            <a:schemeClr val="accent3">
              <a:alpha val="90000"/>
              <a:tint val="40000"/>
              <a:hueOff val="0"/>
              <a:satOff val="0"/>
              <a:lumOff val="0"/>
              <a:alphaOff val="0"/>
            </a:schemeClr>
          </a:effectRef>
          <a:fontRef idx="minor">
            <a:schemeClr val="dk1">
              <a:hueOff val="0"/>
              <a:satOff val="0"/>
              <a:lumOff val="0"/>
              <a:alphaOff val="0"/>
            </a:schemeClr>
          </a:fontRef>
        </p:style>
        <p:txBody>
          <a:bodyPr lIns="121946" tIns="121946" rIns="121946" bIns="121946" spcCol="1270" anchor="ctr"/>
          <a:lstStyle/>
          <a:p>
            <a:pPr algn="ctr" defTabSz="1066800" fontAlgn="auto">
              <a:lnSpc>
                <a:spcPct val="90000"/>
              </a:lnSpc>
              <a:spcAft>
                <a:spcPct val="35000"/>
              </a:spcAft>
              <a:defRPr/>
            </a:pPr>
            <a:endParaRPr lang="ru-RU" sz="2400"/>
          </a:p>
        </p:txBody>
      </p:sp>
      <p:sp>
        <p:nvSpPr>
          <p:cNvPr id="33" name="Скругленный прямоугольник 32"/>
          <p:cNvSpPr/>
          <p:nvPr/>
        </p:nvSpPr>
        <p:spPr>
          <a:xfrm>
            <a:off x="6105374" y="5236994"/>
            <a:ext cx="2519998" cy="1041558"/>
          </a:xfrm>
          <a:prstGeom prst="roundRect">
            <a:avLst>
              <a:gd name="adj" fmla="val 10000"/>
            </a:avLst>
          </a:prstGeom>
          <a:gradFill>
            <a:gsLst>
              <a:gs pos="0">
                <a:schemeClr val="accent5">
                  <a:lumMod val="60000"/>
                  <a:lumOff val="40000"/>
                </a:schemeClr>
              </a:gs>
              <a:gs pos="80000">
                <a:schemeClr val="accent5">
                  <a:lumMod val="40000"/>
                  <a:lumOff val="60000"/>
                </a:schemeClr>
              </a:gs>
              <a:gs pos="100000">
                <a:schemeClr val="accent5">
                  <a:lumMod val="20000"/>
                  <a:lumOff val="80000"/>
                </a:schemeClr>
              </a:gs>
            </a:gsLst>
          </a:gradFill>
          <a:ln>
            <a:solidFill>
              <a:schemeClr val="bg1">
                <a:lumMod val="50000"/>
              </a:schemeClr>
            </a:solidFill>
          </a:ln>
          <a:scene3d>
            <a:camera prst="orthographicFront"/>
            <a:lightRig rig="threePt" dir="t">
              <a:rot lat="0" lon="0" rev="7500000"/>
            </a:lightRig>
          </a:scene3d>
          <a:sp3d prstMaterial="plastic">
            <a:bevelT w="127000" h="25400" prst="relaxedInset"/>
          </a:sp3d>
        </p:spPr>
        <p:style>
          <a:lnRef idx="0">
            <a:schemeClr val="accent3">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4" name="Полилиния 33"/>
          <p:cNvSpPr/>
          <p:nvPr/>
        </p:nvSpPr>
        <p:spPr>
          <a:xfrm>
            <a:off x="6287624" y="5410132"/>
            <a:ext cx="2519998" cy="1041558"/>
          </a:xfrm>
          <a:custGeom>
            <a:avLst/>
            <a:gdLst>
              <a:gd name="connsiteX0" fmla="*/ 0 w 2519998"/>
              <a:gd name="connsiteY0" fmla="*/ 104156 h 1041558"/>
              <a:gd name="connsiteX1" fmla="*/ 104156 w 2519998"/>
              <a:gd name="connsiteY1" fmla="*/ 0 h 1041558"/>
              <a:gd name="connsiteX2" fmla="*/ 2415842 w 2519998"/>
              <a:gd name="connsiteY2" fmla="*/ 0 h 1041558"/>
              <a:gd name="connsiteX3" fmla="*/ 2519998 w 2519998"/>
              <a:gd name="connsiteY3" fmla="*/ 104156 h 1041558"/>
              <a:gd name="connsiteX4" fmla="*/ 2519998 w 2519998"/>
              <a:gd name="connsiteY4" fmla="*/ 937402 h 1041558"/>
              <a:gd name="connsiteX5" fmla="*/ 2415842 w 2519998"/>
              <a:gd name="connsiteY5" fmla="*/ 1041558 h 1041558"/>
              <a:gd name="connsiteX6" fmla="*/ 104156 w 2519998"/>
              <a:gd name="connsiteY6" fmla="*/ 1041558 h 1041558"/>
              <a:gd name="connsiteX7" fmla="*/ 0 w 2519998"/>
              <a:gd name="connsiteY7" fmla="*/ 937402 h 1041558"/>
              <a:gd name="connsiteX8" fmla="*/ 0 w 2519998"/>
              <a:gd name="connsiteY8" fmla="*/ 104156 h 1041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9998" h="1041558">
                <a:moveTo>
                  <a:pt x="0" y="104156"/>
                </a:moveTo>
                <a:cubicBezTo>
                  <a:pt x="0" y="46632"/>
                  <a:pt x="46632" y="0"/>
                  <a:pt x="104156" y="0"/>
                </a:cubicBezTo>
                <a:lnTo>
                  <a:pt x="2415842" y="0"/>
                </a:lnTo>
                <a:cubicBezTo>
                  <a:pt x="2473366" y="0"/>
                  <a:pt x="2519998" y="46632"/>
                  <a:pt x="2519998" y="104156"/>
                </a:cubicBezTo>
                <a:lnTo>
                  <a:pt x="2519998" y="937402"/>
                </a:lnTo>
                <a:cubicBezTo>
                  <a:pt x="2519998" y="994926"/>
                  <a:pt x="2473366" y="1041558"/>
                  <a:pt x="2415842" y="1041558"/>
                </a:cubicBezTo>
                <a:lnTo>
                  <a:pt x="104156" y="1041558"/>
                </a:lnTo>
                <a:cubicBezTo>
                  <a:pt x="46632" y="1041558"/>
                  <a:pt x="0" y="994926"/>
                  <a:pt x="0" y="937402"/>
                </a:cubicBezTo>
                <a:lnTo>
                  <a:pt x="0" y="104156"/>
                </a:lnTo>
                <a:close/>
              </a:path>
            </a:pathLst>
          </a:custGeom>
          <a:ln>
            <a:solidFill>
              <a:schemeClr val="bg1">
                <a:lumMod val="50000"/>
              </a:schemeClr>
            </a:solidFill>
          </a:ln>
          <a:scene3d>
            <a:camera prst="orthographicFront"/>
            <a:lightRig rig="threePt" dir="t">
              <a:rot lat="0" lon="0" rev="7500000"/>
            </a:lightRig>
          </a:scene3d>
          <a:sp3d z="152400" extrusionH="63500" prstMaterial="dkEdge">
            <a:bevelT w="125400" h="36350" prst="relaxedInset"/>
            <a:contourClr>
              <a:schemeClr val="bg1"/>
            </a:contourClr>
          </a:sp3d>
        </p:spPr>
        <p:style>
          <a:lnRef idx="1">
            <a:schemeClr val="accent3">
              <a:hueOff val="0"/>
              <a:satOff val="0"/>
              <a:lumOff val="0"/>
              <a:alphaOff val="0"/>
            </a:schemeClr>
          </a:lnRef>
          <a:fillRef idx="1">
            <a:schemeClr val="accent3">
              <a:alpha val="90000"/>
              <a:tint val="40000"/>
              <a:hueOff val="0"/>
              <a:satOff val="0"/>
              <a:lumOff val="0"/>
              <a:alphaOff val="0"/>
            </a:schemeClr>
          </a:fillRef>
          <a:effectRef idx="2">
            <a:schemeClr val="accent3">
              <a:alpha val="90000"/>
              <a:tint val="40000"/>
              <a:hueOff val="0"/>
              <a:satOff val="0"/>
              <a:lumOff val="0"/>
              <a:alphaOff val="0"/>
            </a:schemeClr>
          </a:effectRef>
          <a:fontRef idx="minor">
            <a:schemeClr val="dk1">
              <a:hueOff val="0"/>
              <a:satOff val="0"/>
              <a:lumOff val="0"/>
              <a:alphaOff val="0"/>
            </a:schemeClr>
          </a:fontRef>
        </p:style>
        <p:txBody>
          <a:bodyPr lIns="121946" tIns="121946" rIns="121946" bIns="121946" spcCol="1270" anchor="ctr"/>
          <a:lstStyle/>
          <a:p>
            <a:pPr algn="ctr" defTabSz="1066800" fontAlgn="auto">
              <a:lnSpc>
                <a:spcPct val="90000"/>
              </a:lnSpc>
              <a:spcAft>
                <a:spcPct val="35000"/>
              </a:spcAft>
              <a:defRPr/>
            </a:pPr>
            <a:endParaRPr lang="ru-RU" sz="2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sz="3600" dirty="0" smtClean="0"/>
              <a:t>ИСТОЧНИКИ ПО ИСТОРИИ РОССИИ</a:t>
            </a:r>
            <a:endParaRPr lang="ru-RU" sz="3600" dirty="0"/>
          </a:p>
        </p:txBody>
      </p:sp>
      <p:pic>
        <p:nvPicPr>
          <p:cNvPr id="2063" name="Picture 15"/>
          <p:cNvPicPr>
            <a:picLocks noChangeAspect="1" noChangeArrowheads="1"/>
          </p:cNvPicPr>
          <p:nvPr/>
        </p:nvPicPr>
        <p:blipFill>
          <a:blip r:embed="rId4"/>
          <a:srcRect/>
          <a:stretch>
            <a:fillRect/>
          </a:stretch>
        </p:blipFill>
        <p:spPr bwMode="auto">
          <a:xfrm>
            <a:off x="4532313" y="4932363"/>
            <a:ext cx="2776537" cy="1800225"/>
          </a:xfrm>
          <a:prstGeom prst="rect">
            <a:avLst/>
          </a:prstGeom>
          <a:noFill/>
          <a:ln w="9525">
            <a:solidFill>
              <a:schemeClr val="tx1"/>
            </a:solidFill>
            <a:miter lim="800000"/>
            <a:headEnd/>
            <a:tailEnd/>
          </a:ln>
        </p:spPr>
      </p:pic>
      <p:pic>
        <p:nvPicPr>
          <p:cNvPr id="2064" name="Picture 16"/>
          <p:cNvPicPr>
            <a:picLocks noChangeAspect="1" noChangeArrowheads="1"/>
          </p:cNvPicPr>
          <p:nvPr/>
        </p:nvPicPr>
        <p:blipFill>
          <a:blip r:embed="rId5"/>
          <a:srcRect/>
          <a:stretch>
            <a:fillRect/>
          </a:stretch>
        </p:blipFill>
        <p:spPr bwMode="auto">
          <a:xfrm>
            <a:off x="6480175" y="1008063"/>
            <a:ext cx="2330450" cy="1800225"/>
          </a:xfrm>
          <a:prstGeom prst="rect">
            <a:avLst/>
          </a:prstGeom>
          <a:noFill/>
          <a:ln w="9525">
            <a:solidFill>
              <a:schemeClr val="tx1"/>
            </a:solidFill>
            <a:miter lim="800000"/>
            <a:headEnd/>
            <a:tailEnd/>
          </a:ln>
        </p:spPr>
      </p:pic>
      <p:pic>
        <p:nvPicPr>
          <p:cNvPr id="2065" name="Picture 17"/>
          <p:cNvPicPr>
            <a:picLocks noChangeAspect="1" noChangeArrowheads="1"/>
          </p:cNvPicPr>
          <p:nvPr/>
        </p:nvPicPr>
        <p:blipFill>
          <a:blip r:embed="rId6"/>
          <a:srcRect/>
          <a:stretch>
            <a:fillRect/>
          </a:stretch>
        </p:blipFill>
        <p:spPr bwMode="auto">
          <a:xfrm>
            <a:off x="250825" y="4932363"/>
            <a:ext cx="2597150" cy="1800225"/>
          </a:xfrm>
          <a:prstGeom prst="rect">
            <a:avLst/>
          </a:prstGeom>
          <a:noFill/>
          <a:ln w="9525">
            <a:solidFill>
              <a:schemeClr val="tx1"/>
            </a:solidFill>
            <a:miter lim="800000"/>
            <a:headEnd/>
            <a:tailEnd/>
          </a:ln>
        </p:spPr>
      </p:pic>
      <p:pic>
        <p:nvPicPr>
          <p:cNvPr id="2066" name="Picture 18"/>
          <p:cNvPicPr>
            <a:picLocks noChangeAspect="1" noChangeArrowheads="1"/>
          </p:cNvPicPr>
          <p:nvPr/>
        </p:nvPicPr>
        <p:blipFill>
          <a:blip r:embed="rId7"/>
          <a:srcRect/>
          <a:stretch>
            <a:fillRect/>
          </a:stretch>
        </p:blipFill>
        <p:spPr bwMode="auto">
          <a:xfrm>
            <a:off x="7454900" y="4932363"/>
            <a:ext cx="1438275" cy="1800225"/>
          </a:xfrm>
          <a:prstGeom prst="rect">
            <a:avLst/>
          </a:prstGeom>
          <a:noFill/>
          <a:ln w="9525">
            <a:solidFill>
              <a:schemeClr val="tx1"/>
            </a:solidFill>
            <a:miter lim="800000"/>
            <a:headEnd/>
            <a:tailEnd/>
          </a:ln>
        </p:spPr>
      </p:pic>
      <p:pic>
        <p:nvPicPr>
          <p:cNvPr id="2068" name="Picture 20"/>
          <p:cNvPicPr>
            <a:picLocks noChangeAspect="1" noChangeArrowheads="1"/>
          </p:cNvPicPr>
          <p:nvPr/>
        </p:nvPicPr>
        <p:blipFill>
          <a:blip r:embed="rId8"/>
          <a:srcRect/>
          <a:stretch>
            <a:fillRect/>
          </a:stretch>
        </p:blipFill>
        <p:spPr bwMode="auto">
          <a:xfrm>
            <a:off x="4787900" y="2916238"/>
            <a:ext cx="742950" cy="1800225"/>
          </a:xfrm>
          <a:prstGeom prst="rect">
            <a:avLst/>
          </a:prstGeom>
          <a:noFill/>
          <a:ln w="9525">
            <a:solidFill>
              <a:schemeClr val="tx1"/>
            </a:solidFill>
            <a:miter lim="800000"/>
            <a:headEnd/>
            <a:tailEnd/>
          </a:ln>
        </p:spPr>
      </p:pic>
      <p:pic>
        <p:nvPicPr>
          <p:cNvPr id="2069" name="Picture 21"/>
          <p:cNvPicPr>
            <a:picLocks noChangeAspect="1" noChangeArrowheads="1"/>
          </p:cNvPicPr>
          <p:nvPr/>
        </p:nvPicPr>
        <p:blipFill>
          <a:blip r:embed="rId9"/>
          <a:srcRect/>
          <a:stretch>
            <a:fillRect/>
          </a:stretch>
        </p:blipFill>
        <p:spPr bwMode="auto">
          <a:xfrm>
            <a:off x="971550" y="2916238"/>
            <a:ext cx="3079750" cy="1800225"/>
          </a:xfrm>
          <a:prstGeom prst="rect">
            <a:avLst/>
          </a:prstGeom>
          <a:noFill/>
          <a:ln w="9525">
            <a:solidFill>
              <a:schemeClr val="tx1"/>
            </a:solidFill>
            <a:miter lim="800000"/>
            <a:headEnd/>
            <a:tailEnd/>
          </a:ln>
        </p:spPr>
      </p:pic>
      <p:pic>
        <p:nvPicPr>
          <p:cNvPr id="2070" name="Picture 22"/>
          <p:cNvPicPr>
            <a:picLocks noChangeAspect="1" noChangeArrowheads="1"/>
          </p:cNvPicPr>
          <p:nvPr/>
        </p:nvPicPr>
        <p:blipFill>
          <a:blip r:embed="rId10"/>
          <a:srcRect/>
          <a:stretch>
            <a:fillRect/>
          </a:stretch>
        </p:blipFill>
        <p:spPr bwMode="auto">
          <a:xfrm>
            <a:off x="3276600" y="4932363"/>
            <a:ext cx="892175" cy="1800225"/>
          </a:xfrm>
          <a:prstGeom prst="rect">
            <a:avLst/>
          </a:prstGeom>
          <a:noFill/>
          <a:ln w="9525">
            <a:solidFill>
              <a:schemeClr val="tx1"/>
            </a:solidFill>
            <a:miter lim="800000"/>
            <a:headEnd/>
            <a:tailEnd/>
          </a:ln>
        </p:spPr>
      </p:pic>
      <p:pic>
        <p:nvPicPr>
          <p:cNvPr id="2071" name="Picture 23"/>
          <p:cNvPicPr>
            <a:picLocks noChangeAspect="1" noChangeArrowheads="1"/>
          </p:cNvPicPr>
          <p:nvPr/>
        </p:nvPicPr>
        <p:blipFill>
          <a:blip r:embed="rId11"/>
          <a:srcRect/>
          <a:stretch>
            <a:fillRect/>
          </a:stretch>
        </p:blipFill>
        <p:spPr bwMode="auto">
          <a:xfrm>
            <a:off x="2020888" y="1008063"/>
            <a:ext cx="1908175" cy="1800225"/>
          </a:xfrm>
          <a:prstGeom prst="rect">
            <a:avLst/>
          </a:prstGeom>
          <a:noFill/>
          <a:ln w="9525">
            <a:solidFill>
              <a:schemeClr val="tx1"/>
            </a:solidFill>
            <a:miter lim="800000"/>
            <a:headEnd/>
            <a:tailEnd/>
          </a:ln>
        </p:spPr>
      </p:pic>
      <p:pic>
        <p:nvPicPr>
          <p:cNvPr id="2072" name="Picture 24"/>
          <p:cNvPicPr>
            <a:picLocks noChangeAspect="1" noChangeArrowheads="1"/>
          </p:cNvPicPr>
          <p:nvPr/>
        </p:nvPicPr>
        <p:blipFill>
          <a:blip r:embed="rId12"/>
          <a:srcRect/>
          <a:stretch>
            <a:fillRect/>
          </a:stretch>
        </p:blipFill>
        <p:spPr bwMode="auto">
          <a:xfrm>
            <a:off x="490538" y="1008063"/>
            <a:ext cx="1214437" cy="1800225"/>
          </a:xfrm>
          <a:prstGeom prst="rect">
            <a:avLst/>
          </a:prstGeom>
          <a:noFill/>
          <a:ln w="9525">
            <a:solidFill>
              <a:schemeClr val="tx1"/>
            </a:solidFill>
            <a:miter lim="800000"/>
            <a:headEnd/>
            <a:tailEnd/>
          </a:ln>
        </p:spPr>
      </p:pic>
      <p:pic>
        <p:nvPicPr>
          <p:cNvPr id="2073" name="Picture 25"/>
          <p:cNvPicPr>
            <a:picLocks noChangeAspect="1" noChangeArrowheads="1"/>
          </p:cNvPicPr>
          <p:nvPr/>
        </p:nvPicPr>
        <p:blipFill>
          <a:blip r:embed="rId13"/>
          <a:srcRect/>
          <a:stretch>
            <a:fillRect/>
          </a:stretch>
        </p:blipFill>
        <p:spPr bwMode="auto">
          <a:xfrm>
            <a:off x="4322763" y="1008063"/>
            <a:ext cx="1838325" cy="1800225"/>
          </a:xfrm>
          <a:prstGeom prst="rect">
            <a:avLst/>
          </a:prstGeom>
          <a:noFill/>
          <a:ln w="9525">
            <a:solidFill>
              <a:schemeClr val="tx1"/>
            </a:solidFill>
            <a:miter lim="800000"/>
            <a:headEnd/>
            <a:tailEnd/>
          </a:ln>
        </p:spPr>
      </p:pic>
      <p:grpSp>
        <p:nvGrpSpPr>
          <p:cNvPr id="6" name="Группа 5"/>
          <p:cNvGrpSpPr>
            <a:grpSpLocks/>
          </p:cNvGrpSpPr>
          <p:nvPr/>
        </p:nvGrpSpPr>
        <p:grpSpPr bwMode="auto">
          <a:xfrm>
            <a:off x="6084888" y="2916238"/>
            <a:ext cx="2393950" cy="1800225"/>
            <a:chOff x="4974651" y="3523434"/>
            <a:chExt cx="2395398" cy="1800000"/>
          </a:xfrm>
        </p:grpSpPr>
        <p:pic>
          <p:nvPicPr>
            <p:cNvPr id="38929" name="Picture 19"/>
            <p:cNvPicPr>
              <a:picLocks noChangeAspect="1" noChangeArrowheads="1"/>
            </p:cNvPicPr>
            <p:nvPr/>
          </p:nvPicPr>
          <p:blipFill>
            <a:blip r:embed="rId14"/>
            <a:srcRect/>
            <a:stretch>
              <a:fillRect/>
            </a:stretch>
          </p:blipFill>
          <p:spPr bwMode="auto">
            <a:xfrm>
              <a:off x="4974651" y="3523434"/>
              <a:ext cx="1186129" cy="1800000"/>
            </a:xfrm>
            <a:prstGeom prst="rect">
              <a:avLst/>
            </a:prstGeom>
            <a:noFill/>
            <a:ln w="9525">
              <a:solidFill>
                <a:schemeClr val="tx1"/>
              </a:solidFill>
              <a:miter lim="800000"/>
              <a:headEnd/>
              <a:tailEnd/>
            </a:ln>
          </p:spPr>
        </p:pic>
        <p:pic>
          <p:nvPicPr>
            <p:cNvPr id="38930" name="Picture 26"/>
            <p:cNvPicPr>
              <a:picLocks noChangeAspect="1" noChangeArrowheads="1"/>
            </p:cNvPicPr>
            <p:nvPr/>
          </p:nvPicPr>
          <p:blipFill>
            <a:blip r:embed="rId15"/>
            <a:srcRect/>
            <a:stretch>
              <a:fillRect/>
            </a:stretch>
          </p:blipFill>
          <p:spPr bwMode="auto">
            <a:xfrm>
              <a:off x="6228184" y="3523434"/>
              <a:ext cx="1141865" cy="1800000"/>
            </a:xfrm>
            <a:prstGeom prst="rect">
              <a:avLst/>
            </a:prstGeom>
            <a:noFill/>
            <a:ln w="9525">
              <a:solidFill>
                <a:schemeClr val="tx1"/>
              </a:solidFill>
              <a:miter lim="800000"/>
              <a:headEnd/>
              <a:tailEnd/>
            </a:ln>
          </p:spPr>
        </p:pic>
      </p:grpSp>
      <p:sp>
        <p:nvSpPr>
          <p:cNvPr id="9" name="Скругленный прямоугольник 8"/>
          <p:cNvSpPr/>
          <p:nvPr/>
        </p:nvSpPr>
        <p:spPr>
          <a:xfrm>
            <a:off x="252000" y="2683237"/>
            <a:ext cx="8640000" cy="1465362"/>
          </a:xfrm>
          <a:prstGeom prst="roundRect">
            <a:avLst>
              <a:gd name="adj" fmla="val 10887"/>
            </a:avLst>
          </a:prstGeom>
          <a:blipFill>
            <a:blip r:embed="rId16"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800" b="1">
                <a:solidFill>
                  <a:srgbClr val="0070C0"/>
                </a:solidFill>
                <a:latin typeface="Comic Sans MS" pitchFamily="66" charset="0"/>
              </a:rPr>
              <a:t>Необходимый уровень.</a:t>
            </a:r>
            <a:r>
              <a:rPr lang="ru-RU" sz="2800">
                <a:solidFill>
                  <a:srgbClr val="0070C0"/>
                </a:solidFill>
                <a:latin typeface="Comic Sans MS" pitchFamily="66" charset="0"/>
              </a:rPr>
              <a:t> </a:t>
            </a:r>
            <a:r>
              <a:rPr lang="ru-RU" sz="2800">
                <a:latin typeface="Comic Sans MS" pitchFamily="66" charset="0"/>
              </a:rPr>
              <a:t>Определи, что является источником по древнейшей и средневековой российской истории, а что нет.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63"/>
                                        </p:tgtEl>
                                        <p:attrNameLst>
                                          <p:attrName>style.visibility</p:attrName>
                                        </p:attrNameLst>
                                      </p:cBhvr>
                                      <p:to>
                                        <p:strVal val="visible"/>
                                      </p:to>
                                    </p:set>
                                    <p:animEffect transition="in" filter="fade">
                                      <p:cBhvr>
                                        <p:cTn id="10" dur="500"/>
                                        <p:tgtEl>
                                          <p:spTgt spid="2063"/>
                                        </p:tgtEl>
                                      </p:cBhvr>
                                    </p:animEffect>
                                  </p:childTnLst>
                                </p:cTn>
                              </p:par>
                              <p:par>
                                <p:cTn id="11" presetID="10" presetClass="entr" presetSubtype="0" fill="hold" nodeType="withEffect">
                                  <p:stCondLst>
                                    <p:cond delay="0"/>
                                  </p:stCondLst>
                                  <p:childTnLst>
                                    <p:set>
                                      <p:cBhvr>
                                        <p:cTn id="12" dur="1" fill="hold">
                                          <p:stCondLst>
                                            <p:cond delay="0"/>
                                          </p:stCondLst>
                                        </p:cTn>
                                        <p:tgtEl>
                                          <p:spTgt spid="2064"/>
                                        </p:tgtEl>
                                        <p:attrNameLst>
                                          <p:attrName>style.visibility</p:attrName>
                                        </p:attrNameLst>
                                      </p:cBhvr>
                                      <p:to>
                                        <p:strVal val="visible"/>
                                      </p:to>
                                    </p:set>
                                    <p:animEffect transition="in" filter="fade">
                                      <p:cBhvr>
                                        <p:cTn id="13" dur="500"/>
                                        <p:tgtEl>
                                          <p:spTgt spid="2064"/>
                                        </p:tgtEl>
                                      </p:cBhvr>
                                    </p:animEffect>
                                  </p:childTnLst>
                                </p:cTn>
                              </p:par>
                              <p:par>
                                <p:cTn id="14" presetID="10" presetClass="entr" presetSubtype="0" fill="hold" nodeType="withEffect">
                                  <p:stCondLst>
                                    <p:cond delay="0"/>
                                  </p:stCondLst>
                                  <p:childTnLst>
                                    <p:set>
                                      <p:cBhvr>
                                        <p:cTn id="15" dur="1" fill="hold">
                                          <p:stCondLst>
                                            <p:cond delay="0"/>
                                          </p:stCondLst>
                                        </p:cTn>
                                        <p:tgtEl>
                                          <p:spTgt spid="2066"/>
                                        </p:tgtEl>
                                        <p:attrNameLst>
                                          <p:attrName>style.visibility</p:attrName>
                                        </p:attrNameLst>
                                      </p:cBhvr>
                                      <p:to>
                                        <p:strVal val="visible"/>
                                      </p:to>
                                    </p:set>
                                    <p:animEffect transition="in" filter="fade">
                                      <p:cBhvr>
                                        <p:cTn id="16" dur="500"/>
                                        <p:tgtEl>
                                          <p:spTgt spid="2066"/>
                                        </p:tgtEl>
                                      </p:cBhvr>
                                    </p:animEffect>
                                  </p:childTnLst>
                                </p:cTn>
                              </p:par>
                              <p:par>
                                <p:cTn id="17" presetID="10" presetClass="entr" presetSubtype="0" fill="hold" nodeType="withEffect">
                                  <p:stCondLst>
                                    <p:cond delay="0"/>
                                  </p:stCondLst>
                                  <p:childTnLst>
                                    <p:set>
                                      <p:cBhvr>
                                        <p:cTn id="18" dur="1" fill="hold">
                                          <p:stCondLst>
                                            <p:cond delay="0"/>
                                          </p:stCondLst>
                                        </p:cTn>
                                        <p:tgtEl>
                                          <p:spTgt spid="2068"/>
                                        </p:tgtEl>
                                        <p:attrNameLst>
                                          <p:attrName>style.visibility</p:attrName>
                                        </p:attrNameLst>
                                      </p:cBhvr>
                                      <p:to>
                                        <p:strVal val="visible"/>
                                      </p:to>
                                    </p:set>
                                    <p:animEffect transition="in" filter="fade">
                                      <p:cBhvr>
                                        <p:cTn id="19" dur="500"/>
                                        <p:tgtEl>
                                          <p:spTgt spid="2068"/>
                                        </p:tgtEl>
                                      </p:cBhvr>
                                    </p:animEffect>
                                  </p:childTnLst>
                                </p:cTn>
                              </p:par>
                              <p:par>
                                <p:cTn id="20" presetID="10" presetClass="entr" presetSubtype="0" fill="hold" nodeType="withEffect">
                                  <p:stCondLst>
                                    <p:cond delay="0"/>
                                  </p:stCondLst>
                                  <p:childTnLst>
                                    <p:set>
                                      <p:cBhvr>
                                        <p:cTn id="21" dur="1" fill="hold">
                                          <p:stCondLst>
                                            <p:cond delay="0"/>
                                          </p:stCondLst>
                                        </p:cTn>
                                        <p:tgtEl>
                                          <p:spTgt spid="2069"/>
                                        </p:tgtEl>
                                        <p:attrNameLst>
                                          <p:attrName>style.visibility</p:attrName>
                                        </p:attrNameLst>
                                      </p:cBhvr>
                                      <p:to>
                                        <p:strVal val="visible"/>
                                      </p:to>
                                    </p:set>
                                    <p:animEffect transition="in" filter="fade">
                                      <p:cBhvr>
                                        <p:cTn id="22" dur="500"/>
                                        <p:tgtEl>
                                          <p:spTgt spid="2069"/>
                                        </p:tgtEl>
                                      </p:cBhvr>
                                    </p:animEffect>
                                  </p:childTnLst>
                                </p:cTn>
                              </p:par>
                              <p:par>
                                <p:cTn id="23" presetID="10" presetClass="entr" presetSubtype="0" fill="hold" nodeType="withEffect">
                                  <p:stCondLst>
                                    <p:cond delay="0"/>
                                  </p:stCondLst>
                                  <p:childTnLst>
                                    <p:set>
                                      <p:cBhvr>
                                        <p:cTn id="24" dur="1" fill="hold">
                                          <p:stCondLst>
                                            <p:cond delay="0"/>
                                          </p:stCondLst>
                                        </p:cTn>
                                        <p:tgtEl>
                                          <p:spTgt spid="2070"/>
                                        </p:tgtEl>
                                        <p:attrNameLst>
                                          <p:attrName>style.visibility</p:attrName>
                                        </p:attrNameLst>
                                      </p:cBhvr>
                                      <p:to>
                                        <p:strVal val="visible"/>
                                      </p:to>
                                    </p:set>
                                    <p:animEffect transition="in" filter="fade">
                                      <p:cBhvr>
                                        <p:cTn id="25" dur="500"/>
                                        <p:tgtEl>
                                          <p:spTgt spid="2070"/>
                                        </p:tgtEl>
                                      </p:cBhvr>
                                    </p:animEffect>
                                  </p:childTnLst>
                                </p:cTn>
                              </p:par>
                              <p:par>
                                <p:cTn id="26" presetID="10" presetClass="entr" presetSubtype="0" fill="hold" nodeType="withEffect">
                                  <p:stCondLst>
                                    <p:cond delay="0"/>
                                  </p:stCondLst>
                                  <p:childTnLst>
                                    <p:set>
                                      <p:cBhvr>
                                        <p:cTn id="27" dur="1" fill="hold">
                                          <p:stCondLst>
                                            <p:cond delay="0"/>
                                          </p:stCondLst>
                                        </p:cTn>
                                        <p:tgtEl>
                                          <p:spTgt spid="2071"/>
                                        </p:tgtEl>
                                        <p:attrNameLst>
                                          <p:attrName>style.visibility</p:attrName>
                                        </p:attrNameLst>
                                      </p:cBhvr>
                                      <p:to>
                                        <p:strVal val="visible"/>
                                      </p:to>
                                    </p:set>
                                    <p:animEffect transition="in" filter="fade">
                                      <p:cBhvr>
                                        <p:cTn id="28" dur="500"/>
                                        <p:tgtEl>
                                          <p:spTgt spid="2071"/>
                                        </p:tgtEl>
                                      </p:cBhvr>
                                    </p:animEffect>
                                  </p:childTnLst>
                                </p:cTn>
                              </p:par>
                              <p:par>
                                <p:cTn id="29" presetID="10" presetClass="entr" presetSubtype="0" fill="hold" nodeType="withEffect">
                                  <p:stCondLst>
                                    <p:cond delay="0"/>
                                  </p:stCondLst>
                                  <p:childTnLst>
                                    <p:set>
                                      <p:cBhvr>
                                        <p:cTn id="30" dur="1" fill="hold">
                                          <p:stCondLst>
                                            <p:cond delay="0"/>
                                          </p:stCondLst>
                                        </p:cTn>
                                        <p:tgtEl>
                                          <p:spTgt spid="2072"/>
                                        </p:tgtEl>
                                        <p:attrNameLst>
                                          <p:attrName>style.visibility</p:attrName>
                                        </p:attrNameLst>
                                      </p:cBhvr>
                                      <p:to>
                                        <p:strVal val="visible"/>
                                      </p:to>
                                    </p:set>
                                    <p:animEffect transition="in" filter="fade">
                                      <p:cBhvr>
                                        <p:cTn id="31" dur="500"/>
                                        <p:tgtEl>
                                          <p:spTgt spid="2072"/>
                                        </p:tgtEl>
                                      </p:cBhvr>
                                    </p:animEffect>
                                  </p:childTnLst>
                                </p:cTn>
                              </p:par>
                              <p:par>
                                <p:cTn id="32" presetID="10" presetClass="entr" presetSubtype="0" fill="hold" nodeType="withEffect">
                                  <p:stCondLst>
                                    <p:cond delay="0"/>
                                  </p:stCondLst>
                                  <p:childTnLst>
                                    <p:set>
                                      <p:cBhvr>
                                        <p:cTn id="33" dur="1" fill="hold">
                                          <p:stCondLst>
                                            <p:cond delay="0"/>
                                          </p:stCondLst>
                                        </p:cTn>
                                        <p:tgtEl>
                                          <p:spTgt spid="2073"/>
                                        </p:tgtEl>
                                        <p:attrNameLst>
                                          <p:attrName>style.visibility</p:attrName>
                                        </p:attrNameLst>
                                      </p:cBhvr>
                                      <p:to>
                                        <p:strVal val="visible"/>
                                      </p:to>
                                    </p:set>
                                    <p:animEffect transition="in" filter="fade">
                                      <p:cBhvr>
                                        <p:cTn id="34" dur="500"/>
                                        <p:tgtEl>
                                          <p:spTgt spid="2073"/>
                                        </p:tgtEl>
                                      </p:cBhvr>
                                    </p:animEffect>
                                  </p:childTnLst>
                                </p:cTn>
                              </p:par>
                              <p:par>
                                <p:cTn id="35" presetID="10"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par>
                                <p:cTn id="38" presetID="10" presetClass="entr" presetSubtype="0" fill="hold" nodeType="withEffect">
                                  <p:stCondLst>
                                    <p:cond delay="0"/>
                                  </p:stCondLst>
                                  <p:childTnLst>
                                    <p:set>
                                      <p:cBhvr>
                                        <p:cTn id="39" dur="1" fill="hold">
                                          <p:stCondLst>
                                            <p:cond delay="0"/>
                                          </p:stCondLst>
                                        </p:cTn>
                                        <p:tgtEl>
                                          <p:spTgt spid="2065"/>
                                        </p:tgtEl>
                                        <p:attrNameLst>
                                          <p:attrName>style.visibility</p:attrName>
                                        </p:attrNameLst>
                                      </p:cBhvr>
                                      <p:to>
                                        <p:strVal val="visible"/>
                                      </p:to>
                                    </p:set>
                                    <p:animEffect transition="in" filter="fade">
                                      <p:cBhvr>
                                        <p:cTn id="40" dur="500"/>
                                        <p:tgtEl>
                                          <p:spTgt spid="20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История нашей страны – это история народов, её населяющих, и государств, ими созданных. Это история семей, многие поколения которых выросли на этой земле, история людей, которые </a:t>
            </a:r>
            <a:r>
              <a:rPr lang="ru-RU" sz="32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могут </a:t>
            </a:r>
            <a:r>
              <a:rPr lang="ru-RU" sz="3200" b="1"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сказать: </a:t>
            </a:r>
            <a:r>
              <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«Россия – наша Родина!»</a:t>
            </a: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4096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252000" y="5445224"/>
            <a:ext cx="8640000" cy="1055608"/>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r>
              <a:rPr lang="ru-RU" sz="2800">
                <a:latin typeface="Comic Sans MS" pitchFamily="66" charset="0"/>
              </a:rPr>
              <a:t>	Как вы думаете, могла ли эта огромная страна развиваться изолированно от соседей?</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16389" name="Объект 1"/>
          <p:cNvSpPr>
            <a:spLocks noGrp="1"/>
          </p:cNvSpPr>
          <p:nvPr>
            <p:ph sz="half" idx="1"/>
          </p:nvPr>
        </p:nvSpPr>
        <p:spPr>
          <a:xfrm>
            <a:off x="252413" y="981075"/>
            <a:ext cx="8639175" cy="4319588"/>
          </a:xfrm>
          <a:prstGeom prst="roundRect">
            <a:avLst>
              <a:gd name="adj" fmla="val 10315"/>
            </a:avLst>
          </a:prstGeom>
          <a:blipFill dpi="0" rotWithShape="1">
            <a:blip r:embed="rId3"/>
            <a:srcRect/>
            <a:tile tx="0" ty="0" sx="100000" sy="100000" flip="none" algn="tl"/>
          </a:blipFill>
          <a:ln>
            <a:round/>
          </a:ln>
        </p:spPr>
        <p:txBody>
          <a:bodyPr anchor="ctr"/>
          <a:lstStyle/>
          <a:p>
            <a:pPr marL="88900" indent="0">
              <a:spcBef>
                <a:spcPct val="0"/>
              </a:spcBef>
              <a:buFont typeface="Comic Sans MS" pitchFamily="66" charset="0"/>
              <a:buNone/>
            </a:pPr>
            <a:r>
              <a:rPr lang="ru-RU" sz="3600" smtClean="0"/>
              <a:t>- Когда говорят об Англии, вспоминают холодный дождливый климат, о Франции – красивых женщин и духи. А что, по-вашему,  является главной отличительной особенностью России?</a:t>
            </a:r>
          </a:p>
        </p:txBody>
      </p:sp>
      <p:sp>
        <p:nvSpPr>
          <p:cNvPr id="20" name="Овал 19"/>
          <p:cNvSpPr>
            <a:spLocks noChangeAspect="1"/>
          </p:cNvSpPr>
          <p:nvPr/>
        </p:nvSpPr>
        <p:spPr>
          <a:xfrm>
            <a:off x="827616" y="5589224"/>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300" dirty="0"/>
          </a:p>
        </p:txBody>
      </p:sp>
      <p:pic>
        <p:nvPicPr>
          <p:cNvPr id="16393"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ЕСТЬ ЛИ ВЗАИМОСВЯЗЬ МЕЖДУ РОССИЙСКОЙ И ВСЕМИРНОЙ ИСТОРИЕЙ?</a:t>
            </a: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Таблица 19"/>
          <p:cNvGraphicFramePr>
            <a:graphicFrameLocks noGrp="1"/>
          </p:cNvGraphicFramePr>
          <p:nvPr/>
        </p:nvGraphicFramePr>
        <p:xfrm>
          <a:off x="251998" y="980728"/>
          <a:ext cx="8640480" cy="5828032"/>
        </p:xfrm>
        <a:graphic>
          <a:graphicData uri="http://schemas.openxmlformats.org/drawingml/2006/table">
            <a:tbl>
              <a:tblPr firstRow="1" bandRow="1">
                <a:tableStyleId>{5C22544A-7EE6-4342-B048-85BDC9FD1C3A}</a:tableStyleId>
              </a:tblPr>
              <a:tblGrid>
                <a:gridCol w="719602"/>
                <a:gridCol w="720080"/>
                <a:gridCol w="5760640"/>
                <a:gridCol w="720080"/>
                <a:gridCol w="720078"/>
              </a:tblGrid>
              <a:tr h="416488">
                <a:tc rowSpan="13">
                  <a:txBody>
                    <a:bodyPr/>
                    <a:lstStyle/>
                    <a:p>
                      <a:pPr algn="ctr"/>
                      <a:r>
                        <a:rPr lang="ru-RU" sz="3200" b="1" i="0" u="none" strike="noStrike" kern="1200" baseline="0" dirty="0" smtClean="0">
                          <a:solidFill>
                            <a:schemeClr val="lt1"/>
                          </a:solidFill>
                          <a:latin typeface="+mn-lt"/>
                          <a:ea typeface="+mn-ea"/>
                          <a:cs typeface="+mn-cs"/>
                        </a:rPr>
                        <a:t>Цивилизация </a:t>
                      </a:r>
                      <a:endParaRPr lang="ru-RU" sz="3200" dirty="0"/>
                    </a:p>
                  </a:txBody>
                  <a:tcPr vert="vert270" anchor="ctr">
                    <a:solidFill>
                      <a:schemeClr val="accent4">
                        <a:lumMod val="20000"/>
                        <a:lumOff val="80000"/>
                      </a:schemeClr>
                    </a:solidFill>
                  </a:tcPr>
                </a:tc>
                <a:tc>
                  <a:txBody>
                    <a:bodyPr/>
                    <a:lstStyle/>
                    <a:p>
                      <a:endParaRPr lang="ru-RU" sz="2800" dirty="0"/>
                    </a:p>
                  </a:txBody>
                  <a:tcPr>
                    <a:solidFill>
                      <a:schemeClr val="accent5">
                        <a:lumMod val="20000"/>
                        <a:lumOff val="80000"/>
                      </a:schemeClr>
                    </a:solidFill>
                  </a:tcPr>
                </a:tc>
                <a:tc>
                  <a:txBody>
                    <a:bodyPr/>
                    <a:lstStyle/>
                    <a:p>
                      <a:pPr algn="ctr"/>
                      <a:r>
                        <a:rPr lang="ru-RU" sz="2800" dirty="0" smtClean="0"/>
                        <a:t>Признаки</a:t>
                      </a:r>
                      <a:endParaRPr lang="ru-RU" sz="2800" dirty="0"/>
                    </a:p>
                  </a:txBody>
                  <a:tcPr>
                    <a:solidFill>
                      <a:schemeClr val="accent5">
                        <a:lumMod val="20000"/>
                        <a:lumOff val="80000"/>
                      </a:schemeClr>
                    </a:solidFill>
                  </a:tcPr>
                </a:tc>
                <a:tc>
                  <a:txBody>
                    <a:bodyPr/>
                    <a:lstStyle/>
                    <a:p>
                      <a:endParaRPr lang="ru-RU" sz="2800" dirty="0"/>
                    </a:p>
                  </a:txBody>
                  <a:tcPr>
                    <a:solidFill>
                      <a:schemeClr val="accent5">
                        <a:lumMod val="20000"/>
                        <a:lumOff val="80000"/>
                      </a:schemeClr>
                    </a:solidFill>
                  </a:tcPr>
                </a:tc>
                <a:tc rowSpan="13">
                  <a:txBody>
                    <a:bodyPr/>
                    <a:lstStyle/>
                    <a:p>
                      <a:pPr algn="ctr"/>
                      <a:r>
                        <a:rPr lang="ru-RU" sz="3200" dirty="0" smtClean="0"/>
                        <a:t>Цивилизация </a:t>
                      </a:r>
                      <a:endParaRPr lang="ru-RU" sz="3200" dirty="0"/>
                    </a:p>
                  </a:txBody>
                  <a:tcPr vert="vert270" anchor="ctr">
                    <a:solidFill>
                      <a:schemeClr val="accent4">
                        <a:lumMod val="20000"/>
                        <a:lumOff val="80000"/>
                      </a:schemeClr>
                    </a:solidFill>
                  </a:tcPr>
                </a:tc>
              </a:tr>
              <a:tr h="330740">
                <a:tc vMerge="1">
                  <a:txBody>
                    <a:bodyPr/>
                    <a:lstStyle/>
                    <a:p>
                      <a:endParaRPr lang="ru-RU" dirty="0"/>
                    </a:p>
                  </a:txBody>
                  <a:tcPr>
                    <a:solidFill>
                      <a:schemeClr val="accent4">
                        <a:lumMod val="20000"/>
                        <a:lumOff val="80000"/>
                      </a:schemeClr>
                    </a:solidFill>
                  </a:tcPr>
                </a:tc>
                <a:tc rowSpan="12">
                  <a:txBody>
                    <a:bodyPr/>
                    <a:lstStyle/>
                    <a:p>
                      <a:endParaRPr lang="ru-RU" sz="28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Большая общность людей</a:t>
                      </a:r>
                      <a:endParaRPr lang="ru-RU" sz="2100" dirty="0" smtClean="0">
                        <a:effectLst/>
                      </a:endParaRPr>
                    </a:p>
                  </a:txBody>
                  <a:tcPr>
                    <a:solidFill>
                      <a:schemeClr val="accent4">
                        <a:lumMod val="20000"/>
                        <a:lumOff val="80000"/>
                      </a:schemeClr>
                    </a:solidFill>
                  </a:tcPr>
                </a:tc>
                <a:tc rowSpan="12">
                  <a:txBody>
                    <a:bodyPr/>
                    <a:lstStyle/>
                    <a:p>
                      <a:endParaRPr lang="ru-RU" sz="28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438512">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Возникновение  городов</a:t>
                      </a:r>
                      <a:endParaRPr lang="ru-RU" sz="2100" dirty="0" smtClean="0">
                        <a:effectLst/>
                      </a:endParaRPr>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307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Ступень развития общества</a:t>
                      </a:r>
                      <a:endParaRPr lang="ru-RU" sz="2100" dirty="0" smtClean="0">
                        <a:effectLst/>
                      </a:endParaRPr>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307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Несколько  народов и государств</a:t>
                      </a:r>
                      <a:endParaRPr lang="ru-RU" sz="2100" dirty="0" smtClean="0">
                        <a:effectLst/>
                      </a:endParaRPr>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307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Отношения</a:t>
                      </a:r>
                      <a:r>
                        <a:rPr lang="ru-RU" sz="2100" kern="1200" baseline="0" dirty="0" smtClean="0">
                          <a:solidFill>
                            <a:schemeClr val="dk1"/>
                          </a:solidFill>
                          <a:effectLst/>
                          <a:latin typeface="+mn-lt"/>
                          <a:ea typeface="+mn-ea"/>
                          <a:cs typeface="+mn-cs"/>
                        </a:rPr>
                        <a:t> </a:t>
                      </a:r>
                      <a:r>
                        <a:rPr lang="ru-RU" sz="2100" kern="1200" dirty="0" smtClean="0">
                          <a:solidFill>
                            <a:schemeClr val="dk1"/>
                          </a:solidFill>
                          <a:effectLst/>
                          <a:latin typeface="+mn-lt"/>
                          <a:ea typeface="+mn-ea"/>
                          <a:cs typeface="+mn-cs"/>
                        </a:rPr>
                        <a:t> между людьми</a:t>
                      </a:r>
                      <a:endParaRPr lang="ru-RU" sz="2100" dirty="0" smtClean="0">
                        <a:effectLst/>
                      </a:endParaRPr>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30740">
                <a:tc vMerge="1">
                  <a:txBody>
                    <a:bodyPr/>
                    <a:lstStyle/>
                    <a:p>
                      <a:pPr algn="ctr"/>
                      <a:endParaRPr lang="ru-RU" sz="28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Особенности ведения хозяйства</a:t>
                      </a:r>
                      <a:endParaRPr lang="ru-RU" sz="2100" dirty="0" smtClean="0">
                        <a:effectLst/>
                      </a:endParaRPr>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r h="416488">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Создание  государств</a:t>
                      </a:r>
                      <a:endParaRPr lang="ru-RU" sz="2100" dirty="0" smtClean="0">
                        <a:effectLst/>
                      </a:endParaRPr>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r h="416488">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Разделение людей на общественные слои</a:t>
                      </a:r>
                      <a:endParaRPr lang="ru-RU" sz="2100" dirty="0" smtClean="0">
                        <a:effectLst/>
                      </a:endParaRPr>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r h="587983">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Представления о добре и зле, красивом и безобразном</a:t>
                      </a:r>
                      <a:endParaRPr lang="ru-RU" sz="2100" dirty="0" smtClean="0">
                        <a:effectLst/>
                      </a:endParaRPr>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r h="416488">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Изобретение  письменности</a:t>
                      </a:r>
                      <a:endParaRPr lang="ru-RU" sz="2100" dirty="0" smtClean="0">
                        <a:effectLst/>
                      </a:endParaRPr>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r h="416488">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Управление  государством</a:t>
                      </a:r>
                      <a:endParaRPr lang="ru-RU" sz="2100" dirty="0" smtClean="0">
                        <a:effectLst/>
                      </a:endParaRPr>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r h="416488">
                <a:tc vMerge="1">
                  <a:txBody>
                    <a:bodyPr/>
                    <a:lstStyle/>
                    <a:p>
                      <a:pPr algn="ctr"/>
                      <a:endParaRPr lang="ru-RU" sz="32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100" kern="1200" dirty="0" smtClean="0">
                          <a:solidFill>
                            <a:schemeClr val="dk1"/>
                          </a:solidFill>
                          <a:effectLst/>
                          <a:latin typeface="+mn-lt"/>
                          <a:ea typeface="+mn-ea"/>
                          <a:cs typeface="+mn-cs"/>
                        </a:rPr>
                        <a:t>Культурные  и религиозные традиции</a:t>
                      </a:r>
                      <a:endParaRPr lang="ru-RU" sz="2100" dirty="0" smtClean="0">
                        <a:effectLst/>
                      </a:endParaRPr>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bl>
          </a:graphicData>
        </a:graphic>
      </p:graphicFrame>
      <p:sp>
        <p:nvSpPr>
          <p:cNvPr id="4" name="Скругленный прямоугольник 3"/>
          <p:cNvSpPr/>
          <p:nvPr/>
        </p:nvSpPr>
        <p:spPr>
          <a:xfrm>
            <a:off x="252000" y="2703929"/>
            <a:ext cx="8640000" cy="1532334"/>
          </a:xfrm>
          <a:prstGeom prst="roundRect">
            <a:avLst/>
          </a:prstGeom>
          <a:blipFill>
            <a:blip r:embed="rId3">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nchor="ctr">
            <a:spAutoFit/>
          </a:bodyPr>
          <a:lstStyle/>
          <a:p>
            <a:pPr indent="350838"/>
            <a:r>
              <a:rPr lang="ru-RU" sz="2800" b="1">
                <a:solidFill>
                  <a:srgbClr val="0070C0"/>
                </a:solidFill>
                <a:latin typeface="Comic Sans MS" pitchFamily="66" charset="0"/>
              </a:rPr>
              <a:t>Необходимый уровень. </a:t>
            </a:r>
            <a:r>
              <a:rPr lang="ru-RU" sz="2800">
                <a:latin typeface="Comic Sans MS" pitchFamily="66" charset="0"/>
              </a:rPr>
              <a:t>При помощи стрелок распредели признаки разных значений понятия «цивилизация».</a:t>
            </a:r>
          </a:p>
        </p:txBody>
      </p:sp>
      <p:sp>
        <p:nvSpPr>
          <p:cNvPr id="3" name="Заголовок 2"/>
          <p:cNvSpPr>
            <a:spLocks noGrp="1"/>
          </p:cNvSpPr>
          <p:nvPr>
            <p:ph type="title"/>
          </p:nvPr>
        </p:nvSpPr>
        <p:spPr/>
        <p:txBody>
          <a:bodyPr/>
          <a:lstStyle/>
          <a:p>
            <a:pPr fontAlgn="auto">
              <a:spcAft>
                <a:spcPts val="0"/>
              </a:spcAft>
              <a:defRPr/>
            </a:pPr>
            <a:r>
              <a:rPr lang="ru-RU" sz="3600" spc="-150" dirty="0"/>
              <a:t>ВСПОМИНАЕМ ТО, ЧТО ЗНАЕМ</a:t>
            </a:r>
            <a:endParaRPr lang="ru-RU" sz="3600" dirty="0"/>
          </a:p>
        </p:txBody>
      </p:sp>
      <p:cxnSp>
        <p:nvCxnSpPr>
          <p:cNvPr id="22" name="Прямая со стрелкой 21"/>
          <p:cNvCxnSpPr/>
          <p:nvPr/>
        </p:nvCxnSpPr>
        <p:spPr>
          <a:xfrm flipH="1">
            <a:off x="1008063" y="1268413"/>
            <a:ext cx="611187"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a:off x="7524750" y="1268413"/>
            <a:ext cx="611188"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0488"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52000" y="980728"/>
            <a:ext cx="8640000" cy="919401"/>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65125"/>
            <a:r>
              <a:rPr lang="ru-RU" sz="2400" b="1">
                <a:solidFill>
                  <a:srgbClr val="0070C0"/>
                </a:solidFill>
                <a:latin typeface="Comic Sans MS" pitchFamily="66" charset="0"/>
              </a:rPr>
              <a:t>Необходимый уровень.</a:t>
            </a:r>
            <a:r>
              <a:rPr lang="ru-RU" sz="2400" b="1">
                <a:solidFill>
                  <a:srgbClr val="00B0F0"/>
                </a:solidFill>
                <a:latin typeface="Comic Sans MS" pitchFamily="66" charset="0"/>
              </a:rPr>
              <a:t> </a:t>
            </a:r>
            <a:r>
              <a:rPr lang="ru-RU" sz="2400">
                <a:latin typeface="Comic Sans MS" pitchFamily="66" charset="0"/>
              </a:rPr>
              <a:t>К рисункам средневековых цивилизаций подбери названия из списка.</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2533"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pic>
        <p:nvPicPr>
          <p:cNvPr id="1026" name="Picture 2"/>
          <p:cNvPicPr>
            <a:picLocks noChangeAspect="1" noChangeArrowheads="1"/>
          </p:cNvPicPr>
          <p:nvPr/>
        </p:nvPicPr>
        <p:blipFill>
          <a:blip r:embed="rId5">
            <a:extLst/>
          </a:blip>
          <a:srcRect/>
          <a:stretch>
            <a:fillRect/>
          </a:stretch>
        </p:blipFill>
        <p:spPr bwMode="auto">
          <a:xfrm>
            <a:off x="492096" y="1988840"/>
            <a:ext cx="3575848" cy="3240000"/>
          </a:xfrm>
          <a:prstGeom prst="roundRect">
            <a:avLst>
              <a:gd name="adj" fmla="val 5518"/>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027" name="Picture 3"/>
          <p:cNvPicPr>
            <a:picLocks noChangeAspect="1" noChangeArrowheads="1"/>
          </p:cNvPicPr>
          <p:nvPr/>
        </p:nvPicPr>
        <p:blipFill>
          <a:blip r:embed="rId6" cstate="email">
            <a:extLst/>
          </a:blip>
          <a:srcRect/>
          <a:stretch>
            <a:fillRect/>
          </a:stretch>
        </p:blipFill>
        <p:spPr bwMode="auto">
          <a:xfrm>
            <a:off x="2526207" y="3963864"/>
            <a:ext cx="1541737" cy="1260000"/>
          </a:xfrm>
          <a:prstGeom prst="roundRect">
            <a:avLst>
              <a:gd name="adj" fmla="val 15964"/>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028" name="Picture 4"/>
          <p:cNvPicPr>
            <a:picLocks noChangeAspect="1" noChangeArrowheads="1"/>
          </p:cNvPicPr>
          <p:nvPr/>
        </p:nvPicPr>
        <p:blipFill rotWithShape="1">
          <a:blip r:embed="rId7" cstate="email">
            <a:extLst/>
          </a:blip>
          <a:srcRect b="650"/>
          <a:stretch/>
        </p:blipFill>
        <p:spPr bwMode="auto">
          <a:xfrm>
            <a:off x="5076056" y="1988840"/>
            <a:ext cx="3575848" cy="3240000"/>
          </a:xfrm>
          <a:prstGeom prst="roundRect">
            <a:avLst>
              <a:gd name="adj" fmla="val 6048"/>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029" name="Picture 5"/>
          <p:cNvPicPr>
            <a:picLocks noChangeAspect="1" noChangeArrowheads="1"/>
          </p:cNvPicPr>
          <p:nvPr/>
        </p:nvPicPr>
        <p:blipFill>
          <a:blip r:embed="rId8">
            <a:extLst/>
          </a:blip>
          <a:srcRect/>
          <a:stretch>
            <a:fillRect/>
          </a:stretch>
        </p:blipFill>
        <p:spPr bwMode="auto">
          <a:xfrm>
            <a:off x="7561913" y="1988840"/>
            <a:ext cx="1095375" cy="14478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030" name="Picture 6"/>
          <p:cNvPicPr>
            <a:picLocks noChangeAspect="1" noChangeArrowheads="1"/>
          </p:cNvPicPr>
          <p:nvPr/>
        </p:nvPicPr>
        <p:blipFill>
          <a:blip r:embed="rId9" cstate="email">
            <a:extLst/>
          </a:blip>
          <a:srcRect/>
          <a:stretch>
            <a:fillRect/>
          </a:stretch>
        </p:blipFill>
        <p:spPr bwMode="auto">
          <a:xfrm>
            <a:off x="7057706" y="4030896"/>
            <a:ext cx="1618750" cy="126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23" name="Прямоугольник 22"/>
          <p:cNvSpPr/>
          <p:nvPr/>
        </p:nvSpPr>
        <p:spPr>
          <a:xfrm>
            <a:off x="252413" y="5373688"/>
            <a:ext cx="8639175" cy="1441450"/>
          </a:xfrm>
          <a:prstGeom prst="rect">
            <a:avLst/>
          </a:prstGeom>
          <a:solidFill>
            <a:schemeClr val="accent4">
              <a:lumMod val="20000"/>
              <a:lumOff val="80000"/>
            </a:schemeClr>
          </a:solidFill>
          <a:ln>
            <a:solidFill>
              <a:schemeClr val="bg1"/>
            </a:solidFill>
          </a:ln>
        </p:spPr>
        <p:txBody>
          <a:bodyPr>
            <a:spAutoFit/>
          </a:bodyPr>
          <a:lstStyle/>
          <a:p>
            <a:pPr indent="365125"/>
            <a:r>
              <a:rPr lang="ru-RU" sz="2200">
                <a:latin typeface="Comic Sans MS" pitchFamily="66" charset="0"/>
              </a:rPr>
              <a:t>Индуистская цивилизация. Католическая цивилизация.</a:t>
            </a:r>
            <a:r>
              <a:rPr lang="ru-RU" sz="2200"/>
              <a:t> </a:t>
            </a:r>
            <a:r>
              <a:rPr lang="ru-RU" sz="2200">
                <a:latin typeface="Comic Sans MS" pitchFamily="66" charset="0"/>
              </a:rPr>
              <a:t>Исламская цивилизация. Православная цивилизация. </a:t>
            </a:r>
            <a:r>
              <a:rPr lang="ru-RU" sz="2200"/>
              <a:t>  </a:t>
            </a:r>
            <a:r>
              <a:rPr lang="ru-RU" sz="2200">
                <a:latin typeface="Comic Sans MS" pitchFamily="66" charset="0"/>
              </a:rPr>
              <a:t>Дальневосточная цивилизация. Цивилизации американских индейцев.</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52000" y="980728"/>
            <a:ext cx="8640000" cy="919401"/>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65125"/>
            <a:r>
              <a:rPr lang="ru-RU" sz="2400" b="1">
                <a:solidFill>
                  <a:srgbClr val="0070C0"/>
                </a:solidFill>
                <a:latin typeface="Comic Sans MS" pitchFamily="66" charset="0"/>
              </a:rPr>
              <a:t>Необходимый уровень.</a:t>
            </a:r>
            <a:r>
              <a:rPr lang="ru-RU" sz="2400" b="1">
                <a:solidFill>
                  <a:srgbClr val="00B0F0"/>
                </a:solidFill>
                <a:latin typeface="Comic Sans MS" pitchFamily="66" charset="0"/>
              </a:rPr>
              <a:t> </a:t>
            </a:r>
            <a:r>
              <a:rPr lang="ru-RU" sz="2400">
                <a:latin typeface="Comic Sans MS" pitchFamily="66" charset="0"/>
              </a:rPr>
              <a:t>К рисункам средневековых цивилизаций подбери названия из списка</a:t>
            </a:r>
            <a:r>
              <a:rPr lang="ru-RU" sz="2400"/>
              <a:t>.</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4581"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pic>
        <p:nvPicPr>
          <p:cNvPr id="2054" name="Picture 6"/>
          <p:cNvPicPr>
            <a:picLocks noChangeAspect="1" noChangeArrowheads="1"/>
          </p:cNvPicPr>
          <p:nvPr/>
        </p:nvPicPr>
        <p:blipFill rotWithShape="1">
          <a:blip r:embed="rId5" cstate="email">
            <a:extLst/>
          </a:blip>
          <a:srcRect r="811"/>
          <a:stretch/>
        </p:blipFill>
        <p:spPr bwMode="auto">
          <a:xfrm>
            <a:off x="467544" y="1988840"/>
            <a:ext cx="3575848" cy="3240000"/>
          </a:xfrm>
          <a:prstGeom prst="roundRect">
            <a:avLst>
              <a:gd name="adj" fmla="val 5426"/>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2055" name="Picture 7"/>
          <p:cNvPicPr>
            <a:picLocks noChangeAspect="1" noChangeArrowheads="1"/>
          </p:cNvPicPr>
          <p:nvPr/>
        </p:nvPicPr>
        <p:blipFill>
          <a:blip r:embed="rId6" cstate="email">
            <a:extLst/>
          </a:blip>
          <a:srcRect/>
          <a:stretch>
            <a:fillRect/>
          </a:stretch>
        </p:blipFill>
        <p:spPr bwMode="auto">
          <a:xfrm>
            <a:off x="2484000" y="3968840"/>
            <a:ext cx="1573093" cy="126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2056" name="Picture 8"/>
          <p:cNvPicPr>
            <a:picLocks noChangeAspect="1" noChangeArrowheads="1"/>
          </p:cNvPicPr>
          <p:nvPr/>
        </p:nvPicPr>
        <p:blipFill rotWithShape="1">
          <a:blip r:embed="rId7" cstate="email">
            <a:extLst/>
          </a:blip>
          <a:srcRect/>
          <a:stretch/>
        </p:blipFill>
        <p:spPr bwMode="auto">
          <a:xfrm>
            <a:off x="5100608" y="1988840"/>
            <a:ext cx="3575848" cy="3240000"/>
          </a:xfrm>
          <a:prstGeom prst="roundRect">
            <a:avLst>
              <a:gd name="adj" fmla="val 5618"/>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2057" name="Picture 9"/>
          <p:cNvPicPr>
            <a:picLocks noChangeAspect="1" noChangeArrowheads="1"/>
          </p:cNvPicPr>
          <p:nvPr/>
        </p:nvPicPr>
        <p:blipFill>
          <a:blip r:embed="rId8" cstate="email">
            <a:extLst/>
          </a:blip>
          <a:srcRect/>
          <a:stretch>
            <a:fillRect/>
          </a:stretch>
        </p:blipFill>
        <p:spPr bwMode="auto">
          <a:xfrm>
            <a:off x="7416456" y="3546022"/>
            <a:ext cx="1260000" cy="1682818"/>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25" name="Прямоугольник 24"/>
          <p:cNvSpPr/>
          <p:nvPr/>
        </p:nvSpPr>
        <p:spPr>
          <a:xfrm>
            <a:off x="252413" y="5373688"/>
            <a:ext cx="8639175" cy="1441450"/>
          </a:xfrm>
          <a:prstGeom prst="rect">
            <a:avLst/>
          </a:prstGeom>
          <a:solidFill>
            <a:schemeClr val="accent4">
              <a:lumMod val="20000"/>
              <a:lumOff val="80000"/>
            </a:schemeClr>
          </a:solidFill>
          <a:ln>
            <a:solidFill>
              <a:schemeClr val="bg1"/>
            </a:solidFill>
          </a:ln>
        </p:spPr>
        <p:txBody>
          <a:bodyPr>
            <a:spAutoFit/>
          </a:bodyPr>
          <a:lstStyle/>
          <a:p>
            <a:pPr indent="365125"/>
            <a:r>
              <a:rPr lang="ru-RU" sz="2200">
                <a:latin typeface="Comic Sans MS" pitchFamily="66" charset="0"/>
              </a:rPr>
              <a:t>Индуистская цивилизация. Католическая цивилизация.</a:t>
            </a:r>
            <a:r>
              <a:rPr lang="ru-RU" sz="2200"/>
              <a:t> </a:t>
            </a:r>
            <a:r>
              <a:rPr lang="ru-RU" sz="2200">
                <a:latin typeface="Comic Sans MS" pitchFamily="66" charset="0"/>
              </a:rPr>
              <a:t>Исламская цивилизация. Православная цивилизация. Дальневосточная цивилизация. Цивилизации американских индейцев.</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52000" y="980728"/>
            <a:ext cx="8640000" cy="919401"/>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65125"/>
            <a:r>
              <a:rPr lang="ru-RU" sz="2400" b="1">
                <a:solidFill>
                  <a:srgbClr val="0070C0"/>
                </a:solidFill>
                <a:latin typeface="Comic Sans MS" pitchFamily="66" charset="0"/>
              </a:rPr>
              <a:t>Необходимый уровень.</a:t>
            </a:r>
            <a:r>
              <a:rPr lang="ru-RU" sz="2400" b="1">
                <a:solidFill>
                  <a:srgbClr val="00B0F0"/>
                </a:solidFill>
                <a:latin typeface="Comic Sans MS" pitchFamily="66" charset="0"/>
              </a:rPr>
              <a:t> </a:t>
            </a:r>
            <a:r>
              <a:rPr lang="ru-RU" sz="2400">
                <a:latin typeface="Comic Sans MS" pitchFamily="66" charset="0"/>
              </a:rPr>
              <a:t>К рисункам средневековых цивилизаций подбери названия из списка</a:t>
            </a:r>
            <a:r>
              <a:rPr lang="ru-RU" sz="2400"/>
              <a:t>.</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6629"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pic>
        <p:nvPicPr>
          <p:cNvPr id="3074" name="Picture 2"/>
          <p:cNvPicPr>
            <a:picLocks noChangeAspect="1" noChangeArrowheads="1"/>
          </p:cNvPicPr>
          <p:nvPr/>
        </p:nvPicPr>
        <p:blipFill rotWithShape="1">
          <a:blip r:embed="rId5" cstate="email">
            <a:extLst/>
          </a:blip>
          <a:srcRect t="-1"/>
          <a:stretch/>
        </p:blipFill>
        <p:spPr bwMode="auto">
          <a:xfrm>
            <a:off x="467544" y="1988840"/>
            <a:ext cx="3566250" cy="3240000"/>
          </a:xfrm>
          <a:prstGeom prst="roundRect">
            <a:avLst>
              <a:gd name="adj" fmla="val 5825"/>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075" name="Picture 3"/>
          <p:cNvPicPr>
            <a:picLocks noChangeAspect="1" noChangeArrowheads="1"/>
          </p:cNvPicPr>
          <p:nvPr/>
        </p:nvPicPr>
        <p:blipFill>
          <a:blip r:embed="rId6">
            <a:extLst/>
          </a:blip>
          <a:srcRect/>
          <a:stretch>
            <a:fillRect/>
          </a:stretch>
        </p:blipFill>
        <p:spPr bwMode="auto">
          <a:xfrm>
            <a:off x="2214000" y="3969200"/>
            <a:ext cx="1821178" cy="126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076" name="Picture 4"/>
          <p:cNvPicPr>
            <a:picLocks noChangeAspect="1" noChangeArrowheads="1"/>
          </p:cNvPicPr>
          <p:nvPr/>
        </p:nvPicPr>
        <p:blipFill>
          <a:blip r:embed="rId7">
            <a:extLst/>
          </a:blip>
          <a:srcRect/>
          <a:stretch>
            <a:fillRect/>
          </a:stretch>
        </p:blipFill>
        <p:spPr bwMode="auto">
          <a:xfrm>
            <a:off x="5076056" y="1988840"/>
            <a:ext cx="3566250" cy="3240000"/>
          </a:xfrm>
          <a:prstGeom prst="roundRect">
            <a:avLst>
              <a:gd name="adj" fmla="val 6342"/>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3077" name="Picture 5"/>
          <p:cNvPicPr>
            <a:picLocks noChangeAspect="1" noChangeArrowheads="1"/>
          </p:cNvPicPr>
          <p:nvPr/>
        </p:nvPicPr>
        <p:blipFill>
          <a:blip r:embed="rId8" cstate="email">
            <a:extLst/>
          </a:blip>
          <a:srcRect/>
          <a:stretch>
            <a:fillRect/>
          </a:stretch>
        </p:blipFill>
        <p:spPr bwMode="auto">
          <a:xfrm>
            <a:off x="6732240" y="3969200"/>
            <a:ext cx="1906800" cy="1260000"/>
          </a:xfrm>
          <a:prstGeom prst="roundRect">
            <a:avLst>
              <a:gd name="adj" fmla="val 1666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
        <p:nvSpPr>
          <p:cNvPr id="12" name="Прямоугольник 11"/>
          <p:cNvSpPr/>
          <p:nvPr/>
        </p:nvSpPr>
        <p:spPr>
          <a:xfrm>
            <a:off x="252413" y="5373688"/>
            <a:ext cx="8639175" cy="1446212"/>
          </a:xfrm>
          <a:prstGeom prst="rect">
            <a:avLst/>
          </a:prstGeom>
          <a:solidFill>
            <a:schemeClr val="accent4">
              <a:lumMod val="20000"/>
              <a:lumOff val="80000"/>
            </a:schemeClr>
          </a:solidFill>
          <a:ln>
            <a:solidFill>
              <a:schemeClr val="bg1"/>
            </a:solidFill>
          </a:ln>
        </p:spPr>
        <p:txBody>
          <a:bodyPr>
            <a:spAutoFit/>
          </a:bodyPr>
          <a:lstStyle/>
          <a:p>
            <a:pPr indent="365125" fontAlgn="auto">
              <a:spcBef>
                <a:spcPts val="0"/>
              </a:spcBef>
              <a:spcAft>
                <a:spcPts val="0"/>
              </a:spcAft>
              <a:defRPr/>
            </a:pPr>
            <a:r>
              <a:rPr lang="ru-RU" sz="2200" dirty="0">
                <a:latin typeface="+mn-lt"/>
              </a:rPr>
              <a:t>Индуистская цивилизация. Католическая цивилизация. Исламская цивилизация. Православная цивилизация. Дальневосточная цивилизация. Цивилизации американских индейцев.</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Рисунок 4"/>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741363" y="4672013"/>
            <a:ext cx="1433512" cy="1620837"/>
          </a:xfrm>
          <a:prstGeom prst="rect">
            <a:avLst/>
          </a:prstGeom>
          <a:noFill/>
          <a:ln w="9525">
            <a:noFill/>
            <a:miter lim="800000"/>
            <a:headEnd/>
            <a:tailEnd/>
          </a:ln>
        </p:spPr>
      </p:pic>
      <p:pic>
        <p:nvPicPr>
          <p:cNvPr id="28674" name="Рисунок 8"/>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6900863" y="4652963"/>
            <a:ext cx="1416050" cy="1620837"/>
          </a:xfrm>
          <a:prstGeom prst="rect">
            <a:avLst/>
          </a:prstGeom>
          <a:noFill/>
          <a:ln w="9525">
            <a:noFill/>
            <a:miter lim="800000"/>
            <a:headEnd/>
            <a:tailEnd/>
          </a:ln>
        </p:spPr>
      </p:pic>
      <p:pic>
        <p:nvPicPr>
          <p:cNvPr id="28675" name="Рисунок 9"/>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3432175" y="4491038"/>
            <a:ext cx="2293938" cy="1985962"/>
          </a:xfrm>
          <a:prstGeom prst="rect">
            <a:avLst/>
          </a:prstGeom>
          <a:noFill/>
          <a:ln w="9525">
            <a:noFill/>
            <a:miter lim="800000"/>
            <a:headEnd/>
            <a:tailEnd/>
          </a:ln>
        </p:spPr>
      </p:pic>
      <p:sp>
        <p:nvSpPr>
          <p:cNvPr id="2" name="Скругленный прямоугольник 1"/>
          <p:cNvSpPr/>
          <p:nvPr/>
        </p:nvSpPr>
        <p:spPr>
          <a:xfrm>
            <a:off x="252413" y="6253163"/>
            <a:ext cx="2376487" cy="431800"/>
          </a:xfrm>
          <a:prstGeom prst="roundRect">
            <a:avLst>
              <a:gd name="adj" fmla="val 50000"/>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dirty="0"/>
              <a:t>Экспедиция А</a:t>
            </a:r>
          </a:p>
        </p:txBody>
      </p:sp>
      <p:sp>
        <p:nvSpPr>
          <p:cNvPr id="8" name="Скругленный прямоугольник 7"/>
          <p:cNvSpPr/>
          <p:nvPr/>
        </p:nvSpPr>
        <p:spPr>
          <a:xfrm>
            <a:off x="6515100" y="6253163"/>
            <a:ext cx="2378075" cy="431800"/>
          </a:xfrm>
          <a:prstGeom prst="roundRect">
            <a:avLst>
              <a:gd name="adj" fmla="val 50000"/>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dirty="0"/>
              <a:t>Экспедиция В</a:t>
            </a:r>
          </a:p>
        </p:txBody>
      </p:sp>
      <p:sp>
        <p:nvSpPr>
          <p:cNvPr id="7" name="Скругленный прямоугольник 6"/>
          <p:cNvSpPr/>
          <p:nvPr/>
        </p:nvSpPr>
        <p:spPr>
          <a:xfrm>
            <a:off x="3348038" y="6261100"/>
            <a:ext cx="2378075" cy="433388"/>
          </a:xfrm>
          <a:prstGeom prst="roundRect">
            <a:avLst>
              <a:gd name="adj" fmla="val 50000"/>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dirty="0"/>
              <a:t>Экспедиция Б</a:t>
            </a:r>
          </a:p>
        </p:txBody>
      </p:sp>
      <p:sp>
        <p:nvSpPr>
          <p:cNvPr id="4" name="Скругленный прямоугольник 3"/>
          <p:cNvSpPr/>
          <p:nvPr/>
        </p:nvSpPr>
        <p:spPr>
          <a:xfrm>
            <a:off x="252000" y="980728"/>
            <a:ext cx="8640000" cy="2724150"/>
          </a:xfrm>
          <a:prstGeom prst="roundRect">
            <a:avLst/>
          </a:prstGeom>
          <a:blipFill>
            <a:blip r:embed="rId6">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nchor="ctr">
            <a:spAutoFit/>
          </a:bodyPr>
          <a:lstStyle/>
          <a:p>
            <a:pPr indent="358775" fontAlgn="auto">
              <a:spcBef>
                <a:spcPts val="0"/>
              </a:spcBef>
              <a:spcAft>
                <a:spcPts val="0"/>
              </a:spcAft>
              <a:defRPr/>
            </a:pPr>
            <a:r>
              <a:rPr lang="ru-RU" sz="2200" b="1" dirty="0">
                <a:solidFill>
                  <a:srgbClr val="0070C0"/>
                </a:solidFill>
                <a:latin typeface="+mn-lt"/>
              </a:rPr>
              <a:t>Программный уровень. </a:t>
            </a:r>
            <a:r>
              <a:rPr lang="ru-RU" sz="2200" dirty="0">
                <a:latin typeface="+mn-lt"/>
              </a:rPr>
              <a:t>Представь, что к тебе в руки попали материалы трёх археологических экспедиций. Определи, какие из них раскапывали поселения людей, живших в условиях цивилизации, а какие – поселения наших первобытных предков. Выдели признаки, по которым ты смог отличить цивилизацию от первобытного общества.</a:t>
            </a:r>
          </a:p>
        </p:txBody>
      </p:sp>
      <p:sp>
        <p:nvSpPr>
          <p:cNvPr id="11" name="Скругленный прямоугольник 10"/>
          <p:cNvSpPr/>
          <p:nvPr/>
        </p:nvSpPr>
        <p:spPr>
          <a:xfrm>
            <a:off x="252413" y="3789363"/>
            <a:ext cx="8640762" cy="2962275"/>
          </a:xfrm>
          <a:prstGeom prst="roundRect">
            <a:avLst>
              <a:gd name="adj" fmla="val 10880"/>
            </a:avLst>
          </a:prstGeom>
          <a:solidFill>
            <a:schemeClr val="accent4">
              <a:lumMod val="20000"/>
              <a:lumOff val="80000"/>
            </a:schemeClr>
          </a:solidFill>
          <a:ln>
            <a:solidFill>
              <a:schemeClr val="bg1"/>
            </a:solidFill>
          </a:ln>
        </p:spPr>
        <p:txBody>
          <a:bodyPr anchor="ctr">
            <a:spAutoFit/>
          </a:bodyPr>
          <a:lstStyle/>
          <a:p>
            <a:pPr indent="358775" fontAlgn="auto">
              <a:spcBef>
                <a:spcPts val="0"/>
              </a:spcBef>
              <a:spcAft>
                <a:spcPts val="0"/>
              </a:spcAft>
              <a:defRPr/>
            </a:pPr>
            <a:r>
              <a:rPr lang="ru-RU" sz="2800" dirty="0">
                <a:latin typeface="+mn-lt"/>
              </a:rPr>
              <a:t>Раскопаны поселения из 10–15 хижин-шалашей, которые стояли по кругу и ничем не отличались друг от друга. В них найдены каменные наконечники копий и стрел, кремниевые ножи, пластинки из кости, покрытые изображениями зверей.</a:t>
            </a:r>
          </a:p>
        </p:txBody>
      </p:sp>
      <p:sp>
        <p:nvSpPr>
          <p:cNvPr id="3" name="Заголовок 2"/>
          <p:cNvSpPr>
            <a:spLocks noGrp="1"/>
          </p:cNvSpPr>
          <p:nvPr>
            <p:ph type="title"/>
          </p:nvPr>
        </p:nvSpPr>
        <p:spPr/>
        <p:txBody>
          <a:bodyPr/>
          <a:lstStyle/>
          <a:p>
            <a:pPr fontAlgn="auto">
              <a:spcAft>
                <a:spcPts val="0"/>
              </a:spcAft>
              <a:defRPr/>
            </a:pPr>
            <a:r>
              <a:rPr lang="ru-RU" sz="3600" spc="-150" dirty="0"/>
              <a:t>ВСПОМИНАЕМ ТО, ЧТО ЗНАЕМ</a:t>
            </a:r>
            <a:endParaRPr lang="ru-RU" sz="3600" dirty="0"/>
          </a:p>
        </p:txBody>
      </p:sp>
      <p:sp>
        <p:nvSpPr>
          <p:cNvPr id="12" name="Скругленный прямоугольник 11"/>
          <p:cNvSpPr/>
          <p:nvPr/>
        </p:nvSpPr>
        <p:spPr>
          <a:xfrm>
            <a:off x="252413" y="981075"/>
            <a:ext cx="8640762" cy="5761038"/>
          </a:xfrm>
          <a:prstGeom prst="roundRect">
            <a:avLst>
              <a:gd name="adj" fmla="val 6170"/>
            </a:avLst>
          </a:prstGeom>
          <a:solidFill>
            <a:schemeClr val="accent4">
              <a:lumMod val="20000"/>
              <a:lumOff val="80000"/>
            </a:schemeClr>
          </a:solidFill>
          <a:ln>
            <a:solidFill>
              <a:schemeClr val="bg1"/>
            </a:solidFill>
          </a:ln>
        </p:spPr>
        <p:txBody>
          <a:bodyPr anchor="ctr"/>
          <a:lstStyle/>
          <a:p>
            <a:pPr indent="358775" fontAlgn="auto">
              <a:spcBef>
                <a:spcPts val="0"/>
              </a:spcBef>
              <a:spcAft>
                <a:spcPts val="0"/>
              </a:spcAft>
              <a:defRPr/>
            </a:pPr>
            <a:r>
              <a:rPr lang="ru-RU" sz="2800" dirty="0">
                <a:latin typeface="+mn-lt"/>
              </a:rPr>
              <a:t>Раскопаны поселения, состоявшие из нескольких сотен каменных домов, обнесённых глинобитными стенами. На окраинах обнаружены стойла для скота, зерновые ямы, железные серпы, наковальни, остатки гончарных кругов, серебряные монеты. В центре поселений найдено много оружия, дорогих украшений. В некоторых поселениях в самом центре на холме сохранился фундамент и нижние этажи дворца правителя. На стенах дворца обнаружены рисунки и непонятные письмена.</a:t>
            </a:r>
          </a:p>
        </p:txBody>
      </p:sp>
      <p:sp>
        <p:nvSpPr>
          <p:cNvPr id="13" name="Скругленный прямоугольник 12"/>
          <p:cNvSpPr/>
          <p:nvPr/>
        </p:nvSpPr>
        <p:spPr>
          <a:xfrm>
            <a:off x="252413" y="981075"/>
            <a:ext cx="8639175" cy="5761038"/>
          </a:xfrm>
          <a:prstGeom prst="roundRect">
            <a:avLst>
              <a:gd name="adj" fmla="val 6763"/>
            </a:avLst>
          </a:prstGeom>
          <a:solidFill>
            <a:schemeClr val="accent4">
              <a:lumMod val="20000"/>
              <a:lumOff val="80000"/>
            </a:schemeClr>
          </a:solidFill>
          <a:ln>
            <a:solidFill>
              <a:schemeClr val="bg1"/>
            </a:solidFill>
          </a:ln>
        </p:spPr>
        <p:txBody>
          <a:bodyPr anchor="ctr"/>
          <a:lstStyle/>
          <a:p>
            <a:pPr indent="358775" fontAlgn="auto">
              <a:spcBef>
                <a:spcPts val="0"/>
              </a:spcBef>
              <a:spcAft>
                <a:spcPts val="0"/>
              </a:spcAft>
              <a:defRPr/>
            </a:pPr>
            <a:r>
              <a:rPr lang="ru-RU" sz="2800" dirty="0">
                <a:latin typeface="+mn-lt"/>
              </a:rPr>
              <a:t>Раскопаны поселения из нескольких десятков деревянных домов, обнесённых земляным валом. В каждом доме найдены железные топоры, косы, серпы, мечи, копья. Многие предметы покрыты сложным орнаментом и небольшими рисунками. Около домов расположены загоны для скота и зерновые ямы. В центре поселения – большой дом, в котором, возможно, никто не жил, но, судя по остаткам костей и глиняным черепкам, часто происходили пиры.</a:t>
            </a:r>
          </a:p>
        </p:txBody>
      </p:sp>
      <p:pic>
        <p:nvPicPr>
          <p:cNvPr id="28686" name="Picture 7"/>
          <p:cNvPicPr>
            <a:picLocks noChangeAspect="1" noChangeArrowheads="1"/>
          </p:cNvPicPr>
          <p:nvPr/>
        </p:nvPicPr>
        <p:blipFill>
          <a:blip r:embed="rId7">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nextCondLst>
                <p:cond evt="onClick" delay="0">
                  <p:tgtEl>
                    <p:spTgt spid="8"/>
                  </p:tgtEl>
                </p:cond>
              </p:nextCondLst>
            </p:seq>
            <p:seq concurrent="1" nextAc="seek">
              <p:cTn id="32" restart="whenNotActive" fill="hold" evtFilter="cancelBubble" nodeType="interactiveSeq">
                <p:stCondLst>
                  <p:cond evt="onClick" delay="0">
                    <p:tgtEl>
                      <p:spTgt spid="13"/>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1" grpId="0" animBg="1"/>
      <p:bldP spid="11" grpId="1" animBg="1"/>
      <p:bldP spid="12" grpId="0" animBg="1"/>
      <p:bldP spid="12" grpId="1" animBg="1"/>
      <p:bldP spid="13" grpId="0" animBg="1"/>
      <p:bldP spid="1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2425879"/>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Этапы развития цивилизации</a:t>
            </a:r>
          </a:p>
        </p:txBody>
      </p:sp>
      <p:pic>
        <p:nvPicPr>
          <p:cNvPr id="30723"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3717032"/>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Источники по истории России</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20413</TotalTime>
  <Words>919</Words>
  <Application>Microsoft Office PowerPoint</Application>
  <PresentationFormat>Экран (4:3)</PresentationFormat>
  <Paragraphs>101</Paragraphs>
  <Slides>14</Slides>
  <Notes>14</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Тема1</vt:lpstr>
      <vt:lpstr>ЭТАПЫ РАЗВИТИЯ ЧЕЛОВЕЧЕСКОЙ ЦИВИЛИЗАЦИИ</vt:lpstr>
      <vt:lpstr>ОПРЕДЕЛЯЕМ ПРОБЛЕМУ</vt:lpstr>
      <vt:lpstr>ОПРЕДЕЛЯЕМ ПРОБЛЕМУ</vt:lpstr>
      <vt:lpstr>ВСПОМИНАЕМ ТО, ЧТО ЗНАЕМ</vt:lpstr>
      <vt:lpstr>ВСПОМИНАЕМ ТО, ЧТО ЗНАЕМ</vt:lpstr>
      <vt:lpstr>ВСПОМИНАЕМ ТО, ЧТО ЗНАЕМ</vt:lpstr>
      <vt:lpstr>ВСПОМИНАЕМ ТО, ЧТО ЗНАЕМ</vt:lpstr>
      <vt:lpstr>ВСПОМИНАЕМ ТО, ЧТО ЗНАЕМ</vt:lpstr>
      <vt:lpstr>ОТКРЫВАЕМ НОВЫЕ ЗНАНИЯ</vt:lpstr>
      <vt:lpstr>ЭТАПЫ РАЗВИТИЯ ЦИВИЛИЗАЦИИ</vt:lpstr>
      <vt:lpstr>ЭТАПЫ РАЗВИТИЯ ЦИВИЛИЗАЦИИ</vt:lpstr>
      <vt:lpstr>ИСТОЧНИКИ ПО ИСТОРИИ РОССИИ</vt:lpstr>
      <vt:lpstr>ИСТОЧНИКИ ПО ИСТОРИИ РОССИИ</vt:lpstr>
      <vt:lpstr>ОТКРЫВАЕМ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ЧТО ТАКОЕ РОССИЙСКАЯ ИСТОРИЯ</dc:title>
  <dc:creator>Telli</dc:creator>
  <cp:lastModifiedBy>Светлана</cp:lastModifiedBy>
  <cp:revision>802</cp:revision>
  <dcterms:created xsi:type="dcterms:W3CDTF">2012-04-06T18:00:09Z</dcterms:created>
  <dcterms:modified xsi:type="dcterms:W3CDTF">2014-01-16T12:27:33Z</dcterms:modified>
</cp:coreProperties>
</file>