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05" r:id="rId2"/>
    <p:sldId id="344" r:id="rId3"/>
    <p:sldId id="267" r:id="rId4"/>
    <p:sldId id="361" r:id="rId5"/>
    <p:sldId id="309" r:id="rId6"/>
    <p:sldId id="365" r:id="rId7"/>
    <p:sldId id="373" r:id="rId8"/>
    <p:sldId id="364" r:id="rId9"/>
    <p:sldId id="372" r:id="rId10"/>
    <p:sldId id="374" r:id="rId11"/>
    <p:sldId id="375" r:id="rId12"/>
    <p:sldId id="313" r:id="rId13"/>
    <p:sldId id="376" r:id="rId14"/>
    <p:sldId id="377" r:id="rId15"/>
    <p:sldId id="369" r:id="rId16"/>
    <p:sldId id="338" r:id="rId1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8000"/>
    <a:srgbClr val="009900"/>
    <a:srgbClr val="DDDDDD"/>
    <a:srgbClr val="C0C0C0"/>
    <a:srgbClr val="FFFFCC"/>
    <a:srgbClr val="FFCCFF"/>
    <a:srgbClr val="FFEC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8" autoAdjust="0"/>
    <p:restoredTop sz="76094" autoAdjust="0"/>
  </p:normalViewPr>
  <p:slideViewPr>
    <p:cSldViewPr>
      <p:cViewPr varScale="1">
        <p:scale>
          <a:sx n="50" d="100"/>
          <a:sy n="50" d="100"/>
        </p:scale>
        <p:origin x="-1296" y="-10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1E866614-6B0E-4F60-A9EA-B252620218A2}" type="datetimeFigureOut">
              <a:rPr lang="ru-RU"/>
              <a:pPr>
                <a:defRPr/>
              </a:pPr>
              <a:t>29.11.2013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1780C0F1-D9A8-4168-A6FC-E6E81A0E8926}" type="slidenum">
              <a:rPr lang="ru-RU"/>
              <a:pPr>
                <a:defRPr/>
              </a:pPr>
              <a:t>‹#›</a:t>
            </a:fld>
            <a:endParaRPr lang="ru-RU"/>
          </a:p>
        </p:txBody>
      </p:sp>
    </p:spTree>
    <p:extLst>
      <p:ext uri="{BB962C8B-B14F-4D97-AF65-F5344CB8AC3E}">
        <p14:creationId xmlns:p14="http://schemas.microsoft.com/office/powerpoint/2010/main" val="37884198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Сандро Боттичелли «Весна» - </a:t>
            </a:r>
            <a:r>
              <a:rPr lang="en-US" smtClean="0"/>
              <a:t>http://upload.wikimedia.org/wikipedia/commons/thumb/3/3c/Botticelli-primavera.jpg/800px-Botticelli-primavera.jpg</a:t>
            </a: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E30437E-1C81-4757-8649-E7E171075A46}"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раз слайда 1"/>
          <p:cNvSpPr>
            <a:spLocks noGrp="1" noRot="1" noChangeAspect="1"/>
          </p:cNvSpPr>
          <p:nvPr>
            <p:ph type="sldImg"/>
          </p:nvPr>
        </p:nvSpPr>
        <p:spPr bwMode="auto">
          <a:noFill/>
          <a:ln>
            <a:solidFill>
              <a:srgbClr val="000000"/>
            </a:solidFill>
            <a:miter lim="800000"/>
            <a:headEnd/>
            <a:tailEnd/>
          </a:ln>
        </p:spPr>
      </p:sp>
      <p:sp>
        <p:nvSpPr>
          <p:cNvPr id="3481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481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81B16AC-BB03-4134-9C3C-21C783539ADD}" type="slidenum">
              <a:rPr lang="ru-RU"/>
              <a:pPr fontAlgn="base">
                <a:spcBef>
                  <a:spcPct val="0"/>
                </a:spcBef>
                <a:spcAft>
                  <a:spcPct val="0"/>
                </a:spcAft>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Образ слайда 1"/>
          <p:cNvSpPr>
            <a:spLocks noGrp="1" noRot="1" noChangeAspect="1"/>
          </p:cNvSpPr>
          <p:nvPr>
            <p:ph type="sldImg"/>
          </p:nvPr>
        </p:nvSpPr>
        <p:spPr bwMode="auto">
          <a:noFill/>
          <a:ln>
            <a:solidFill>
              <a:srgbClr val="000000"/>
            </a:solidFill>
            <a:miter lim="800000"/>
            <a:headEnd/>
            <a:tailEnd/>
          </a:ln>
        </p:spPr>
      </p:sp>
      <p:sp>
        <p:nvSpPr>
          <p:cNvPr id="368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686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36D5BBC-6CB0-4207-A858-8B9594BFA23C}" type="slidenum">
              <a:rPr lang="ru-RU"/>
              <a:pPr fontAlgn="base">
                <a:spcBef>
                  <a:spcPct val="0"/>
                </a:spcBef>
                <a:spcAft>
                  <a:spcPct val="0"/>
                </a:spcAft>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Образ слайда 1"/>
          <p:cNvSpPr>
            <a:spLocks noGrp="1" noRot="1" noChangeAspect="1"/>
          </p:cNvSpPr>
          <p:nvPr>
            <p:ph type="sldImg"/>
          </p:nvPr>
        </p:nvSpPr>
        <p:spPr bwMode="auto">
          <a:noFill/>
          <a:ln>
            <a:solidFill>
              <a:srgbClr val="000000"/>
            </a:solidFill>
            <a:miter lim="800000"/>
            <a:headEnd/>
            <a:tailEnd/>
          </a:ln>
        </p:spPr>
      </p:sp>
      <p:sp>
        <p:nvSpPr>
          <p:cNvPr id="3891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891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10822C-D99C-45E9-AAE6-6F2996AD991D}" type="slidenum">
              <a:rPr lang="ru-RU"/>
              <a:pPr fontAlgn="base">
                <a:spcBef>
                  <a:spcPct val="0"/>
                </a:spcBef>
                <a:spcAft>
                  <a:spcPct val="0"/>
                </a:spcAft>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Образ слайда 1"/>
          <p:cNvSpPr>
            <a:spLocks noGrp="1" noRot="1" noChangeAspect="1"/>
          </p:cNvSpPr>
          <p:nvPr>
            <p:ph type="sldImg"/>
          </p:nvPr>
        </p:nvSpPr>
        <p:spPr bwMode="auto">
          <a:noFill/>
          <a:ln>
            <a:solidFill>
              <a:srgbClr val="000000"/>
            </a:solidFill>
            <a:miter lim="800000"/>
            <a:headEnd/>
            <a:tailEnd/>
          </a:ln>
        </p:spPr>
      </p:sp>
      <p:sp>
        <p:nvSpPr>
          <p:cNvPr id="409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09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77A0487-6922-4F8A-A046-B06C1019B15B}" type="slidenum">
              <a:rPr lang="ru-RU"/>
              <a:pPr fontAlgn="base">
                <a:spcBef>
                  <a:spcPct val="0"/>
                </a:spcBef>
                <a:spcAft>
                  <a:spcPct val="0"/>
                </a:spcAft>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Образ слайда 1"/>
          <p:cNvSpPr>
            <a:spLocks noGrp="1" noRot="1" noChangeAspect="1"/>
          </p:cNvSpPr>
          <p:nvPr>
            <p:ph type="sldImg"/>
          </p:nvPr>
        </p:nvSpPr>
        <p:spPr bwMode="auto">
          <a:noFill/>
          <a:ln>
            <a:solidFill>
              <a:srgbClr val="000000"/>
            </a:solidFill>
            <a:miter lim="800000"/>
            <a:headEnd/>
            <a:tailEnd/>
          </a:ln>
        </p:spPr>
      </p:sp>
      <p:sp>
        <p:nvSpPr>
          <p:cNvPr id="430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Выцветание  задания и появление таблицы происходит при нажатии на текстовый блок и </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30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DF01929-29C8-4772-A018-5520D5C1270B}" type="slidenum">
              <a:rPr lang="ru-RU"/>
              <a:pPr fontAlgn="base">
                <a:spcBef>
                  <a:spcPct val="0"/>
                </a:spcBef>
                <a:spcAft>
                  <a:spcPct val="0"/>
                </a:spcAft>
              </a:pPr>
              <a:t>15</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Образ слайда 1"/>
          <p:cNvSpPr>
            <a:spLocks noGrp="1" noRot="1" noChangeAspect="1"/>
          </p:cNvSpPr>
          <p:nvPr>
            <p:ph type="sldImg"/>
          </p:nvPr>
        </p:nvSpPr>
        <p:spPr bwMode="auto">
          <a:noFill/>
          <a:ln>
            <a:solidFill>
              <a:srgbClr val="000000"/>
            </a:solidFill>
            <a:miter lim="800000"/>
            <a:headEnd/>
            <a:tailEnd/>
          </a:ln>
        </p:spPr>
      </p:sp>
      <p:sp>
        <p:nvSpPr>
          <p:cNvPr id="450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50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99D9901-3298-4496-8661-053489141046}" type="slidenum">
              <a:rPr lang="ru-RU"/>
              <a:pPr fontAlgn="base">
                <a:spcBef>
                  <a:spcPct val="0"/>
                </a:spcBef>
                <a:spcAft>
                  <a:spcPct val="0"/>
                </a:spcAft>
              </a:pPr>
              <a:t>16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B0C1C9A-F717-419E-BB76-7C57BF917C1E}"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0DAEA2-1BBF-4DBD-A088-521C6A864A5D}"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CAC65BC-526D-4165-B163-6937B56C7010}"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Образ слайда 1"/>
          <p:cNvSpPr>
            <a:spLocks noGrp="1" noRot="1" noChangeAspect="1"/>
          </p:cNvSpPr>
          <p:nvPr>
            <p:ph type="sldImg"/>
          </p:nvPr>
        </p:nvSpPr>
        <p:spPr bwMode="auto">
          <a:noFill/>
          <a:ln>
            <a:solidFill>
              <a:srgbClr val="000000"/>
            </a:solidFill>
            <a:miter lim="800000"/>
            <a:headEnd/>
            <a:tailEnd/>
          </a:ln>
        </p:spPr>
      </p:sp>
      <p:sp>
        <p:nvSpPr>
          <p:cNvPr id="2457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457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06E274-CCCC-4811-AFD8-05FED1849EBC}" type="slidenum">
              <a:rPr lang="ru-RU"/>
              <a:pPr fontAlgn="base">
                <a:spcBef>
                  <a:spcPct val="0"/>
                </a:spcBef>
                <a:spcAft>
                  <a:spcPct val="0"/>
                </a:spcAft>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раз слайда 1"/>
          <p:cNvSpPr>
            <a:spLocks noGrp="1" noRot="1" noChangeAspect="1"/>
          </p:cNvSpPr>
          <p:nvPr>
            <p:ph type="sldImg"/>
          </p:nvPr>
        </p:nvSpPr>
        <p:spPr bwMode="auto">
          <a:noFill/>
          <a:ln>
            <a:solidFill>
              <a:srgbClr val="000000"/>
            </a:solidFill>
            <a:miter lim="800000"/>
            <a:headEnd/>
            <a:tailEnd/>
          </a:ln>
        </p:spPr>
      </p:sp>
      <p:sp>
        <p:nvSpPr>
          <p:cNvPr id="2662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662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F40799A-30E0-4EF7-9C2B-6851B2782C75}" type="slidenum">
              <a:rPr lang="ru-RU"/>
              <a:pPr fontAlgn="base">
                <a:spcBef>
                  <a:spcPct val="0"/>
                </a:spcBef>
                <a:spcAft>
                  <a:spcPct val="0"/>
                </a:spcAft>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p:cNvSpPr>
          <p:nvPr>
            <p:ph type="sldImg"/>
          </p:nvPr>
        </p:nvSpPr>
        <p:spPr bwMode="auto">
          <a:noFill/>
          <a:ln>
            <a:solidFill>
              <a:srgbClr val="000000"/>
            </a:solidFill>
            <a:miter lim="800000"/>
            <a:headEnd/>
            <a:tailEnd/>
          </a:ln>
        </p:spPr>
      </p:sp>
      <p:sp>
        <p:nvSpPr>
          <p:cNvPr id="2867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867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94A708-4C8E-46A2-BC55-47614B49BDC0}" type="slidenum">
              <a:rPr lang="ru-RU"/>
              <a:pPr fontAlgn="base">
                <a:spcBef>
                  <a:spcPct val="0"/>
                </a:spcBef>
                <a:spcAft>
                  <a:spcPct val="0"/>
                </a:spcAft>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p:cNvSpPr>
          <p:nvPr>
            <p:ph type="sldImg"/>
          </p:nvPr>
        </p:nvSpPr>
        <p:spPr bwMode="auto">
          <a:noFill/>
          <a:ln>
            <a:solidFill>
              <a:srgbClr val="000000"/>
            </a:solidFill>
            <a:miter lim="800000"/>
            <a:headEnd/>
            <a:tailEnd/>
          </a:ln>
        </p:spPr>
      </p:sp>
      <p:sp>
        <p:nvSpPr>
          <p:cNvPr id="3072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Церковь Марии в Лаахе - </a:t>
            </a:r>
            <a:r>
              <a:rPr lang="en-US" smtClean="0"/>
              <a:t>http://upload.wikimedia.org/wikipedia/commons/thumb/9/98/Maria_Laach_de04.jpg/767px-Maria_Laach_de04.jpg</a:t>
            </a:r>
            <a:endParaRPr lang="ru-RU" smtClean="0"/>
          </a:p>
          <a:p>
            <a:pPr>
              <a:spcBef>
                <a:spcPct val="0"/>
              </a:spcBef>
            </a:pPr>
            <a:r>
              <a:rPr lang="ru-RU" smtClean="0"/>
              <a:t>Санта Мария дель Фьоре - </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072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EA834A8-2D56-4018-8935-2045D9F1CAB8}" type="slidenum">
              <a:rPr lang="ru-RU"/>
              <a:pPr fontAlgn="base">
                <a:spcBef>
                  <a:spcPct val="0"/>
                </a:spcBef>
                <a:spcAft>
                  <a:spcPct val="0"/>
                </a:spcAft>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раз слайда 1"/>
          <p:cNvSpPr>
            <a:spLocks noGrp="1" noRot="1" noChangeAspect="1"/>
          </p:cNvSpPr>
          <p:nvPr>
            <p:ph type="sldImg"/>
          </p:nvPr>
        </p:nvSpPr>
        <p:spPr bwMode="auto">
          <a:noFill/>
          <a:ln>
            <a:solidFill>
              <a:srgbClr val="000000"/>
            </a:solidFill>
            <a:miter lim="800000"/>
            <a:headEnd/>
            <a:tailEnd/>
          </a:ln>
        </p:spPr>
      </p:sp>
      <p:sp>
        <p:nvSpPr>
          <p:cNvPr id="3277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277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20238B-F914-4D32-8DBC-2C3011848E74}" type="slidenum">
              <a:rPr lang="ru-RU"/>
              <a:pPr fontAlgn="base">
                <a:spcBef>
                  <a:spcPct val="0"/>
                </a:spcBef>
                <a:spcAft>
                  <a:spcPct val="0"/>
                </a:spcAft>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en-US"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81DB78F8-5C45-4049-B1F3-F61E5EB1B5C9}" type="datetimeFigureOut">
              <a:rPr lang="ru-RU"/>
              <a:pPr>
                <a:defRPr/>
              </a:pPr>
              <a:t>29.11.2013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72B4DA1-DA1F-4AAF-9C7A-D1CD7D908C3A}"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284F32B-571A-4D4B-8F98-E19C3EC38A94}" type="datetimeFigureOut">
              <a:rPr lang="ru-RU"/>
              <a:pPr>
                <a:defRPr/>
              </a:pPr>
              <a:t>29.11.2013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299FCC7-F79B-4E45-99D2-6FCDCF45624D}"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478B6E6-7F19-4065-931D-DE9015832E12}" type="datetimeFigureOut">
              <a:rPr lang="ru-RU"/>
              <a:pPr>
                <a:defRPr/>
              </a:pPr>
              <a:t>29.11.2013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6B2D563-7AA5-4CC2-99FD-7667DEB4AE7F}"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371AD212-E1BB-494E-A87D-6B3464D26EAE}" type="datetimeFigureOut">
              <a:rPr lang="ru-RU"/>
              <a:pPr>
                <a:defRPr/>
              </a:pPr>
              <a:t>29.11.2013</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E1F6566F-BF22-4853-BE74-9EF93BB02B2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DA1BC5A8-AE5B-4342-848F-AF5DE48A1D43}" type="datetimeFigureOut">
              <a:rPr lang="ru-RU"/>
              <a:pPr>
                <a:defRPr/>
              </a:pPr>
              <a:t>29.11.2013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72D74AF-5446-4D99-B858-E41C27E7FA3F}"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A29447D6-4117-484E-B4DC-A3A074D1BB59}" type="datetimeFigureOut">
              <a:rPr lang="ru-RU"/>
              <a:pPr>
                <a:defRPr/>
              </a:pPr>
              <a:t>29.11.2013</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8C18D301-33E1-46E5-B74E-24556C8CB113}"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6FBB332C-065A-44D0-9BBB-371DD5F10CEF}" type="datetimeFigureOut">
              <a:rPr lang="ru-RU"/>
              <a:pPr>
                <a:defRPr/>
              </a:pPr>
              <a:t>29.11.2013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D7D3B72-1696-4236-84CE-1FC4DBC6293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C35E34EE-D713-4B63-B0F0-91F5C976B664}" type="datetimeFigureOut">
              <a:rPr lang="ru-RU"/>
              <a:pPr>
                <a:defRPr/>
              </a:pPr>
              <a:t>29.11.2013</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B133F65F-1C13-4F44-BC26-3ABB7E1DA362}"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57225"/>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170F8BBF-50C1-471B-B604-AE848BCA3319}" type="datetimeFigureOut">
              <a:rPr lang="ru-RU"/>
              <a:pPr>
                <a:defRPr/>
              </a:pPr>
              <a:t>29.11.2013</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73648E8B-F37E-4F55-95CA-95B62F952CB7}"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909C665-F5BC-4948-8A52-1AD135804BCF}" type="datetimeFigureOut">
              <a:rPr lang="ru-RU"/>
              <a:pPr>
                <a:defRPr/>
              </a:pPr>
              <a:t>29.11.2013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6A288C6-A80C-447B-98D4-58CBA9178E8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7392122-14FB-448B-BBD0-5541163F21A6}" type="datetimeFigureOut">
              <a:rPr lang="ru-RU"/>
              <a:pPr>
                <a:defRPr/>
              </a:pPr>
              <a:t>29.11.2013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A1ABC7F-8F80-497D-908F-FAA3334D914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5ACADBD5-81BC-4AD5-B4C9-5E965DE9CA84}" type="datetimeFigureOut">
              <a:rPr lang="ru-RU"/>
              <a:pPr>
                <a:defRPr/>
              </a:pPr>
              <a:t>29.11.2013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956F2560-4EF8-4837-9D54-DFE6A7A533DA}"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0" r:id="rId3"/>
    <p:sldLayoutId id="2147483673" r:id="rId4"/>
    <p:sldLayoutId id="2147483669" r:id="rId5"/>
    <p:sldLayoutId id="2147483674" r:id="rId6"/>
    <p:sldLayoutId id="2147483675" r:id="rId7"/>
    <p:sldLayoutId id="2147483668" r:id="rId8"/>
    <p:sldLayoutId id="2147483667" r:id="rId9"/>
    <p:sldLayoutId id="2147483666" r:id="rId10"/>
    <p:sldLayoutId id="2147483665" r:id="rId11"/>
  </p:sldLayoutIdLst>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3.jpe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343275" y="3033713"/>
            <a:ext cx="2597150" cy="3563937"/>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8765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2013</a:t>
            </a:r>
            <a:r>
              <a:rPr lang="ru-RU"/>
              <a:t>.</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Средних веков</a:t>
            </a:r>
            <a:r>
              <a:rPr lang="ru-RU" sz="1200">
                <a:solidFill>
                  <a:srgbClr val="400000"/>
                </a:solidFill>
              </a:rPr>
              <a:t>.</a:t>
            </a:r>
            <a:r>
              <a:rPr lang="ru-RU" sz="1200">
                <a:solidFill>
                  <a:srgbClr val="400000"/>
                </a:solidFill>
                <a:latin typeface="Comic Sans MS" pitchFamily="66" charset="0"/>
              </a:rPr>
              <a:t> § 19</a:t>
            </a: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sp>
        <p:nvSpPr>
          <p:cNvPr id="6" name="Заголовок 5"/>
          <p:cNvSpPr>
            <a:spLocks noGrp="1"/>
          </p:cNvSpPr>
          <p:nvPr>
            <p:ph type="ctrTitle"/>
          </p:nvPr>
        </p:nvSpPr>
        <p:spPr/>
        <p:txBody>
          <a:bodyPr/>
          <a:lstStyle/>
          <a:p>
            <a:pPr fontAlgn="auto">
              <a:spcAft>
                <a:spcPts val="0"/>
              </a:spcAft>
              <a:defRPr/>
            </a:pPr>
            <a:r>
              <a:rPr lang="ru-RU" dirty="0" smtClean="0"/>
              <a:t>ИТАЛЬЯНСКОЕ ВОЗРОЖДЕНИЕ</a:t>
            </a:r>
            <a:endParaRPr lang="ru-RU" dirty="0"/>
          </a:p>
        </p:txBody>
      </p:sp>
      <p:pic>
        <p:nvPicPr>
          <p:cNvPr id="14341" name="Рисунок 6" descr="Лента_23.jpg"/>
          <p:cNvPicPr>
            <a:picLocks noChangeAspect="1"/>
          </p:cNvPicPr>
          <p:nvPr/>
        </p:nvPicPr>
        <p:blipFill>
          <a:blip r:embed="rId4">
            <a:clrChange>
              <a:clrFrom>
                <a:srgbClr val="FEFEFF"/>
              </a:clrFrom>
              <a:clrTo>
                <a:srgbClr val="FEFEFF">
                  <a:alpha val="0"/>
                </a:srgbClr>
              </a:clrTo>
            </a:clrChange>
          </a:blip>
          <a:srcRect/>
          <a:stretch>
            <a:fillRect/>
          </a:stretch>
        </p:blipFill>
        <p:spPr bwMode="auto">
          <a:xfrm>
            <a:off x="0" y="0"/>
            <a:ext cx="9144000" cy="55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836713"/>
            <a:ext cx="8640000" cy="1872853"/>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449263"/>
            <a:r>
              <a:rPr lang="ru-RU" sz="2600" b="1">
                <a:solidFill>
                  <a:srgbClr val="0070C0"/>
                </a:solidFill>
                <a:latin typeface="Comic Sans MS" pitchFamily="66" charset="0"/>
              </a:rPr>
              <a:t>Повышенный</a:t>
            </a:r>
            <a:r>
              <a:rPr lang="ru-RU" sz="2600">
                <a:latin typeface="Comic Sans MS" pitchFamily="66" charset="0"/>
              </a:rPr>
              <a:t> </a:t>
            </a:r>
            <a:r>
              <a:rPr lang="ru-RU" sz="2600" b="1">
                <a:solidFill>
                  <a:srgbClr val="0070C0"/>
                </a:solidFill>
                <a:latin typeface="Comic Sans MS" pitchFamily="66" charset="0"/>
              </a:rPr>
              <a:t>уровень. </a:t>
            </a:r>
            <a:r>
              <a:rPr lang="ru-RU" sz="2600">
                <a:latin typeface="Comic Sans MS" pitchFamily="66" charset="0"/>
              </a:rPr>
              <a:t>С помощью текста и иллюстраций учебника определи сходство и</a:t>
            </a:r>
            <a:r>
              <a:rPr lang="ru-RU" sz="2600"/>
              <a:t> </a:t>
            </a:r>
            <a:r>
              <a:rPr lang="ru-RU" sz="2600">
                <a:latin typeface="Comic Sans MS" pitchFamily="66" charset="0"/>
              </a:rPr>
              <a:t>различия средневекового искусства и искусства Возрождения (Ренессанса).</a:t>
            </a:r>
          </a:p>
        </p:txBody>
      </p:sp>
      <p:pic>
        <p:nvPicPr>
          <p:cNvPr id="3174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graphicFrame>
        <p:nvGraphicFramePr>
          <p:cNvPr id="6" name="Таблица 5"/>
          <p:cNvGraphicFramePr>
            <a:graphicFrameLocks noGrp="1"/>
          </p:cNvGraphicFramePr>
          <p:nvPr/>
        </p:nvGraphicFramePr>
        <p:xfrm>
          <a:off x="250825" y="2924175"/>
          <a:ext cx="8640001" cy="3840480"/>
        </p:xfrm>
        <a:graphic>
          <a:graphicData uri="http://schemas.openxmlformats.org/drawingml/2006/table">
            <a:tbl>
              <a:tblPr firstRow="1" bandRow="1">
                <a:tableStyleId>{5940675A-B579-460E-94D1-54222C63F5DA}</a:tableStyleId>
              </a:tblPr>
              <a:tblGrid>
                <a:gridCol w="2880320"/>
                <a:gridCol w="2880320"/>
                <a:gridCol w="2879361"/>
              </a:tblGrid>
              <a:tr h="370840">
                <a:tc>
                  <a:txBody>
                    <a:bodyPr/>
                    <a:lstStyle/>
                    <a:p>
                      <a:pPr algn="ctr"/>
                      <a:r>
                        <a:rPr lang="ru-RU" sz="2400" dirty="0" smtClean="0"/>
                        <a:t>Сходство средневековой</a:t>
                      </a:r>
                    </a:p>
                    <a:p>
                      <a:pPr algn="ctr"/>
                      <a:r>
                        <a:rPr lang="ru-RU" sz="2400" dirty="0" smtClean="0"/>
                        <a:t>и ренессансной культуры</a:t>
                      </a:r>
                      <a:endParaRPr lang="ru-RU" sz="2400" dirty="0"/>
                    </a:p>
                  </a:txBody>
                  <a:tcPr>
                    <a:solidFill>
                      <a:schemeClr val="accent5">
                        <a:lumMod val="20000"/>
                        <a:lumOff val="80000"/>
                      </a:schemeClr>
                    </a:solidFill>
                  </a:tcPr>
                </a:tc>
                <a:tc>
                  <a:txBody>
                    <a:bodyPr/>
                    <a:lstStyle/>
                    <a:p>
                      <a:pPr algn="ctr"/>
                      <a:r>
                        <a:rPr lang="ru-RU" sz="2400" dirty="0" smtClean="0"/>
                        <a:t>Памятники искусства</a:t>
                      </a:r>
                      <a:endParaRPr lang="ru-RU" sz="2400" dirty="0"/>
                    </a:p>
                  </a:txBody>
                  <a:tcPr>
                    <a:solidFill>
                      <a:schemeClr val="accent5">
                        <a:lumMod val="20000"/>
                        <a:lumOff val="80000"/>
                      </a:schemeClr>
                    </a:solidFill>
                  </a:tcPr>
                </a:tc>
                <a:tc>
                  <a:txBody>
                    <a:bodyPr/>
                    <a:lstStyle/>
                    <a:p>
                      <a:pPr algn="ctr"/>
                      <a:r>
                        <a:rPr lang="ru-RU" sz="2400" dirty="0" smtClean="0"/>
                        <a:t>Различия средневековой</a:t>
                      </a:r>
                    </a:p>
                    <a:p>
                      <a:pPr algn="ctr"/>
                      <a:r>
                        <a:rPr lang="ru-RU" sz="2400" dirty="0" smtClean="0"/>
                        <a:t>и ренессансной культуры</a:t>
                      </a:r>
                      <a:endParaRPr lang="ru-RU" sz="2400" dirty="0"/>
                    </a:p>
                  </a:txBody>
                  <a:tcPr>
                    <a:solidFill>
                      <a:schemeClr val="accent5">
                        <a:lumMod val="20000"/>
                        <a:lumOff val="80000"/>
                      </a:schemeClr>
                    </a:solidFill>
                  </a:tcPr>
                </a:tc>
              </a:tr>
              <a:tr h="370840">
                <a:tc>
                  <a:txBody>
                    <a:bodyPr/>
                    <a:lstStyle/>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endParaRPr lang="ru-RU" sz="2400" dirty="0" smtClean="0"/>
                    </a:p>
                  </a:txBody>
                  <a:tcPr>
                    <a:solidFill>
                      <a:schemeClr val="accent4">
                        <a:lumMod val="20000"/>
                        <a:lumOff val="80000"/>
                      </a:schemeClr>
                    </a:solidFill>
                  </a:tcPr>
                </a:tc>
              </a:tr>
            </a:tbl>
          </a:graphicData>
        </a:graphic>
      </p:graphicFrame>
      <p:sp>
        <p:nvSpPr>
          <p:cNvPr id="10" name="Заголовок 9"/>
          <p:cNvSpPr>
            <a:spLocks noGrp="1"/>
          </p:cNvSpPr>
          <p:nvPr>
            <p:ph type="title"/>
          </p:nvPr>
        </p:nvSpPr>
        <p:spPr/>
        <p:txBody>
          <a:bodyPr>
            <a:normAutofit fontScale="90000"/>
          </a:bodyPr>
          <a:lstStyle/>
          <a:p>
            <a:pPr fontAlgn="auto">
              <a:spcAft>
                <a:spcPts val="0"/>
              </a:spcAft>
              <a:defRPr/>
            </a:pPr>
            <a:r>
              <a:rPr lang="ru-RU" dirty="0" smtClean="0"/>
              <a:t>КРАСОТА ЖИЗНИ</a:t>
            </a:r>
            <a:endParaRPr lang="ru-RU" dirty="0"/>
          </a:p>
        </p:txBody>
      </p:sp>
      <p:pic>
        <p:nvPicPr>
          <p:cNvPr id="2050" name="Picture 2"/>
          <p:cNvPicPr>
            <a:picLocks noChangeAspect="1" noChangeArrowheads="1"/>
          </p:cNvPicPr>
          <p:nvPr/>
        </p:nvPicPr>
        <p:blipFill>
          <a:blip r:embed="rId5"/>
          <a:srcRect/>
          <a:stretch>
            <a:fillRect/>
          </a:stretch>
        </p:blipFill>
        <p:spPr bwMode="auto">
          <a:xfrm>
            <a:off x="3406775" y="4535488"/>
            <a:ext cx="877888" cy="2197100"/>
          </a:xfrm>
          <a:prstGeom prst="rect">
            <a:avLst/>
          </a:prstGeom>
          <a:noFill/>
          <a:ln w="9525">
            <a:solidFill>
              <a:schemeClr val="bg1">
                <a:lumMod val="50000"/>
              </a:schemeClr>
            </a:solidFill>
            <a:miter lim="800000"/>
            <a:headEnd/>
            <a:tailEnd/>
          </a:ln>
        </p:spPr>
      </p:pic>
      <p:pic>
        <p:nvPicPr>
          <p:cNvPr id="2051" name="Picture 3"/>
          <p:cNvPicPr>
            <a:picLocks noChangeArrowheads="1"/>
          </p:cNvPicPr>
          <p:nvPr/>
        </p:nvPicPr>
        <p:blipFill>
          <a:blip r:embed="rId6"/>
          <a:srcRect/>
          <a:stretch>
            <a:fillRect/>
          </a:stretch>
        </p:blipFill>
        <p:spPr bwMode="auto">
          <a:xfrm>
            <a:off x="4859338" y="4535488"/>
            <a:ext cx="879475" cy="2197100"/>
          </a:xfrm>
          <a:prstGeom prst="rect">
            <a:avLst/>
          </a:prstGeom>
          <a:noFill/>
          <a:ln w="9525">
            <a:solidFill>
              <a:schemeClr val="bg1">
                <a:lumMod val="50000"/>
              </a:schemeClr>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836713"/>
            <a:ext cx="8640000" cy="1872853"/>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Повышенный</a:t>
            </a:r>
            <a:r>
              <a:rPr lang="ru-RU" sz="2600">
                <a:latin typeface="Comic Sans MS" pitchFamily="66" charset="0"/>
              </a:rPr>
              <a:t> </a:t>
            </a:r>
            <a:r>
              <a:rPr lang="ru-RU" sz="2600" b="1">
                <a:solidFill>
                  <a:srgbClr val="0070C0"/>
                </a:solidFill>
                <a:latin typeface="Comic Sans MS" pitchFamily="66" charset="0"/>
              </a:rPr>
              <a:t>уровень. </a:t>
            </a:r>
            <a:r>
              <a:rPr lang="ru-RU" sz="2600">
                <a:latin typeface="Comic Sans MS" pitchFamily="66" charset="0"/>
              </a:rPr>
              <a:t>С помощью текста и иллюстраций учебника определи сходство и</a:t>
            </a:r>
            <a:r>
              <a:rPr lang="ru-RU" sz="2600"/>
              <a:t> </a:t>
            </a:r>
            <a:r>
              <a:rPr lang="ru-RU" sz="2600">
                <a:latin typeface="Comic Sans MS" pitchFamily="66" charset="0"/>
              </a:rPr>
              <a:t>различия средневекового искусства и искусства Возрождения (Ренессанса).</a:t>
            </a:r>
          </a:p>
        </p:txBody>
      </p:sp>
      <p:pic>
        <p:nvPicPr>
          <p:cNvPr id="3379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graphicFrame>
        <p:nvGraphicFramePr>
          <p:cNvPr id="6" name="Таблица 5"/>
          <p:cNvGraphicFramePr>
            <a:graphicFrameLocks noGrp="1"/>
          </p:cNvGraphicFramePr>
          <p:nvPr/>
        </p:nvGraphicFramePr>
        <p:xfrm>
          <a:off x="250825" y="2924175"/>
          <a:ext cx="8640001" cy="3840480"/>
        </p:xfrm>
        <a:graphic>
          <a:graphicData uri="http://schemas.openxmlformats.org/drawingml/2006/table">
            <a:tbl>
              <a:tblPr firstRow="1" bandRow="1">
                <a:tableStyleId>{5940675A-B579-460E-94D1-54222C63F5DA}</a:tableStyleId>
              </a:tblPr>
              <a:tblGrid>
                <a:gridCol w="2880320"/>
                <a:gridCol w="2880320"/>
                <a:gridCol w="2879361"/>
              </a:tblGrid>
              <a:tr h="370840">
                <a:tc>
                  <a:txBody>
                    <a:bodyPr/>
                    <a:lstStyle/>
                    <a:p>
                      <a:pPr algn="ctr"/>
                      <a:r>
                        <a:rPr lang="ru-RU" sz="2400" dirty="0" smtClean="0"/>
                        <a:t>Сходство средневековой</a:t>
                      </a:r>
                    </a:p>
                    <a:p>
                      <a:pPr algn="ctr"/>
                      <a:r>
                        <a:rPr lang="ru-RU" sz="2400" dirty="0" smtClean="0"/>
                        <a:t>и ренессансной культуры</a:t>
                      </a:r>
                      <a:endParaRPr lang="ru-RU" sz="2400" dirty="0"/>
                    </a:p>
                  </a:txBody>
                  <a:tcPr>
                    <a:solidFill>
                      <a:schemeClr val="accent5">
                        <a:lumMod val="20000"/>
                        <a:lumOff val="80000"/>
                      </a:schemeClr>
                    </a:solidFill>
                  </a:tcPr>
                </a:tc>
                <a:tc>
                  <a:txBody>
                    <a:bodyPr/>
                    <a:lstStyle/>
                    <a:p>
                      <a:pPr algn="ctr"/>
                      <a:r>
                        <a:rPr lang="ru-RU" sz="2400" dirty="0" smtClean="0"/>
                        <a:t>Памятники искусства</a:t>
                      </a:r>
                      <a:endParaRPr lang="ru-RU" sz="2400" dirty="0"/>
                    </a:p>
                  </a:txBody>
                  <a:tcPr>
                    <a:solidFill>
                      <a:schemeClr val="accent5">
                        <a:lumMod val="20000"/>
                        <a:lumOff val="80000"/>
                      </a:schemeClr>
                    </a:solidFill>
                  </a:tcPr>
                </a:tc>
                <a:tc>
                  <a:txBody>
                    <a:bodyPr/>
                    <a:lstStyle/>
                    <a:p>
                      <a:pPr algn="ctr"/>
                      <a:r>
                        <a:rPr lang="ru-RU" sz="2400" dirty="0" smtClean="0"/>
                        <a:t>Различия средневековой</a:t>
                      </a:r>
                    </a:p>
                    <a:p>
                      <a:pPr algn="ctr"/>
                      <a:r>
                        <a:rPr lang="ru-RU" sz="2400" dirty="0" smtClean="0"/>
                        <a:t>и ренессансной культуры</a:t>
                      </a:r>
                      <a:endParaRPr lang="ru-RU" sz="2400" dirty="0"/>
                    </a:p>
                  </a:txBody>
                  <a:tcPr>
                    <a:solidFill>
                      <a:schemeClr val="accent5">
                        <a:lumMod val="20000"/>
                        <a:lumOff val="80000"/>
                      </a:schemeClr>
                    </a:solidFill>
                  </a:tcPr>
                </a:tc>
              </a:tr>
              <a:tr h="370840">
                <a:tc>
                  <a:txBody>
                    <a:bodyPr/>
                    <a:lstStyle/>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endParaRPr lang="ru-RU" sz="2400" dirty="0" smtClean="0"/>
                    </a:p>
                  </a:txBody>
                  <a:tcPr>
                    <a:solidFill>
                      <a:schemeClr val="accent4">
                        <a:lumMod val="20000"/>
                        <a:lumOff val="80000"/>
                      </a:schemeClr>
                    </a:solidFill>
                  </a:tcPr>
                </a:tc>
              </a:tr>
            </a:tbl>
          </a:graphicData>
        </a:graphic>
      </p:graphicFrame>
      <p:sp>
        <p:nvSpPr>
          <p:cNvPr id="10" name="Заголовок 9"/>
          <p:cNvSpPr>
            <a:spLocks noGrp="1"/>
          </p:cNvSpPr>
          <p:nvPr>
            <p:ph type="title"/>
          </p:nvPr>
        </p:nvSpPr>
        <p:spPr/>
        <p:txBody>
          <a:bodyPr>
            <a:normAutofit fontScale="90000"/>
          </a:bodyPr>
          <a:lstStyle/>
          <a:p>
            <a:pPr fontAlgn="auto">
              <a:spcAft>
                <a:spcPts val="0"/>
              </a:spcAft>
              <a:defRPr/>
            </a:pPr>
            <a:r>
              <a:rPr lang="ru-RU" dirty="0" smtClean="0"/>
              <a:t>КРАСОТА ЖИЗНИ</a:t>
            </a:r>
            <a:endParaRPr lang="ru-RU" dirty="0"/>
          </a:p>
        </p:txBody>
      </p:sp>
      <p:pic>
        <p:nvPicPr>
          <p:cNvPr id="1026" name="Picture 2"/>
          <p:cNvPicPr>
            <a:picLocks noChangeArrowheads="1"/>
          </p:cNvPicPr>
          <p:nvPr/>
        </p:nvPicPr>
        <p:blipFill>
          <a:blip r:embed="rId5"/>
          <a:srcRect/>
          <a:stretch>
            <a:fillRect/>
          </a:stretch>
        </p:blipFill>
        <p:spPr bwMode="auto">
          <a:xfrm>
            <a:off x="3132138" y="4535488"/>
            <a:ext cx="1439862" cy="2197100"/>
          </a:xfrm>
          <a:prstGeom prst="rect">
            <a:avLst/>
          </a:prstGeom>
          <a:noFill/>
          <a:ln w="9525">
            <a:solidFill>
              <a:schemeClr val="bg1">
                <a:lumMod val="50000"/>
              </a:schemeClr>
            </a:solidFill>
            <a:miter lim="800000"/>
            <a:headEnd/>
            <a:tailEnd/>
          </a:ln>
        </p:spPr>
      </p:pic>
      <p:pic>
        <p:nvPicPr>
          <p:cNvPr id="1027" name="Picture 3"/>
          <p:cNvPicPr>
            <a:picLocks noChangeArrowheads="1"/>
          </p:cNvPicPr>
          <p:nvPr/>
        </p:nvPicPr>
        <p:blipFill>
          <a:blip r:embed="rId6"/>
          <a:srcRect/>
          <a:stretch>
            <a:fillRect/>
          </a:stretch>
        </p:blipFill>
        <p:spPr bwMode="auto">
          <a:xfrm>
            <a:off x="4572000" y="4535488"/>
            <a:ext cx="1439863" cy="2197100"/>
          </a:xfrm>
          <a:prstGeom prst="rect">
            <a:avLst/>
          </a:prstGeom>
          <a:noFill/>
          <a:ln w="9525">
            <a:solidFill>
              <a:schemeClr val="bg1">
                <a:lumMod val="50000"/>
              </a:schemeClr>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творчестве художников эпохи Возрождения сочетаются обращение к античным канонам, глубокая религиозность, опыт готического Средневековья и новые реалистические представления</a:t>
            </a: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584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1005240"/>
            <a:ext cx="8640000" cy="1055608"/>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800" b="1" dirty="0">
                <a:solidFill>
                  <a:srgbClr val="0070C0"/>
                </a:solidFill>
                <a:latin typeface="+mn-lt"/>
              </a:rPr>
              <a:t>Необходимый уровень. </a:t>
            </a:r>
            <a:r>
              <a:rPr lang="ru-RU" sz="2800" dirty="0">
                <a:latin typeface="+mn-lt"/>
              </a:rPr>
              <a:t>Расставь события и явления в правильной последовательности.</a:t>
            </a:r>
          </a:p>
        </p:txBody>
      </p:sp>
      <p:sp>
        <p:nvSpPr>
          <p:cNvPr id="37892" name="Прямоугольник 2"/>
          <p:cNvSpPr>
            <a:spLocks noChangeArrowheads="1"/>
          </p:cNvSpPr>
          <p:nvPr/>
        </p:nvSpPr>
        <p:spPr bwMode="auto">
          <a:xfrm>
            <a:off x="225425" y="2492375"/>
            <a:ext cx="8631238" cy="3108325"/>
          </a:xfrm>
          <a:prstGeom prst="rect">
            <a:avLst/>
          </a:prstGeom>
          <a:noFill/>
          <a:ln w="9525">
            <a:noFill/>
            <a:miter lim="800000"/>
            <a:headEnd/>
            <a:tailEnd/>
          </a:ln>
        </p:spPr>
        <p:txBody>
          <a:bodyPr>
            <a:spAutoFit/>
          </a:bodyPr>
          <a:lstStyle/>
          <a:p>
            <a:pPr marL="723900" indent="-369888"/>
            <a:r>
              <a:rPr lang="ru-RU" sz="2800">
                <a:latin typeface="Comic Sans MS" pitchFamily="66" charset="0"/>
              </a:rPr>
              <a:t>1. Многие горожане стали разыскивать античные рукописи, статуи, украшения.</a:t>
            </a:r>
          </a:p>
          <a:p>
            <a:pPr marL="723900" indent="-369888"/>
            <a:r>
              <a:rPr lang="ru-RU" sz="2800">
                <a:latin typeface="Comic Sans MS" pitchFamily="66" charset="0"/>
              </a:rPr>
              <a:t>2. Возникновение Ренессанса.</a:t>
            </a:r>
          </a:p>
          <a:p>
            <a:pPr marL="723900" indent="-369888"/>
            <a:r>
              <a:rPr lang="ru-RU" sz="2800">
                <a:latin typeface="Comic Sans MS" pitchFamily="66" charset="0"/>
              </a:rPr>
              <a:t>3. Расцвет итальянских торгово-ремесленных городов.</a:t>
            </a:r>
          </a:p>
          <a:p>
            <a:pPr marL="723900" indent="-369888"/>
            <a:r>
              <a:rPr lang="ru-RU" sz="2800">
                <a:latin typeface="Comic Sans MS" pitchFamily="66" charset="0"/>
              </a:rPr>
              <a:t>4. Появление чувства уверенности в себе и собственной значимости.</a:t>
            </a:r>
          </a:p>
        </p:txBody>
      </p:sp>
      <p:grpSp>
        <p:nvGrpSpPr>
          <p:cNvPr id="37893" name="Группа 20"/>
          <p:cNvGrpSpPr>
            <a:grpSpLocks/>
          </p:cNvGrpSpPr>
          <p:nvPr/>
        </p:nvGrpSpPr>
        <p:grpSpPr bwMode="auto">
          <a:xfrm>
            <a:off x="260350" y="5883275"/>
            <a:ext cx="8631238" cy="785813"/>
            <a:chOff x="259594" y="5882706"/>
            <a:chExt cx="8632406" cy="786654"/>
          </a:xfrm>
        </p:grpSpPr>
        <p:sp>
          <p:nvSpPr>
            <p:cNvPr id="14" name="Полилиния 13"/>
            <p:cNvSpPr/>
            <p:nvPr/>
          </p:nvSpPr>
          <p:spPr>
            <a:xfrm>
              <a:off x="25959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5" name="Полилиния 14"/>
            <p:cNvSpPr/>
            <p:nvPr/>
          </p:nvSpPr>
          <p:spPr>
            <a:xfrm>
              <a:off x="1835696"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6" name="Полилиния 15"/>
            <p:cNvSpPr/>
            <p:nvPr/>
          </p:nvSpPr>
          <p:spPr>
            <a:xfrm>
              <a:off x="262778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7" name="Полилиния 16"/>
            <p:cNvSpPr/>
            <p:nvPr/>
          </p:nvSpPr>
          <p:spPr>
            <a:xfrm>
              <a:off x="4211960"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8" name="Полилиния 17"/>
            <p:cNvSpPr/>
            <p:nvPr/>
          </p:nvSpPr>
          <p:spPr>
            <a:xfrm>
              <a:off x="5076056"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9" name="Полилиния 18"/>
            <p:cNvSpPr/>
            <p:nvPr/>
          </p:nvSpPr>
          <p:spPr>
            <a:xfrm>
              <a:off x="6660312" y="5990717"/>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20" name="Полилиния 19"/>
            <p:cNvSpPr/>
            <p:nvPr/>
          </p:nvSpPr>
          <p:spPr>
            <a:xfrm>
              <a:off x="7452000" y="5882706"/>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grpSp>
      <p:sp>
        <p:nvSpPr>
          <p:cNvPr id="21" name="Заголовок 20"/>
          <p:cNvSpPr>
            <a:spLocks noGrp="1"/>
          </p:cNvSpPr>
          <p:nvPr>
            <p:ph type="title"/>
          </p:nvPr>
        </p:nvSpPr>
        <p:spPr/>
        <p:txBody>
          <a:bodyPr/>
          <a:lstStyle/>
          <a:p>
            <a:pPr fontAlgn="auto">
              <a:spcAft>
                <a:spcPts val="0"/>
              </a:spcAft>
              <a:defRPr/>
            </a:pPr>
            <a:r>
              <a:rPr lang="ru-RU" sz="3600" dirty="0" smtClean="0"/>
              <a:t>ПРИМЕНЯЕМ НОВЫЕ ЗНАНИЯ</a:t>
            </a:r>
            <a:endParaRPr lang="ru-RU" sz="3600" dirty="0"/>
          </a:p>
        </p:txBody>
      </p:sp>
      <p:pic>
        <p:nvPicPr>
          <p:cNvPr id="37895"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057081"/>
            <a:ext cx="8640000" cy="2315528"/>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Повышенный уровень. </a:t>
            </a:r>
            <a:r>
              <a:rPr lang="ru-RU" sz="2600">
                <a:latin typeface="Comic Sans MS" pitchFamily="66" charset="0"/>
              </a:rPr>
              <a:t>Какой процесс здесь представлен? Приведи одно–два доказательства своей точки зрения.</a:t>
            </a:r>
          </a:p>
          <a:p>
            <a:pPr indent="357188"/>
            <a:r>
              <a:rPr lang="ru-RU" sz="2600" b="1">
                <a:solidFill>
                  <a:srgbClr val="0070C0"/>
                </a:solidFill>
                <a:latin typeface="Comic Sans MS" pitchFamily="66" charset="0"/>
              </a:rPr>
              <a:t>Максимальный уровень. </a:t>
            </a:r>
            <a:r>
              <a:rPr lang="ru-RU" sz="2600">
                <a:latin typeface="Comic Sans MS" pitchFamily="66" charset="0"/>
              </a:rPr>
              <a:t>Для доказательства используй материал, не изученный на уроках.</a:t>
            </a:r>
          </a:p>
        </p:txBody>
      </p:sp>
      <p:graphicFrame>
        <p:nvGraphicFramePr>
          <p:cNvPr id="39976" name="Group 40"/>
          <p:cNvGraphicFramePr>
            <a:graphicFrameLocks noGrp="1"/>
          </p:cNvGraphicFramePr>
          <p:nvPr/>
        </p:nvGraphicFramePr>
        <p:xfrm>
          <a:off x="252413" y="3794125"/>
          <a:ext cx="8639175" cy="2011680"/>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3" name="Заголовок 2"/>
          <p:cNvSpPr>
            <a:spLocks noGrp="1"/>
          </p:cNvSpPr>
          <p:nvPr>
            <p:ph type="title"/>
          </p:nvPr>
        </p:nvSpPr>
        <p:spPr/>
        <p:txBody>
          <a:bodyPr/>
          <a:lstStyle/>
          <a:p>
            <a:pPr fontAlgn="auto">
              <a:spcAft>
                <a:spcPts val="0"/>
              </a:spcAft>
              <a:defRPr/>
            </a:pPr>
            <a:r>
              <a:rPr lang="ru-RU" sz="3600" dirty="0" smtClean="0"/>
              <a:t>ПРИМЕНЯЕМ НОВЫЕ ЗНАНИЯ</a:t>
            </a:r>
            <a:endParaRPr lang="ru-RU" sz="3600" dirty="0"/>
          </a:p>
        </p:txBody>
      </p:sp>
      <p:grpSp>
        <p:nvGrpSpPr>
          <p:cNvPr id="39952" name="Группа 20"/>
          <p:cNvGrpSpPr>
            <a:grpSpLocks/>
          </p:cNvGrpSpPr>
          <p:nvPr/>
        </p:nvGrpSpPr>
        <p:grpSpPr bwMode="auto">
          <a:xfrm>
            <a:off x="260350" y="5954713"/>
            <a:ext cx="8631238" cy="787400"/>
            <a:chOff x="259594" y="5882706"/>
            <a:chExt cx="8632406" cy="786654"/>
          </a:xfrm>
        </p:grpSpPr>
        <p:sp>
          <p:nvSpPr>
            <p:cNvPr id="22" name="Полилиния 21"/>
            <p:cNvSpPr/>
            <p:nvPr/>
          </p:nvSpPr>
          <p:spPr>
            <a:xfrm>
              <a:off x="25959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27" name="Полилиния 26"/>
            <p:cNvSpPr/>
            <p:nvPr/>
          </p:nvSpPr>
          <p:spPr>
            <a:xfrm>
              <a:off x="1835696"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28" name="Полилиния 27"/>
            <p:cNvSpPr/>
            <p:nvPr/>
          </p:nvSpPr>
          <p:spPr>
            <a:xfrm>
              <a:off x="262778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29" name="Полилиния 28"/>
            <p:cNvSpPr/>
            <p:nvPr/>
          </p:nvSpPr>
          <p:spPr>
            <a:xfrm>
              <a:off x="4211960"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30" name="Полилиния 29"/>
            <p:cNvSpPr/>
            <p:nvPr/>
          </p:nvSpPr>
          <p:spPr>
            <a:xfrm>
              <a:off x="5076056"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31" name="Полилиния 30"/>
            <p:cNvSpPr/>
            <p:nvPr/>
          </p:nvSpPr>
          <p:spPr>
            <a:xfrm>
              <a:off x="6660312" y="5990717"/>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32" name="Полилиния 31"/>
            <p:cNvSpPr/>
            <p:nvPr/>
          </p:nvSpPr>
          <p:spPr>
            <a:xfrm>
              <a:off x="7452000" y="5882706"/>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grpSp>
      <p:pic>
        <p:nvPicPr>
          <p:cNvPr id="3995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026" name="Group 42"/>
          <p:cNvGraphicFramePr>
            <a:graphicFrameLocks noGrp="1"/>
          </p:cNvGraphicFramePr>
          <p:nvPr/>
        </p:nvGraphicFramePr>
        <p:xfrm>
          <a:off x="250825" y="981075"/>
          <a:ext cx="8640763" cy="5532120"/>
        </p:xfrm>
        <a:graphic>
          <a:graphicData uri="http://schemas.openxmlformats.org/drawingml/2006/table">
            <a:tbl>
              <a:tblPr/>
              <a:tblGrid>
                <a:gridCol w="4321175"/>
                <a:gridCol w="2160588"/>
                <a:gridCol w="215900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Вопросы для сравнения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chemeClr val="tx1"/>
                          </a:solidFill>
                          <a:effectLst/>
                          <a:latin typeface="Comic Sans MS" pitchFamily="66" charset="0"/>
                        </a:rPr>
                        <a:t>Икона</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chemeClr val="tx1"/>
                          </a:solidFill>
                          <a:effectLst/>
                          <a:latin typeface="Comic Sans MS" pitchFamily="66" charset="0"/>
                        </a:rPr>
                        <a:t>«Христос Вседержитель»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chemeClr val="tx1"/>
                          </a:solidFill>
                          <a:effectLst/>
                          <a:latin typeface="Comic Sans MS" pitchFamily="66" charset="0"/>
                        </a:rPr>
                        <a:t>«Рождение Венеры»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chemeClr val="tx1"/>
                          </a:solidFill>
                          <a:effectLst/>
                          <a:latin typeface="Comic Sans MS" pitchFamily="66" charset="0"/>
                        </a:rPr>
                        <a:t>С. Боттичелли</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chemeClr val="tx1"/>
                          </a:solidFill>
                          <a:effectLst/>
                          <a:latin typeface="Comic Sans MS" pitchFamily="66" charset="0"/>
                        </a:rPr>
                        <a:t>1. На какую тему выбрал сюжет художник?</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2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chemeClr val="tx1"/>
                          </a:solidFill>
                          <a:effectLst/>
                          <a:latin typeface="Comic Sans MS" pitchFamily="66" charset="0"/>
                        </a:rPr>
                        <a:t>2. Какую идею стремился выразить автор и какие образы он для этого создал?</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chemeClr val="tx1"/>
                          </a:solidFill>
                          <a:effectLst/>
                          <a:latin typeface="Comic Sans MS" pitchFamily="66" charset="0"/>
                        </a:rPr>
                        <a:t>3. Какие средства выразительности (свет, тени, цвет, перспектива, проработка деталей) избраны художником?</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chemeClr val="tx1"/>
                          </a:solidFill>
                          <a:effectLst/>
                          <a:latin typeface="Comic Sans MS" pitchFamily="66" charset="0"/>
                        </a:rPr>
                        <a:t>4. Как ты лично охарактеризовал бы эстетическую и этическую</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chemeClr val="tx1"/>
                          </a:solidFill>
                          <a:effectLst/>
                          <a:latin typeface="Comic Sans MS" pitchFamily="66" charset="0"/>
                        </a:rPr>
                        <a:t>ценность произведения?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3" name="Заголовок 2"/>
          <p:cNvSpPr>
            <a:spLocks noGrp="1"/>
          </p:cNvSpPr>
          <p:nvPr>
            <p:ph type="title"/>
          </p:nvPr>
        </p:nvSpPr>
        <p:spPr/>
        <p:txBody>
          <a:bodyPr/>
          <a:lstStyle/>
          <a:p>
            <a:pPr fontAlgn="auto">
              <a:spcAft>
                <a:spcPts val="0"/>
              </a:spcAft>
              <a:defRPr/>
            </a:pPr>
            <a:r>
              <a:rPr lang="ru-RU" sz="3600" dirty="0" smtClean="0"/>
              <a:t>ПРИМЕНЯЕМ НОВЫЕ ЗНАНИЯ</a:t>
            </a:r>
            <a:endParaRPr lang="ru-RU" sz="3600" dirty="0"/>
          </a:p>
        </p:txBody>
      </p:sp>
      <p:pic>
        <p:nvPicPr>
          <p:cNvPr id="42012" name="Picture 10"/>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pSp>
        <p:nvGrpSpPr>
          <p:cNvPr id="8" name="Группа 7"/>
          <p:cNvGrpSpPr>
            <a:grpSpLocks/>
          </p:cNvGrpSpPr>
          <p:nvPr/>
        </p:nvGrpSpPr>
        <p:grpSpPr bwMode="auto">
          <a:xfrm>
            <a:off x="220663" y="765175"/>
            <a:ext cx="8697912" cy="5876925"/>
            <a:chOff x="219456" y="950976"/>
            <a:chExt cx="8698992" cy="5876544"/>
          </a:xfrm>
        </p:grpSpPr>
        <p:sp>
          <p:nvSpPr>
            <p:cNvPr id="19" name="Скругленный прямоугольник 18"/>
            <p:cNvSpPr/>
            <p:nvPr/>
          </p:nvSpPr>
          <p:spPr>
            <a:xfrm>
              <a:off x="252000" y="980083"/>
              <a:ext cx="8640000" cy="1872853"/>
            </a:xfrm>
            <a:prstGeom prst="roundRect">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fontAlgn="auto">
                <a:spcBef>
                  <a:spcPts val="0"/>
                </a:spcBef>
                <a:spcAft>
                  <a:spcPts val="0"/>
                </a:spcAft>
                <a:defRPr/>
              </a:pPr>
              <a:r>
                <a:rPr lang="ru-RU" sz="2600" b="1" dirty="0">
                  <a:solidFill>
                    <a:srgbClr val="0070C0"/>
                  </a:solidFill>
                  <a:latin typeface="+mn-lt"/>
                </a:rPr>
                <a:t>Повышенный уровень. </a:t>
              </a:r>
              <a:r>
                <a:rPr lang="ru-RU" sz="2600" dirty="0">
                  <a:latin typeface="+mn-lt"/>
                </a:rPr>
                <a:t>Сравни (выдели сходство и отличия) два конкретных произведения искусства Средневековья и эпохи Возрождения. Заполни таблицу.</a:t>
              </a:r>
            </a:p>
          </p:txBody>
        </p:sp>
        <p:pic>
          <p:nvPicPr>
            <p:cNvPr id="5122" name="Picture 2"/>
            <p:cNvPicPr>
              <a:picLocks noChangeAspect="1" noChangeArrowheads="1"/>
            </p:cNvPicPr>
            <p:nvPr/>
          </p:nvPicPr>
          <p:blipFill>
            <a:blip r:embed="rId5" cstate="email"/>
            <a:srcRect/>
            <a:stretch>
              <a:fillRect/>
            </a:stretch>
          </p:blipFill>
          <p:spPr bwMode="auto">
            <a:xfrm>
              <a:off x="997494" y="2924944"/>
              <a:ext cx="2638402" cy="3780000"/>
            </a:xfrm>
            <a:prstGeom prst="roundRect">
              <a:avLst>
                <a:gd name="adj" fmla="val 15009"/>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123" name="Picture 3"/>
            <p:cNvPicPr>
              <a:picLocks noChangeAspect="1" noChangeArrowheads="1"/>
            </p:cNvPicPr>
            <p:nvPr/>
          </p:nvPicPr>
          <p:blipFill>
            <a:blip r:embed="rId6" cstate="email"/>
            <a:srcRect/>
            <a:stretch>
              <a:fillRect/>
            </a:stretch>
          </p:blipFill>
          <p:spPr bwMode="auto">
            <a:xfrm>
              <a:off x="5508104" y="2924944"/>
              <a:ext cx="2637479" cy="3780000"/>
            </a:xfrm>
            <a:prstGeom prst="roundRect">
              <a:avLst>
                <a:gd name="adj" fmla="val 14771"/>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4" name="TextBox 3"/>
          <p:cNvSpPr txBox="1"/>
          <p:nvPr/>
        </p:nvSpPr>
        <p:spPr>
          <a:xfrm>
            <a:off x="3238500" y="6488113"/>
            <a:ext cx="1333500" cy="369887"/>
          </a:xfrm>
          <a:prstGeom prst="rect">
            <a:avLst/>
          </a:prstGeom>
          <a:solidFill>
            <a:schemeClr val="accent4">
              <a:lumMod val="20000"/>
              <a:lumOff val="80000"/>
            </a:schemeClr>
          </a:solidFill>
          <a:ln>
            <a:solidFill>
              <a:schemeClr val="bg1">
                <a:lumMod val="50000"/>
              </a:schemeClr>
            </a:solidFill>
          </a:ln>
        </p:spPr>
        <p:txBody>
          <a:bodyPr wrap="none">
            <a:spAutoFit/>
          </a:bodyPr>
          <a:lstStyle/>
          <a:p>
            <a:pPr fontAlgn="auto">
              <a:spcBef>
                <a:spcPts val="0"/>
              </a:spcBef>
              <a:spcAft>
                <a:spcPts val="0"/>
              </a:spcAft>
              <a:defRPr/>
            </a:pPr>
            <a:r>
              <a:rPr lang="ru-RU" dirty="0">
                <a:latin typeface="+mn-lt"/>
              </a:rPr>
              <a:t>ЗАДАНИЕ</a:t>
            </a:r>
          </a:p>
        </p:txBody>
      </p:sp>
      <p:sp>
        <p:nvSpPr>
          <p:cNvPr id="5" name="TextBox 4"/>
          <p:cNvSpPr txBox="1"/>
          <p:nvPr/>
        </p:nvSpPr>
        <p:spPr>
          <a:xfrm>
            <a:off x="4568825" y="6488113"/>
            <a:ext cx="1338263" cy="369887"/>
          </a:xfrm>
          <a:prstGeom prst="rect">
            <a:avLst/>
          </a:prstGeom>
          <a:solidFill>
            <a:schemeClr val="accent4">
              <a:lumMod val="20000"/>
              <a:lumOff val="80000"/>
            </a:schemeClr>
          </a:solidFill>
          <a:ln>
            <a:solidFill>
              <a:schemeClr val="bg1">
                <a:lumMod val="50000"/>
              </a:schemeClr>
            </a:solidFill>
          </a:ln>
        </p:spPr>
        <p:txBody>
          <a:bodyPr wrap="none">
            <a:spAutoFit/>
          </a:bodyPr>
          <a:lstStyle/>
          <a:p>
            <a:pPr fontAlgn="auto">
              <a:spcBef>
                <a:spcPts val="0"/>
              </a:spcBef>
              <a:spcAft>
                <a:spcPts val="0"/>
              </a:spcAft>
              <a:defRPr/>
            </a:pPr>
            <a:r>
              <a:rPr lang="ru-RU">
                <a:latin typeface="+mn-lt"/>
              </a:rPr>
              <a:t>ТАБЛИЦА</a:t>
            </a:r>
            <a:endParaRPr lang="ru-RU" dirty="0">
              <a:latin typeface="+mn-lt"/>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2026"/>
                                        </p:tgtEl>
                                        <p:attrNameLst>
                                          <p:attrName>style.visibility</p:attrName>
                                        </p:attrNameLst>
                                      </p:cBhvr>
                                      <p:to>
                                        <p:strVal val="visible"/>
                                      </p:to>
                                    </p:set>
                                    <p:animEffect transition="in" filter="fade">
                                      <p:cBhvr>
                                        <p:cTn id="10" dur="2000"/>
                                        <p:tgtEl>
                                          <p:spTgt spid="42026"/>
                                        </p:tgtEl>
                                      </p:cBhvr>
                                    </p:animEffect>
                                  </p:childTnLst>
                                </p:cTn>
                              </p:par>
                            </p:childTnLst>
                          </p:cTn>
                        </p:par>
                      </p:childTnLst>
                    </p:cTn>
                  </p:par>
                </p:childTnLst>
              </p:cTn>
              <p:nextCondLst>
                <p:cond evt="onClick" delay="0">
                  <p:tgtEl>
                    <p:spTgt spid="5"/>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xit" presetSubtype="0" fill="hold" nodeType="withEffect">
                                  <p:stCondLst>
                                    <p:cond delay="0"/>
                                  </p:stCondLst>
                                  <p:childTnLst>
                                    <p:animEffect transition="out" filter="fade">
                                      <p:cBhvr>
                                        <p:cTn id="18" dur="500"/>
                                        <p:tgtEl>
                                          <p:spTgt spid="42026"/>
                                        </p:tgtEl>
                                      </p:cBhvr>
                                    </p:animEffect>
                                    <p:set>
                                      <p:cBhvr>
                                        <p:cTn id="19" dur="1" fill="hold">
                                          <p:stCondLst>
                                            <p:cond delay="499"/>
                                          </p:stCondLst>
                                        </p:cTn>
                                        <p:tgtEl>
                                          <p:spTgt spid="42026"/>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2485787"/>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fontAlgn="auto">
              <a:spcBef>
                <a:spcPts val="0"/>
              </a:spcBef>
              <a:spcAft>
                <a:spcPts val="0"/>
              </a:spcAft>
              <a:defRPr/>
            </a:pPr>
            <a:r>
              <a:rPr lang="ru-RU" sz="2600" dirty="0">
                <a:latin typeface="+mn-lt"/>
              </a:rPr>
              <a:t>	</a:t>
            </a:r>
            <a:r>
              <a:rPr lang="ru-RU" sz="2800" dirty="0">
                <a:latin typeface="+mn-lt"/>
              </a:rPr>
              <a:t>Составь список признаков с иллюстрациями (в любом текстовом редакторе), по которым в любом музее можно отличить средневековые произведения от произведений Возрождения.</a:t>
            </a:r>
            <a:endParaRPr lang="ru-RU" sz="2600" dirty="0">
              <a:latin typeface="+mn-lt"/>
            </a:endParaRP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4037"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
        <p:nvSpPr>
          <p:cNvPr id="5" name="Овал 4"/>
          <p:cNvSpPr>
            <a:spLocks noChangeAspect="1"/>
          </p:cNvSpPr>
          <p:nvPr/>
        </p:nvSpPr>
        <p:spPr>
          <a:xfrm>
            <a:off x="1007632" y="1268760"/>
            <a:ext cx="252000" cy="252000"/>
          </a:xfrm>
          <a:prstGeom prst="ellipse">
            <a:avLst/>
          </a:prstGeom>
          <a:solidFill>
            <a:srgbClr val="00B0F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pic>
        <p:nvPicPr>
          <p:cNvPr id="8" name="Рисунок 7"/>
          <p:cNvPicPr>
            <a:picLocks noChangeAspect="1"/>
          </p:cNvPicPr>
          <p:nvPr/>
        </p:nvPicPr>
        <p:blipFill rotWithShape="1">
          <a:blip r:embed="rId5" cstate="print">
            <a:extLst/>
          </a:blip>
          <a:stretch/>
        </p:blipFill>
        <p:spPr>
          <a:xfrm>
            <a:off x="504000" y="1196752"/>
            <a:ext cx="324000" cy="324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Box 8"/>
          <p:cNvSpPr txBox="1"/>
          <p:nvPr/>
        </p:nvSpPr>
        <p:spPr>
          <a:xfrm>
            <a:off x="250825" y="3857625"/>
            <a:ext cx="8640763" cy="2308225"/>
          </a:xfrm>
          <a:prstGeom prst="rect">
            <a:avLst/>
          </a:prstGeom>
          <a:solidFill>
            <a:schemeClr val="accent4">
              <a:lumMod val="20000"/>
              <a:lumOff val="80000"/>
            </a:schemeClr>
          </a:solidFill>
          <a:ln>
            <a:solidFill>
              <a:schemeClr val="accent1"/>
            </a:solidFill>
          </a:ln>
        </p:spPr>
        <p:txBody>
          <a:bodyPr>
            <a:spAutoFit/>
          </a:bodyPr>
          <a:lstStyle/>
          <a:p>
            <a:pPr fontAlgn="auto">
              <a:spcBef>
                <a:spcPts val="0"/>
              </a:spcBef>
              <a:spcAft>
                <a:spcPts val="0"/>
              </a:spcAft>
              <a:defRPr/>
            </a:pPr>
            <a:r>
              <a:rPr lang="ru-RU" sz="3600" dirty="0">
                <a:latin typeface="+mn-lt"/>
              </a:rPr>
              <a:t>1.____________________________</a:t>
            </a:r>
          </a:p>
          <a:p>
            <a:pPr fontAlgn="auto">
              <a:spcBef>
                <a:spcPts val="0"/>
              </a:spcBef>
              <a:spcAft>
                <a:spcPts val="0"/>
              </a:spcAft>
              <a:defRPr/>
            </a:pPr>
            <a:r>
              <a:rPr lang="ru-RU" sz="3600" dirty="0">
                <a:latin typeface="+mn-lt"/>
              </a:rPr>
              <a:t>2.____________________________</a:t>
            </a:r>
          </a:p>
          <a:p>
            <a:pPr fontAlgn="auto">
              <a:spcBef>
                <a:spcPts val="0"/>
              </a:spcBef>
              <a:spcAft>
                <a:spcPts val="0"/>
              </a:spcAft>
              <a:defRPr/>
            </a:pPr>
            <a:r>
              <a:rPr lang="ru-RU" sz="3600" dirty="0">
                <a:latin typeface="+mn-lt"/>
              </a:rPr>
              <a:t>3.____________________________</a:t>
            </a:r>
          </a:p>
          <a:p>
            <a:pPr fontAlgn="auto">
              <a:spcBef>
                <a:spcPts val="0"/>
              </a:spcBef>
              <a:spcAft>
                <a:spcPts val="0"/>
              </a:spcAft>
              <a:defRPr/>
            </a:pPr>
            <a:r>
              <a:rPr lang="ru-RU" sz="3600" dirty="0">
                <a:latin typeface="+mn-lt"/>
              </a:rPr>
              <a:t>….___________________________</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sz="half" idx="2"/>
          </p:nvPr>
        </p:nvSpPr>
        <p:spPr>
          <a:xfrm>
            <a:off x="5292725" y="981075"/>
            <a:ext cx="3598863" cy="4751388"/>
          </a:xfrm>
          <a:blipFill dpi="0" rotWithShape="1">
            <a:blip r:embed="rId3"/>
            <a:srcRect/>
            <a:tile tx="0" ty="0" sx="100000" sy="100000" flip="none" algn="tl"/>
          </a:blipFill>
          <a:ln>
            <a:round/>
          </a:ln>
        </p:spPr>
        <p:txBody>
          <a:bodyPr anchor="ctr"/>
          <a:lstStyle/>
          <a:p>
            <a:pPr marL="88900" indent="0" algn="ctr">
              <a:spcBef>
                <a:spcPct val="0"/>
              </a:spcBef>
              <a:buFont typeface="Comic Sans MS" pitchFamily="66" charset="0"/>
              <a:buNone/>
            </a:pPr>
            <a:r>
              <a:rPr lang="ru-RU" sz="1400" i="1" smtClean="0"/>
              <a:t>Из книги Джаноццо Манетти</a:t>
            </a:r>
          </a:p>
          <a:p>
            <a:pPr marL="88900" indent="0" algn="ctr">
              <a:spcBef>
                <a:spcPct val="0"/>
              </a:spcBef>
              <a:buFont typeface="Comic Sans MS" pitchFamily="66" charset="0"/>
              <a:buNone/>
            </a:pPr>
            <a:r>
              <a:rPr lang="ru-RU" sz="1400" i="1" smtClean="0"/>
              <a:t>«О достоинстве и величии человека», XV век</a:t>
            </a:r>
          </a:p>
          <a:p>
            <a:pPr marL="88900" indent="0">
              <a:spcBef>
                <a:spcPct val="0"/>
              </a:spcBef>
              <a:buFont typeface="Comic Sans MS" pitchFamily="66" charset="0"/>
              <a:buNone/>
            </a:pPr>
            <a:r>
              <a:rPr lang="ru-RU" sz="1400" smtClean="0"/>
              <a:t>«…В конце концов я понял, почему человек – самый счастливый из всех живых существ и достойный всякого восхищения </a:t>
            </a:r>
            <a:r>
              <a:rPr lang="en-US" sz="1400" smtClean="0"/>
              <a:t>&lt;…&gt;</a:t>
            </a:r>
            <a:r>
              <a:rPr lang="ru-RU" sz="1400" smtClean="0"/>
              <a:t> Я не сделал тебя ни земным, ни небесным, ни смертным, ни бессмертным, чтобы ты сам, свободный и славный мастер, сформировал себя в образе, который ты предпочитаешь. Ты можешь переродиться в низшие, неразумные существа, но можешь переродиться по величию своей души и в высшие, божественные. О высшее и восхитительное счастье человека, которому дано владеть тем, чем пожелает, и быть тем, кем хочет!»</a:t>
            </a:r>
          </a:p>
        </p:txBody>
      </p:sp>
      <p:sp>
        <p:nvSpPr>
          <p:cNvPr id="2" name="Объект 1"/>
          <p:cNvSpPr>
            <a:spLocks noGrp="1"/>
          </p:cNvSpPr>
          <p:nvPr>
            <p:ph sz="half" idx="1"/>
          </p:nvPr>
        </p:nvSpPr>
        <p:spPr>
          <a:xfrm>
            <a:off x="252413" y="981075"/>
            <a:ext cx="3598862" cy="4751388"/>
          </a:xfrm>
          <a:prstGeom prst="roundRect">
            <a:avLst>
              <a:gd name="adj" fmla="val 10315"/>
            </a:avLst>
          </a:prstGeom>
          <a:blipFill dpi="0" rotWithShape="1">
            <a:blip r:embed="rId3"/>
            <a:srcRect/>
            <a:tile tx="0" ty="0" sx="100000" sy="100000" flip="none" algn="tl"/>
          </a:blipFill>
          <a:ln>
            <a:round/>
          </a:ln>
        </p:spPr>
        <p:txBody>
          <a:bodyPr anchor="ctr"/>
          <a:lstStyle/>
          <a:p>
            <a:pPr marL="88900" indent="0" algn="ctr">
              <a:spcBef>
                <a:spcPct val="0"/>
              </a:spcBef>
              <a:buFont typeface="Comic Sans MS" pitchFamily="66" charset="0"/>
              <a:buNone/>
            </a:pPr>
            <a:r>
              <a:rPr lang="ru-RU" sz="1400" i="1" smtClean="0"/>
              <a:t>Из сочинения Папы Иннокентия III «О презрении к миру, или О ничтожестве человеческого состояния», XIII век</a:t>
            </a:r>
          </a:p>
          <a:p>
            <a:pPr marL="88900" indent="0">
              <a:spcBef>
                <a:spcPct val="0"/>
              </a:spcBef>
              <a:buFont typeface="Comic Sans MS" pitchFamily="66" charset="0"/>
              <a:buNone/>
            </a:pPr>
            <a:r>
              <a:rPr lang="ru-RU" sz="1400" smtClean="0"/>
              <a:t>«Итак, сотворил Господь Бог человека из праха земного, который ничтожнее прочих элементов, как подтверждено в Библии «…» Сравнивая себя с обитателями воды, человек обнаруживает, что он ничтожен; рассматривая небесных тварей, познаёт, что ещё более ничтожен. Он не смеет сравнивать себя с небесными тварями, не отваживается поставить себя впереди земных. Он полагает себя равным только вьючным животным и узнает в любом из них себе подобного…»</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4" name="Объект 6"/>
          <p:cNvSpPr>
            <a:spLocks/>
          </p:cNvSpPr>
          <p:nvPr/>
        </p:nvSpPr>
        <p:spPr bwMode="auto">
          <a:xfrm>
            <a:off x="254000" y="981075"/>
            <a:ext cx="8640763" cy="4751388"/>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8900" algn="ctr">
              <a:buFont typeface="Comic Sans MS" pitchFamily="66" charset="0"/>
              <a:buNone/>
            </a:pPr>
            <a:r>
              <a:rPr lang="ru-RU" sz="2400" i="1">
                <a:latin typeface="Comic Sans MS" pitchFamily="66" charset="0"/>
              </a:rPr>
              <a:t>Из книги Джаноццо Манетти</a:t>
            </a:r>
          </a:p>
          <a:p>
            <a:pPr marL="88900" algn="ctr">
              <a:buFont typeface="Comic Sans MS" pitchFamily="66" charset="0"/>
              <a:buNone/>
            </a:pPr>
            <a:r>
              <a:rPr lang="ru-RU" sz="2400" i="1">
                <a:latin typeface="Comic Sans MS" pitchFamily="66" charset="0"/>
              </a:rPr>
              <a:t>«О достоинстве и величии человека», XV век</a:t>
            </a:r>
          </a:p>
          <a:p>
            <a:pPr marL="88900">
              <a:buFont typeface="Comic Sans MS" pitchFamily="66" charset="0"/>
              <a:buNone/>
            </a:pPr>
            <a:r>
              <a:rPr lang="ru-RU" sz="2300">
                <a:latin typeface="Comic Sans MS" pitchFamily="66" charset="0"/>
              </a:rPr>
              <a:t>«…В конце концов я понял, почему человек – самый счастливый из всех живых существ и достойный всякого восхищения </a:t>
            </a:r>
            <a:r>
              <a:rPr lang="en-US" sz="2300">
                <a:latin typeface="Comic Sans MS" pitchFamily="66" charset="0"/>
              </a:rPr>
              <a:t>&lt;…&gt;</a:t>
            </a:r>
            <a:r>
              <a:rPr lang="ru-RU" sz="2300">
                <a:latin typeface="Comic Sans MS" pitchFamily="66" charset="0"/>
              </a:rPr>
              <a:t> Я не сделал тебя ни земным, ни небесным, ни смертным, ни бессмертным, чтобы ты сам, свободный и славный мастер, сформировал себя в образе, который ты предпочитаешь. Ты можешь переродиться в низшие, неразумные существа, но можешь переродиться по величию своей души и в высшие, божественные. О высшее и восхитительное счастье человека, которому дано владеть тем, чем пожелает, и быть тем, кем хочет!»</a:t>
            </a:r>
          </a:p>
        </p:txBody>
      </p:sp>
      <p:sp>
        <p:nvSpPr>
          <p:cNvPr id="12" name="Объект 1"/>
          <p:cNvSpPr>
            <a:spLocks/>
          </p:cNvSpPr>
          <p:nvPr/>
        </p:nvSpPr>
        <p:spPr bwMode="auto">
          <a:xfrm>
            <a:off x="252413" y="981075"/>
            <a:ext cx="8639175" cy="4751388"/>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2400" i="1">
                <a:latin typeface="Comic Sans MS" pitchFamily="66" charset="0"/>
              </a:rPr>
              <a:t>Из сочинения Папы Иннокентия III «О презрении к миру, или О ничтожестве человеческого состояния», XIII век</a:t>
            </a:r>
          </a:p>
          <a:p>
            <a:pPr marL="88900">
              <a:buFont typeface="Comic Sans MS" pitchFamily="66" charset="0"/>
              <a:buNone/>
            </a:pPr>
            <a:r>
              <a:rPr lang="ru-RU" sz="2300">
                <a:latin typeface="Comic Sans MS" pitchFamily="66" charset="0"/>
              </a:rPr>
              <a:t>«Итак, сотворил Господь Бог человека из праха земного, который ничтожнее прочих элементов, как подтверждено в Библии </a:t>
            </a:r>
            <a:r>
              <a:rPr lang="en-US" sz="2300">
                <a:latin typeface="Comic Sans MS" pitchFamily="66" charset="0"/>
              </a:rPr>
              <a:t>&lt;</a:t>
            </a:r>
            <a:r>
              <a:rPr lang="ru-RU" sz="2300">
                <a:latin typeface="Comic Sans MS" pitchFamily="66" charset="0"/>
              </a:rPr>
              <a:t>…</a:t>
            </a:r>
            <a:r>
              <a:rPr lang="en-US" sz="2300">
                <a:latin typeface="Comic Sans MS" pitchFamily="66" charset="0"/>
              </a:rPr>
              <a:t>&gt;</a:t>
            </a:r>
            <a:r>
              <a:rPr lang="ru-RU" sz="2300">
                <a:latin typeface="Comic Sans MS" pitchFamily="66" charset="0"/>
              </a:rPr>
              <a:t> Сравнивая себя с обитателями воды, человек обнаруживает, что он ничтожен; рассматривая небесных тварей, познаёт, что ещё более ничтожен. Он не смеет сравнивать себя с небесными тварями, не отваживается поставить себя впереди земных. Он полагает себя равным только вьючным животным и узнаёт в любом из них себе подобного…»</a:t>
            </a:r>
          </a:p>
        </p:txBody>
      </p:sp>
      <p:sp>
        <p:nvSpPr>
          <p:cNvPr id="4" name="Скругленный прямоугольник 3"/>
          <p:cNvSpPr/>
          <p:nvPr/>
        </p:nvSpPr>
        <p:spPr>
          <a:xfrm>
            <a:off x="252000" y="5877272"/>
            <a:ext cx="8640000" cy="836414"/>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Как автор относится к человеку? Почему называет его счастливым? Сравни с предыдущим выводом.</a:t>
            </a:r>
          </a:p>
        </p:txBody>
      </p:sp>
      <p:sp>
        <p:nvSpPr>
          <p:cNvPr id="6" name="Скругленный прямоугольник 5"/>
          <p:cNvSpPr/>
          <p:nvPr/>
        </p:nvSpPr>
        <p:spPr>
          <a:xfrm>
            <a:off x="252000" y="5877272"/>
            <a:ext cx="8640000" cy="851297"/>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Как автор относится к человеку? Чем можно объяснить его взгляды?</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6012000"/>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P spid="14"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В ИТАЛИИ В XV ВЕКЕ ТАК СИЛЬНО ИЗМЕНИЛОСЬ ОТНОШЕНИЕ К ЧЕЛОВЕКУ?</a:t>
            </a: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64669" y="980728"/>
            <a:ext cx="8640000" cy="2553891"/>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400" b="1">
                <a:solidFill>
                  <a:srgbClr val="0070C0"/>
                </a:solidFill>
                <a:latin typeface="Comic Sans MS" pitchFamily="66" charset="0"/>
              </a:rPr>
              <a:t>Повышенный </a:t>
            </a:r>
            <a:r>
              <a:rPr lang="ru-RU" sz="2400">
                <a:latin typeface="Comic Sans MS" pitchFamily="66" charset="0"/>
              </a:rPr>
              <a:t> </a:t>
            </a:r>
            <a:r>
              <a:rPr lang="ru-RU" sz="2400" b="1">
                <a:solidFill>
                  <a:srgbClr val="0070C0"/>
                </a:solidFill>
                <a:latin typeface="Comic Sans MS" pitchFamily="66" charset="0"/>
              </a:rPr>
              <a:t>уровень.</a:t>
            </a:r>
            <a:r>
              <a:rPr lang="ru-RU" sz="2400" b="1">
                <a:solidFill>
                  <a:srgbClr val="00B0F0"/>
                </a:solidFill>
                <a:latin typeface="Comic Sans MS" pitchFamily="66" charset="0"/>
              </a:rPr>
              <a:t> </a:t>
            </a:r>
            <a:r>
              <a:rPr lang="ru-RU" sz="2400">
                <a:latin typeface="Comic Sans MS" pitchFamily="66" charset="0"/>
              </a:rPr>
              <a:t>Подпиши под рисунками названия античных видов искусства.</a:t>
            </a:r>
            <a:r>
              <a:rPr lang="en-US" sz="2400">
                <a:latin typeface="Comic Sans MS" pitchFamily="66" charset="0"/>
              </a:rPr>
              <a:t> </a:t>
            </a:r>
            <a:r>
              <a:rPr lang="ru-RU" sz="2400">
                <a:latin typeface="Comic Sans MS" pitchFamily="66" charset="0"/>
              </a:rPr>
              <a:t>Зачеркни рисунок того, что было разрушено варварами, и обведи то, что сохранилось.</a:t>
            </a:r>
            <a:r>
              <a:rPr lang="en-US" sz="2400">
                <a:latin typeface="Comic Sans MS" pitchFamily="66" charset="0"/>
              </a:rPr>
              <a:t> </a:t>
            </a:r>
            <a:r>
              <a:rPr lang="ru-RU" sz="2400">
                <a:latin typeface="Comic Sans MS" pitchFamily="66" charset="0"/>
              </a:rPr>
              <a:t>В свободной рамке сделай записи или изобрази символами особенности искусства стран</a:t>
            </a:r>
            <a:r>
              <a:rPr lang="en-US" sz="2400">
                <a:latin typeface="Comic Sans MS" pitchFamily="66" charset="0"/>
              </a:rPr>
              <a:t> </a:t>
            </a:r>
            <a:r>
              <a:rPr lang="ru-RU" sz="2400">
                <a:latin typeface="Comic Sans MS" pitchFamily="66" charset="0"/>
              </a:rPr>
              <a:t>Европы в раннее Средневековье.</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0485"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pic>
        <p:nvPicPr>
          <p:cNvPr id="1026" name="Picture 2"/>
          <p:cNvPicPr>
            <a:picLocks noChangeAspect="1" noChangeArrowheads="1"/>
          </p:cNvPicPr>
          <p:nvPr/>
        </p:nvPicPr>
        <p:blipFill>
          <a:blip r:embed="rId5" cstate="email"/>
          <a:srcRect/>
          <a:stretch>
            <a:fillRect/>
          </a:stretch>
        </p:blipFill>
        <p:spPr bwMode="auto">
          <a:xfrm>
            <a:off x="5784724" y="3717032"/>
            <a:ext cx="1142843" cy="162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7" name="Picture 3"/>
          <p:cNvPicPr>
            <a:picLocks noChangeAspect="1" noChangeArrowheads="1"/>
          </p:cNvPicPr>
          <p:nvPr/>
        </p:nvPicPr>
        <p:blipFill>
          <a:blip r:embed="rId6" cstate="email"/>
          <a:srcRect/>
          <a:stretch>
            <a:fillRect/>
          </a:stretch>
        </p:blipFill>
        <p:spPr bwMode="auto">
          <a:xfrm>
            <a:off x="3903231" y="3717032"/>
            <a:ext cx="1465713" cy="162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p:cNvPicPr>
            <a:picLocks noChangeAspect="1" noChangeArrowheads="1"/>
          </p:cNvPicPr>
          <p:nvPr/>
        </p:nvPicPr>
        <p:blipFill>
          <a:blip r:embed="rId7" cstate="email"/>
          <a:srcRect/>
          <a:stretch>
            <a:fillRect/>
          </a:stretch>
        </p:blipFill>
        <p:spPr bwMode="auto">
          <a:xfrm>
            <a:off x="7359615" y="3717032"/>
            <a:ext cx="947154" cy="162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9" name="Picture 5"/>
          <p:cNvPicPr>
            <a:picLocks noChangeAspect="1" noChangeArrowheads="1"/>
          </p:cNvPicPr>
          <p:nvPr/>
        </p:nvPicPr>
        <p:blipFill>
          <a:blip r:embed="rId8" cstate="email"/>
          <a:srcRect/>
          <a:stretch>
            <a:fillRect/>
          </a:stretch>
        </p:blipFill>
        <p:spPr bwMode="auto">
          <a:xfrm>
            <a:off x="827584" y="3717032"/>
            <a:ext cx="2715607" cy="1620000"/>
          </a:xfrm>
          <a:prstGeom prst="roundRect">
            <a:avLst>
              <a:gd name="adj" fmla="val 12840"/>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Прямоугольник 11"/>
          <p:cNvSpPr/>
          <p:nvPr/>
        </p:nvSpPr>
        <p:spPr>
          <a:xfrm>
            <a:off x="252413" y="5589588"/>
            <a:ext cx="8640762" cy="1079500"/>
          </a:xfrm>
          <a:prstGeom prst="rect">
            <a:avLst/>
          </a:prstGeom>
          <a:solidFill>
            <a:schemeClr val="accent4">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052736"/>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Возрождение раздробленной страны</a:t>
            </a:r>
          </a:p>
        </p:txBody>
      </p:sp>
      <p:sp>
        <p:nvSpPr>
          <p:cNvPr id="4" name="Скругленный прямоугольник 3"/>
          <p:cNvSpPr/>
          <p:nvPr/>
        </p:nvSpPr>
        <p:spPr>
          <a:xfrm>
            <a:off x="251999" y="3037081"/>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Величие человека</a:t>
            </a:r>
          </a:p>
        </p:txBody>
      </p:sp>
      <p:sp>
        <p:nvSpPr>
          <p:cNvPr id="19" name="Скругленный прямоугольник 18"/>
          <p:cNvSpPr/>
          <p:nvPr/>
        </p:nvSpPr>
        <p:spPr>
          <a:xfrm>
            <a:off x="251519" y="4514111"/>
            <a:ext cx="864048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Красота жизни</a:t>
            </a:r>
          </a:p>
        </p:txBody>
      </p:sp>
      <p:pic>
        <p:nvPicPr>
          <p:cNvPr id="22533" name="Picture 9"/>
          <p:cNvPicPr>
            <a:picLocks noChangeAspect="1" noChangeArrowheads="1"/>
          </p:cNvPicPr>
          <p:nvPr/>
        </p:nvPicPr>
        <p:blipFill>
          <a:blip r:embed="rId2">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nvGraphicFramePr>
        <p:xfrm>
          <a:off x="252413" y="981075"/>
          <a:ext cx="8640480" cy="5760720"/>
        </p:xfrm>
        <a:graphic>
          <a:graphicData uri="http://schemas.openxmlformats.org/drawingml/2006/table">
            <a:tbl>
              <a:tblPr firstRow="1" bandRow="1">
                <a:tableStyleId>{5940675A-B579-460E-94D1-54222C63F5DA}</a:tableStyleId>
              </a:tblPr>
              <a:tblGrid>
                <a:gridCol w="7892489"/>
                <a:gridCol w="747991"/>
              </a:tblGrid>
              <a:tr h="370840">
                <a:tc>
                  <a:txBody>
                    <a:bodyPr/>
                    <a:lstStyle/>
                    <a:p>
                      <a:r>
                        <a:rPr lang="ru-RU" sz="2600" b="0" i="0" u="none" strike="noStrike" kern="1200" baseline="0" dirty="0" smtClean="0">
                          <a:solidFill>
                            <a:schemeClr val="lt1"/>
                          </a:solidFill>
                          <a:latin typeface="+mn-lt"/>
                          <a:ea typeface="+mn-ea"/>
                          <a:cs typeface="+mn-cs"/>
                        </a:rPr>
                        <a:t>Централизованное государство</a:t>
                      </a:r>
                    </a:p>
                  </a:txBody>
                  <a:tcPr>
                    <a:solidFill>
                      <a:schemeClr val="accent4">
                        <a:lumMod val="20000"/>
                        <a:lumOff val="80000"/>
                      </a:schemeClr>
                    </a:solidFill>
                  </a:tcPr>
                </a:tc>
                <a:tc>
                  <a:txBody>
                    <a:bodyPr/>
                    <a:lstStyle/>
                    <a:p>
                      <a:endParaRPr lang="ru-RU" sz="2600" dirty="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600" dirty="0" smtClean="0"/>
                        <a:t>Раздробленная страна</a:t>
                      </a:r>
                      <a:endParaRPr lang="ru-RU" sz="2600" dirty="0"/>
                    </a:p>
                  </a:txBody>
                  <a:tcPr>
                    <a:solidFill>
                      <a:schemeClr val="accent4">
                        <a:lumMod val="20000"/>
                        <a:lumOff val="80000"/>
                      </a:schemeClr>
                    </a:solidFill>
                  </a:tcPr>
                </a:tc>
                <a:tc>
                  <a:txBody>
                    <a:bodyPr/>
                    <a:lstStyle/>
                    <a:p>
                      <a:endParaRPr lang="ru-RU" sz="260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600" dirty="0" smtClean="0"/>
                        <a:t>Расцвет </a:t>
                      </a:r>
                      <a:r>
                        <a:rPr lang="ru-RU" sz="2600" dirty="0" err="1" smtClean="0"/>
                        <a:t>торгово</a:t>
                      </a:r>
                      <a:r>
                        <a:rPr lang="en-US" sz="2600" dirty="0" smtClean="0"/>
                        <a:t>-</a:t>
                      </a:r>
                      <a:r>
                        <a:rPr lang="ru-RU" sz="2600" dirty="0" smtClean="0"/>
                        <a:t>ремесленных городов</a:t>
                      </a:r>
                      <a:endParaRPr lang="ru-RU" sz="2600" dirty="0"/>
                    </a:p>
                  </a:txBody>
                  <a:tcPr>
                    <a:solidFill>
                      <a:schemeClr val="accent4">
                        <a:lumMod val="20000"/>
                        <a:lumOff val="80000"/>
                      </a:schemeClr>
                    </a:solidFill>
                  </a:tcPr>
                </a:tc>
                <a:tc>
                  <a:txBody>
                    <a:bodyPr/>
                    <a:lstStyle/>
                    <a:p>
                      <a:endParaRPr lang="ru-RU" sz="260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600" dirty="0" smtClean="0"/>
                        <a:t>Упадок торговли</a:t>
                      </a:r>
                      <a:endParaRPr lang="ru-RU" sz="2600" dirty="0"/>
                    </a:p>
                  </a:txBody>
                  <a:tcPr>
                    <a:solidFill>
                      <a:schemeClr val="accent4">
                        <a:lumMod val="20000"/>
                        <a:lumOff val="80000"/>
                      </a:schemeClr>
                    </a:solidFill>
                  </a:tcPr>
                </a:tc>
                <a:tc>
                  <a:txBody>
                    <a:bodyPr/>
                    <a:lstStyle/>
                    <a:p>
                      <a:endParaRPr lang="ru-RU" sz="260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600" dirty="0" smtClean="0"/>
                        <a:t>Феодальные войны</a:t>
                      </a:r>
                      <a:endParaRPr lang="ru-RU" sz="2600" dirty="0"/>
                    </a:p>
                  </a:txBody>
                  <a:tcPr>
                    <a:solidFill>
                      <a:schemeClr val="accent4">
                        <a:lumMod val="20000"/>
                        <a:lumOff val="80000"/>
                      </a:schemeClr>
                    </a:solidFill>
                  </a:tcPr>
                </a:tc>
                <a:tc>
                  <a:txBody>
                    <a:bodyPr/>
                    <a:lstStyle/>
                    <a:p>
                      <a:endParaRPr lang="ru-RU" sz="260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600" dirty="0" smtClean="0"/>
                        <a:t>Часть городов</a:t>
                      </a:r>
                      <a:r>
                        <a:rPr lang="en-US" sz="2600" dirty="0" smtClean="0"/>
                        <a:t>-</a:t>
                      </a:r>
                      <a:r>
                        <a:rPr lang="ru-RU" sz="2600" dirty="0" smtClean="0"/>
                        <a:t>государств – республики</a:t>
                      </a:r>
                      <a:endParaRPr lang="ru-RU" sz="2600" dirty="0"/>
                    </a:p>
                  </a:txBody>
                  <a:tcPr>
                    <a:solidFill>
                      <a:schemeClr val="accent4">
                        <a:lumMod val="20000"/>
                        <a:lumOff val="80000"/>
                      </a:schemeClr>
                    </a:solidFill>
                  </a:tcPr>
                </a:tc>
                <a:tc>
                  <a:txBody>
                    <a:bodyPr/>
                    <a:lstStyle/>
                    <a:p>
                      <a:endParaRPr lang="ru-RU" sz="260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600" dirty="0" smtClean="0"/>
                        <a:t>Полисная система</a:t>
                      </a:r>
                      <a:endParaRPr lang="ru-RU" sz="2600" dirty="0"/>
                    </a:p>
                  </a:txBody>
                  <a:tcPr>
                    <a:solidFill>
                      <a:schemeClr val="accent4">
                        <a:lumMod val="20000"/>
                        <a:lumOff val="80000"/>
                      </a:schemeClr>
                    </a:solidFill>
                  </a:tcPr>
                </a:tc>
                <a:tc>
                  <a:txBody>
                    <a:bodyPr/>
                    <a:lstStyle/>
                    <a:p>
                      <a:endParaRPr lang="ru-RU" sz="260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600" dirty="0" smtClean="0"/>
                        <a:t>Власть отдельных богатейших семей</a:t>
                      </a:r>
                      <a:endParaRPr lang="ru-RU" sz="2600" dirty="0"/>
                    </a:p>
                  </a:txBody>
                  <a:tcPr>
                    <a:solidFill>
                      <a:schemeClr val="accent4">
                        <a:lumMod val="20000"/>
                        <a:lumOff val="80000"/>
                      </a:schemeClr>
                    </a:solidFill>
                  </a:tcPr>
                </a:tc>
                <a:tc>
                  <a:txBody>
                    <a:bodyPr/>
                    <a:lstStyle/>
                    <a:p>
                      <a:endParaRPr lang="ru-RU" sz="2600" dirty="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600" dirty="0" smtClean="0"/>
                        <a:t>Сильная власть короля</a:t>
                      </a:r>
                      <a:endParaRPr lang="ru-RU" sz="2600" dirty="0"/>
                    </a:p>
                  </a:txBody>
                  <a:tcPr>
                    <a:solidFill>
                      <a:schemeClr val="accent4">
                        <a:lumMod val="20000"/>
                        <a:lumOff val="80000"/>
                      </a:schemeClr>
                    </a:solidFill>
                  </a:tcPr>
                </a:tc>
                <a:tc>
                  <a:txBody>
                    <a:bodyPr/>
                    <a:lstStyle/>
                    <a:p>
                      <a:endParaRPr lang="ru-RU" sz="2600" dirty="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600" dirty="0" smtClean="0"/>
                        <a:t>Простой ремесленник мог достичь признания и богатства благодаря своим талантам</a:t>
                      </a:r>
                      <a:endParaRPr lang="ru-RU" sz="2600" dirty="0"/>
                    </a:p>
                  </a:txBody>
                  <a:tcPr>
                    <a:solidFill>
                      <a:schemeClr val="accent4">
                        <a:lumMod val="20000"/>
                        <a:lumOff val="80000"/>
                      </a:schemeClr>
                    </a:solidFill>
                  </a:tcPr>
                </a:tc>
                <a:tc>
                  <a:txBody>
                    <a:bodyPr/>
                    <a:lstStyle/>
                    <a:p>
                      <a:endParaRPr lang="ru-RU" sz="2600" dirty="0"/>
                    </a:p>
                  </a:txBody>
                  <a:tcPr>
                    <a:solidFill>
                      <a:schemeClr val="accent4">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2600" dirty="0"/>
                    </a:p>
                  </a:txBody>
                  <a:tcPr>
                    <a:solidFill>
                      <a:schemeClr val="accent4">
                        <a:lumMod val="20000"/>
                        <a:lumOff val="80000"/>
                      </a:schemeClr>
                    </a:solidFill>
                  </a:tcPr>
                </a:tc>
                <a:tc>
                  <a:txBody>
                    <a:bodyPr/>
                    <a:lstStyle/>
                    <a:p>
                      <a:endParaRPr lang="ru-RU" sz="2600" dirty="0"/>
                    </a:p>
                  </a:txBody>
                  <a:tcPr>
                    <a:solidFill>
                      <a:schemeClr val="accent4">
                        <a:lumMod val="20000"/>
                        <a:lumOff val="80000"/>
                      </a:schemeClr>
                    </a:solidFill>
                  </a:tcPr>
                </a:tc>
              </a:tr>
            </a:tbl>
          </a:graphicData>
        </a:graphic>
      </p:graphicFrame>
      <p:sp>
        <p:nvSpPr>
          <p:cNvPr id="9" name="Скругленный прямоугольник 8"/>
          <p:cNvSpPr/>
          <p:nvPr/>
        </p:nvSpPr>
        <p:spPr>
          <a:xfrm>
            <a:off x="264669" y="2204864"/>
            <a:ext cx="8627811" cy="2377142"/>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800" b="1">
                <a:solidFill>
                  <a:srgbClr val="0070C0"/>
                </a:solidFill>
                <a:latin typeface="Comic Sans MS" pitchFamily="66" charset="0"/>
              </a:rPr>
              <a:t>Повышенный</a:t>
            </a:r>
            <a:r>
              <a:rPr lang="en-US" sz="2800" b="1">
                <a:solidFill>
                  <a:srgbClr val="0070C0"/>
                </a:solidFill>
                <a:latin typeface="Comic Sans MS" pitchFamily="66" charset="0"/>
              </a:rPr>
              <a:t> </a:t>
            </a:r>
            <a:r>
              <a:rPr lang="ru-RU" sz="2800" b="1">
                <a:solidFill>
                  <a:srgbClr val="0070C0"/>
                </a:solidFill>
                <a:latin typeface="Comic Sans MS" pitchFamily="66" charset="0"/>
              </a:rPr>
              <a:t>уровень.</a:t>
            </a:r>
            <a:r>
              <a:rPr lang="ru-RU" sz="2800">
                <a:solidFill>
                  <a:srgbClr val="0070C0"/>
                </a:solidFill>
                <a:latin typeface="Comic Sans MS" pitchFamily="66" charset="0"/>
              </a:rPr>
              <a:t> </a:t>
            </a:r>
            <a:r>
              <a:rPr lang="ru-RU" sz="2800">
                <a:latin typeface="Comic Sans MS" pitchFamily="66" charset="0"/>
              </a:rPr>
              <a:t>Выбери</a:t>
            </a:r>
            <a:r>
              <a:rPr lang="en-US" sz="2800">
                <a:latin typeface="Comic Sans MS" pitchFamily="66" charset="0"/>
              </a:rPr>
              <a:t> </a:t>
            </a:r>
            <a:r>
              <a:rPr lang="ru-RU" sz="2800">
                <a:latin typeface="Comic Sans MS" pitchFamily="66" charset="0"/>
              </a:rPr>
              <a:t> из предложенного</a:t>
            </a:r>
            <a:r>
              <a:rPr lang="en-US" sz="2800">
                <a:latin typeface="Comic Sans MS" pitchFamily="66" charset="0"/>
              </a:rPr>
              <a:t> </a:t>
            </a:r>
            <a:r>
              <a:rPr lang="ru-RU" sz="2800">
                <a:latin typeface="Comic Sans MS" pitchFamily="66" charset="0"/>
              </a:rPr>
              <a:t>списка признаки, соответствующие положению Италии в XI–XV веках, отметь их знаком</a:t>
            </a:r>
            <a:r>
              <a:rPr lang="en-US" sz="2800">
                <a:latin typeface="Comic Sans MS" pitchFamily="66" charset="0"/>
              </a:rPr>
              <a:t> </a:t>
            </a:r>
            <a:r>
              <a:rPr lang="ru-RU" sz="2800">
                <a:latin typeface="Comic Sans MS" pitchFamily="66" charset="0"/>
              </a:rPr>
              <a:t>«+». Дополни данный список ещё одним признаком.</a:t>
            </a:r>
          </a:p>
        </p:txBody>
      </p:sp>
      <p:pic>
        <p:nvPicPr>
          <p:cNvPr id="2359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6" name="Заголовок 5"/>
          <p:cNvSpPr>
            <a:spLocks noGrp="1"/>
          </p:cNvSpPr>
          <p:nvPr>
            <p:ph type="title"/>
          </p:nvPr>
        </p:nvSpPr>
        <p:spPr/>
        <p:txBody>
          <a:bodyPr/>
          <a:lstStyle/>
          <a:p>
            <a:pPr fontAlgn="auto">
              <a:spcAft>
                <a:spcPts val="0"/>
              </a:spcAft>
              <a:defRPr/>
            </a:pPr>
            <a:r>
              <a:rPr lang="ru-RU" sz="2800" dirty="0" smtClean="0"/>
              <a:t>ВОЗРОЖДЕНИЕ РАЗДРОБЛЕННОЙ СТРАНЫ</a:t>
            </a:r>
            <a:endParaRPr lang="ru-RU"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009471"/>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800" b="1">
                <a:solidFill>
                  <a:srgbClr val="0070C0"/>
                </a:solidFill>
                <a:latin typeface="Comic Sans MS" pitchFamily="66" charset="0"/>
              </a:rPr>
              <a:t>Повышенный</a:t>
            </a:r>
            <a:r>
              <a:rPr lang="en-US" sz="2800" b="1">
                <a:solidFill>
                  <a:srgbClr val="0070C0"/>
                </a:solidFill>
                <a:latin typeface="Comic Sans MS" pitchFamily="66" charset="0"/>
              </a:rPr>
              <a:t> </a:t>
            </a:r>
            <a:r>
              <a:rPr lang="ru-RU" sz="2800" b="1">
                <a:solidFill>
                  <a:srgbClr val="0070C0"/>
                </a:solidFill>
                <a:latin typeface="Comic Sans MS" pitchFamily="66" charset="0"/>
              </a:rPr>
              <a:t>уровень.</a:t>
            </a:r>
            <a:r>
              <a:rPr lang="ru-RU" sz="2800">
                <a:solidFill>
                  <a:srgbClr val="0070C0"/>
                </a:solidFill>
                <a:latin typeface="Comic Sans MS" pitchFamily="66" charset="0"/>
              </a:rPr>
              <a:t> </a:t>
            </a:r>
            <a:r>
              <a:rPr lang="ru-RU" sz="2800">
                <a:latin typeface="Comic Sans MS" pitchFamily="66" charset="0"/>
              </a:rPr>
              <a:t>Объясни, почему Возрождение началось в городах.</a:t>
            </a:r>
          </a:p>
        </p:txBody>
      </p:sp>
      <p:pic>
        <p:nvPicPr>
          <p:cNvPr id="2560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6" name="Заголовок 5"/>
          <p:cNvSpPr>
            <a:spLocks noGrp="1"/>
          </p:cNvSpPr>
          <p:nvPr>
            <p:ph type="title"/>
          </p:nvPr>
        </p:nvSpPr>
        <p:spPr/>
        <p:txBody>
          <a:bodyPr/>
          <a:lstStyle/>
          <a:p>
            <a:pPr fontAlgn="auto">
              <a:spcAft>
                <a:spcPts val="0"/>
              </a:spcAft>
              <a:defRPr/>
            </a:pPr>
            <a:r>
              <a:rPr lang="ru-RU" sz="2800" dirty="0" smtClean="0"/>
              <a:t>ВОЗРОЖДЕНИЕ РАЗДРОБЛЕННОЙ СТРАНЫ</a:t>
            </a:r>
            <a:endParaRPr lang="ru-RU" sz="2800" dirty="0"/>
          </a:p>
        </p:txBody>
      </p:sp>
      <p:sp>
        <p:nvSpPr>
          <p:cNvPr id="10" name="TextBox 9"/>
          <p:cNvSpPr txBox="1"/>
          <p:nvPr/>
        </p:nvSpPr>
        <p:spPr>
          <a:xfrm>
            <a:off x="4105275" y="2144713"/>
            <a:ext cx="4751388" cy="4524375"/>
          </a:xfrm>
          <a:prstGeom prst="rect">
            <a:avLst/>
          </a:prstGeom>
          <a:solidFill>
            <a:schemeClr val="accent4">
              <a:lumMod val="20000"/>
              <a:lumOff val="80000"/>
            </a:schemeClr>
          </a:solidFill>
          <a:ln>
            <a:solidFill>
              <a:schemeClr val="accent1"/>
            </a:solidFill>
          </a:ln>
        </p:spPr>
        <p:txBody>
          <a:bodyPr>
            <a:spAutoFit/>
          </a:bodyPr>
          <a:lstStyle/>
          <a:p>
            <a:pPr fontAlgn="auto">
              <a:spcBef>
                <a:spcPts val="0"/>
              </a:spcBef>
              <a:spcAft>
                <a:spcPts val="0"/>
              </a:spcAft>
              <a:defRPr/>
            </a:pPr>
            <a:r>
              <a:rPr lang="ru-RU" sz="3600" dirty="0">
                <a:latin typeface="+mn-lt"/>
              </a:rPr>
              <a:t>1._____________________________</a:t>
            </a:r>
            <a:endParaRPr lang="en-US" sz="3600" dirty="0">
              <a:latin typeface="+mn-lt"/>
            </a:endParaRPr>
          </a:p>
          <a:p>
            <a:pPr fontAlgn="auto">
              <a:spcBef>
                <a:spcPts val="0"/>
              </a:spcBef>
              <a:spcAft>
                <a:spcPts val="0"/>
              </a:spcAft>
              <a:defRPr/>
            </a:pPr>
            <a:r>
              <a:rPr lang="ru-RU" sz="3600" dirty="0">
                <a:latin typeface="+mn-lt"/>
              </a:rPr>
              <a:t>2._____________________________</a:t>
            </a:r>
          </a:p>
          <a:p>
            <a:pPr fontAlgn="auto">
              <a:spcBef>
                <a:spcPts val="0"/>
              </a:spcBef>
              <a:spcAft>
                <a:spcPts val="0"/>
              </a:spcAft>
              <a:defRPr/>
            </a:pPr>
            <a:r>
              <a:rPr lang="ru-RU" sz="3600" dirty="0">
                <a:latin typeface="+mn-lt"/>
              </a:rPr>
              <a:t>3._____________________________</a:t>
            </a:r>
          </a:p>
          <a:p>
            <a:pPr fontAlgn="auto">
              <a:spcBef>
                <a:spcPts val="0"/>
              </a:spcBef>
              <a:spcAft>
                <a:spcPts val="0"/>
              </a:spcAft>
              <a:defRPr/>
            </a:pPr>
            <a:r>
              <a:rPr lang="ru-RU" sz="3600" dirty="0">
                <a:latin typeface="+mn-lt"/>
              </a:rPr>
              <a:t>…._____________________________</a:t>
            </a:r>
          </a:p>
        </p:txBody>
      </p:sp>
      <p:pic>
        <p:nvPicPr>
          <p:cNvPr id="25607" name="Picture 2"/>
          <p:cNvPicPr>
            <a:picLocks noChangeAspect="1" noChangeArrowheads="1"/>
          </p:cNvPicPr>
          <p:nvPr/>
        </p:nvPicPr>
        <p:blipFill>
          <a:blip r:embed="rId5"/>
          <a:srcRect/>
          <a:stretch>
            <a:fillRect/>
          </a:stretch>
        </p:blipFill>
        <p:spPr bwMode="auto">
          <a:xfrm>
            <a:off x="252413" y="2087563"/>
            <a:ext cx="3689350" cy="4679950"/>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Таблица 12"/>
          <p:cNvGraphicFramePr>
            <a:graphicFrameLocks noGrp="1"/>
          </p:cNvGraphicFramePr>
          <p:nvPr>
            <p:extLst>
              <p:ext uri="{D42A27DB-BD31-4B8C-83A1-F6EECF244321}">
                <p14:modId xmlns:p14="http://schemas.microsoft.com/office/powerpoint/2010/main" val="3904603572"/>
              </p:ext>
            </p:extLst>
          </p:nvPr>
        </p:nvGraphicFramePr>
        <p:xfrm>
          <a:off x="251998" y="947112"/>
          <a:ext cx="8640480" cy="5608320"/>
        </p:xfrm>
        <a:graphic>
          <a:graphicData uri="http://schemas.openxmlformats.org/drawingml/2006/table">
            <a:tbl>
              <a:tblPr firstRow="1" bandRow="1">
                <a:tableStyleId>{5C22544A-7EE6-4342-B048-85BDC9FD1C3A}</a:tableStyleId>
              </a:tblPr>
              <a:tblGrid>
                <a:gridCol w="719602"/>
                <a:gridCol w="864096"/>
                <a:gridCol w="5472608"/>
                <a:gridCol w="864096"/>
                <a:gridCol w="720078"/>
              </a:tblGrid>
              <a:tr h="370840">
                <a:tc rowSpan="9">
                  <a:txBody>
                    <a:bodyPr/>
                    <a:lstStyle/>
                    <a:p>
                      <a:pPr algn="ctr"/>
                      <a:r>
                        <a:rPr lang="ru-RU" sz="3200" b="0" kern="1200" dirty="0" smtClean="0">
                          <a:solidFill>
                            <a:schemeClr val="lt1"/>
                          </a:solidFill>
                          <a:latin typeface="+mj-lt"/>
                          <a:ea typeface="+mn-ea"/>
                          <a:cs typeface="+mn-cs"/>
                        </a:rPr>
                        <a:t>Аскетизм Средневековья </a:t>
                      </a:r>
                      <a:endParaRPr lang="ru-RU" sz="3200" b="0" kern="1200" dirty="0">
                        <a:solidFill>
                          <a:schemeClr val="lt1"/>
                        </a:solidFill>
                        <a:latin typeface="+mj-lt"/>
                        <a:ea typeface="+mn-ea"/>
                        <a:cs typeface="+mn-cs"/>
                      </a:endParaRPr>
                    </a:p>
                  </a:txBody>
                  <a:tcPr vert="vert270" anchor="ctr">
                    <a:solidFill>
                      <a:schemeClr val="accent4">
                        <a:lumMod val="20000"/>
                        <a:lumOff val="80000"/>
                      </a:schemeClr>
                    </a:solidFill>
                  </a:tcPr>
                </a:tc>
                <a:tc>
                  <a:txBody>
                    <a:bodyPr/>
                    <a:lstStyle/>
                    <a:p>
                      <a:endParaRPr lang="ru-RU" sz="2800" dirty="0"/>
                    </a:p>
                  </a:txBody>
                  <a:tcPr>
                    <a:solidFill>
                      <a:schemeClr val="accent5">
                        <a:lumMod val="20000"/>
                        <a:lumOff val="80000"/>
                      </a:schemeClr>
                    </a:solidFill>
                  </a:tcPr>
                </a:tc>
                <a:tc>
                  <a:txBody>
                    <a:bodyPr/>
                    <a:lstStyle/>
                    <a:p>
                      <a:pPr algn="ctr"/>
                      <a:r>
                        <a:rPr lang="ru-RU" sz="2800" dirty="0" smtClean="0"/>
                        <a:t>Признаки</a:t>
                      </a:r>
                      <a:endParaRPr lang="ru-RU" sz="2800" dirty="0"/>
                    </a:p>
                  </a:txBody>
                  <a:tcPr>
                    <a:solidFill>
                      <a:schemeClr val="accent5">
                        <a:lumMod val="20000"/>
                        <a:lumOff val="80000"/>
                      </a:schemeClr>
                    </a:solidFill>
                  </a:tcPr>
                </a:tc>
                <a:tc>
                  <a:txBody>
                    <a:bodyPr/>
                    <a:lstStyle/>
                    <a:p>
                      <a:endParaRPr lang="ru-RU" sz="2800" dirty="0"/>
                    </a:p>
                  </a:txBody>
                  <a:tcPr>
                    <a:solidFill>
                      <a:schemeClr val="accent5">
                        <a:lumMod val="20000"/>
                        <a:lumOff val="80000"/>
                      </a:schemeClr>
                    </a:solidFill>
                  </a:tcPr>
                </a:tc>
                <a:tc rowSpan="9">
                  <a:txBody>
                    <a:bodyPr/>
                    <a:lstStyle/>
                    <a:p>
                      <a:pPr algn="ctr"/>
                      <a:r>
                        <a:rPr lang="ru-RU" sz="3200" b="0" dirty="0" smtClean="0">
                          <a:latin typeface="+mj-lt"/>
                        </a:rPr>
                        <a:t>Гуманизм Возрождения</a:t>
                      </a:r>
                      <a:endParaRPr lang="ru-RU" sz="3200" b="0" dirty="0">
                        <a:latin typeface="+mj-lt"/>
                      </a:endParaRPr>
                    </a:p>
                  </a:txBody>
                  <a:tcPr vert="vert270" anchor="ct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rowSpan="8">
                  <a:txBody>
                    <a:bodyPr/>
                    <a:lstStyle/>
                    <a:p>
                      <a:endParaRPr lang="ru-RU" sz="2800" dirty="0"/>
                    </a:p>
                  </a:txBody>
                  <a:tcPr>
                    <a:solidFill>
                      <a:schemeClr val="accent4">
                        <a:lumMod val="20000"/>
                        <a:lumOff val="80000"/>
                      </a:schemeClr>
                    </a:solidFill>
                  </a:tcPr>
                </a:tc>
                <a:tc>
                  <a:txBody>
                    <a:bodyPr/>
                    <a:lstStyle/>
                    <a:p>
                      <a:r>
                        <a:rPr lang="ru-RU" sz="2200" dirty="0" smtClean="0"/>
                        <a:t>Освобождение от потребностей «грешного» тела</a:t>
                      </a:r>
                      <a:r>
                        <a:rPr lang="en-US" sz="2200" dirty="0" smtClean="0"/>
                        <a:t> </a:t>
                      </a:r>
                      <a:r>
                        <a:rPr lang="ru-RU" sz="2200" dirty="0" smtClean="0"/>
                        <a:t>для спасения души</a:t>
                      </a:r>
                      <a:endParaRPr lang="ru-RU" sz="2200" dirty="0"/>
                    </a:p>
                  </a:txBody>
                  <a:tcPr>
                    <a:solidFill>
                      <a:schemeClr val="accent4">
                        <a:lumMod val="20000"/>
                        <a:lumOff val="80000"/>
                      </a:schemeClr>
                    </a:solidFill>
                  </a:tcPr>
                </a:tc>
                <a:tc rowSpan="8">
                  <a:txBody>
                    <a:bodyPr/>
                    <a:lstStyle/>
                    <a:p>
                      <a:endParaRPr lang="ru-RU" sz="28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200" dirty="0" smtClean="0"/>
                        <a:t>Возникновение в свободных и богатых итальянских</a:t>
                      </a:r>
                      <a:r>
                        <a:rPr lang="en-US" sz="2200" dirty="0" smtClean="0"/>
                        <a:t> </a:t>
                      </a:r>
                      <a:r>
                        <a:rPr lang="ru-RU" sz="2200" smtClean="0"/>
                        <a:t>городах</a:t>
                      </a:r>
                      <a:endParaRPr lang="ru-RU" sz="22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200" dirty="0" smtClean="0"/>
                        <a:t>Проповедь о низменной греховности людей</a:t>
                      </a:r>
                      <a:endParaRPr lang="ru-RU" sz="22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200" dirty="0" smtClean="0"/>
                        <a:t>Вера в безграничные возможности человека</a:t>
                      </a:r>
                      <a:endParaRPr lang="ru-RU" sz="22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a:p>
                  </a:txBody>
                  <a:tcPr/>
                </a:tc>
                <a:tc vMerge="1">
                  <a:txBody>
                    <a:bodyPr/>
                    <a:lstStyle/>
                    <a:p>
                      <a:endParaRPr lang="ru-RU"/>
                    </a:p>
                  </a:txBody>
                  <a:tcPr/>
                </a:tc>
                <a:tc>
                  <a:txBody>
                    <a:bodyPr/>
                    <a:lstStyle/>
                    <a:p>
                      <a:r>
                        <a:rPr lang="ru-RU" sz="2200" dirty="0" smtClean="0"/>
                        <a:t>Добровольное ограничение человеком своих потребностей</a:t>
                      </a:r>
                      <a:endParaRPr lang="ru-RU" sz="22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a:p>
                  </a:txBody>
                  <a:tcPr/>
                </a:tc>
                <a:tc vMerge="1">
                  <a:txBody>
                    <a:bodyPr/>
                    <a:lstStyle/>
                    <a:p>
                      <a:endParaRPr lang="ru-RU"/>
                    </a:p>
                  </a:txBody>
                  <a:tcPr/>
                </a:tc>
                <a:tc>
                  <a:txBody>
                    <a:bodyPr/>
                    <a:lstStyle/>
                    <a:p>
                      <a:r>
                        <a:rPr lang="ru-RU" sz="2200" dirty="0" smtClean="0"/>
                        <a:t>Духовное соединение с Богом</a:t>
                      </a:r>
                      <a:endParaRPr lang="ru-RU" sz="22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a:p>
                  </a:txBody>
                  <a:tcPr/>
                </a:tc>
                <a:tc vMerge="1">
                  <a:txBody>
                    <a:bodyPr/>
                    <a:lstStyle/>
                    <a:p>
                      <a:endParaRPr lang="ru-RU"/>
                    </a:p>
                  </a:txBody>
                  <a:tcPr/>
                </a:tc>
                <a:tc>
                  <a:txBody>
                    <a:bodyPr/>
                    <a:lstStyle/>
                    <a:p>
                      <a:r>
                        <a:rPr lang="ru-RU" sz="2200" dirty="0" smtClean="0"/>
                        <a:t>Возвращение к античным канонам</a:t>
                      </a:r>
                      <a:endParaRPr lang="ru-RU" sz="22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200" dirty="0" smtClean="0"/>
                        <a:t>Глубокая религиозность</a:t>
                      </a:r>
                      <a:endParaRPr lang="ru-RU" sz="22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bl>
          </a:graphicData>
        </a:graphic>
      </p:graphicFrame>
      <p:sp>
        <p:nvSpPr>
          <p:cNvPr id="12" name="Скругленный прямоугольник 11"/>
          <p:cNvSpPr/>
          <p:nvPr/>
        </p:nvSpPr>
        <p:spPr>
          <a:xfrm>
            <a:off x="252000" y="2953519"/>
            <a:ext cx="8640000" cy="1009471"/>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800" b="1">
                <a:solidFill>
                  <a:srgbClr val="0070C0"/>
                </a:solidFill>
                <a:latin typeface="Comic Sans MS" pitchFamily="66" charset="0"/>
              </a:rPr>
              <a:t>Повышенный</a:t>
            </a:r>
            <a:r>
              <a:rPr lang="en-US" sz="2800" b="1">
                <a:solidFill>
                  <a:srgbClr val="0070C0"/>
                </a:solidFill>
                <a:latin typeface="Comic Sans MS" pitchFamily="66" charset="0"/>
              </a:rPr>
              <a:t> </a:t>
            </a:r>
            <a:r>
              <a:rPr lang="ru-RU" sz="2800" b="1">
                <a:solidFill>
                  <a:srgbClr val="0070C0"/>
                </a:solidFill>
                <a:latin typeface="Comic Sans MS" pitchFamily="66" charset="0"/>
              </a:rPr>
              <a:t>уровень.</a:t>
            </a:r>
            <a:r>
              <a:rPr lang="ru-RU" sz="2800">
                <a:solidFill>
                  <a:srgbClr val="0070C0"/>
                </a:solidFill>
                <a:latin typeface="Comic Sans MS" pitchFamily="66" charset="0"/>
              </a:rPr>
              <a:t> </a:t>
            </a:r>
            <a:r>
              <a:rPr lang="ru-RU" sz="2800">
                <a:latin typeface="Comic Sans MS" pitchFamily="66" charset="0"/>
              </a:rPr>
              <a:t>Укажи отличительные признаки гуманизма и аскетизма.</a:t>
            </a:r>
          </a:p>
        </p:txBody>
      </p:sp>
      <p:pic>
        <p:nvPicPr>
          <p:cNvPr id="27653"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0" name="Заголовок 9"/>
          <p:cNvSpPr>
            <a:spLocks noGrp="1"/>
          </p:cNvSpPr>
          <p:nvPr>
            <p:ph type="title"/>
          </p:nvPr>
        </p:nvSpPr>
        <p:spPr/>
        <p:txBody>
          <a:bodyPr>
            <a:normAutofit fontScale="90000"/>
          </a:bodyPr>
          <a:lstStyle/>
          <a:p>
            <a:pPr fontAlgn="auto">
              <a:spcAft>
                <a:spcPts val="0"/>
              </a:spcAft>
              <a:defRPr/>
            </a:pPr>
            <a:r>
              <a:rPr lang="ru-RU" dirty="0" smtClean="0"/>
              <a:t>ВЕЛИЧИЕ ЧЕЛОВЕКА</a:t>
            </a:r>
            <a:endParaRPr lang="ru-RU" dirty="0"/>
          </a:p>
        </p:txBody>
      </p:sp>
      <p:cxnSp>
        <p:nvCxnSpPr>
          <p:cNvPr id="15" name="Прямая со стрелкой 14"/>
          <p:cNvCxnSpPr/>
          <p:nvPr/>
        </p:nvCxnSpPr>
        <p:spPr>
          <a:xfrm flipH="1">
            <a:off x="989013" y="1196975"/>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7380288" y="1196975"/>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836713"/>
            <a:ext cx="8640000" cy="1872853"/>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Повышенный</a:t>
            </a:r>
            <a:r>
              <a:rPr lang="ru-RU" sz="2600">
                <a:latin typeface="Comic Sans MS" pitchFamily="66" charset="0"/>
              </a:rPr>
              <a:t> </a:t>
            </a:r>
            <a:r>
              <a:rPr lang="ru-RU" sz="2600" b="1">
                <a:solidFill>
                  <a:srgbClr val="0070C0"/>
                </a:solidFill>
                <a:latin typeface="Comic Sans MS" pitchFamily="66" charset="0"/>
              </a:rPr>
              <a:t>уровень. </a:t>
            </a:r>
            <a:r>
              <a:rPr lang="ru-RU" sz="2600">
                <a:latin typeface="Comic Sans MS" pitchFamily="66" charset="0"/>
              </a:rPr>
              <a:t>С помощью текста и иллюстраций учебника определи сходство и</a:t>
            </a:r>
            <a:r>
              <a:rPr lang="ru-RU" sz="2600"/>
              <a:t> </a:t>
            </a:r>
            <a:r>
              <a:rPr lang="ru-RU" sz="2600">
                <a:latin typeface="Comic Sans MS" pitchFamily="66" charset="0"/>
              </a:rPr>
              <a:t>различия средневекового искусства и искусства Возрождения (Ренессанса).</a:t>
            </a:r>
          </a:p>
        </p:txBody>
      </p:sp>
      <p:pic>
        <p:nvPicPr>
          <p:cNvPr id="2970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graphicFrame>
        <p:nvGraphicFramePr>
          <p:cNvPr id="6" name="Таблица 5"/>
          <p:cNvGraphicFramePr>
            <a:graphicFrameLocks noGrp="1"/>
          </p:cNvGraphicFramePr>
          <p:nvPr/>
        </p:nvGraphicFramePr>
        <p:xfrm>
          <a:off x="250825" y="2924175"/>
          <a:ext cx="8640001" cy="3840480"/>
        </p:xfrm>
        <a:graphic>
          <a:graphicData uri="http://schemas.openxmlformats.org/drawingml/2006/table">
            <a:tbl>
              <a:tblPr firstRow="1" bandRow="1">
                <a:tableStyleId>{5940675A-B579-460E-94D1-54222C63F5DA}</a:tableStyleId>
              </a:tblPr>
              <a:tblGrid>
                <a:gridCol w="2880320"/>
                <a:gridCol w="2880320"/>
                <a:gridCol w="2879361"/>
              </a:tblGrid>
              <a:tr h="370840">
                <a:tc>
                  <a:txBody>
                    <a:bodyPr/>
                    <a:lstStyle/>
                    <a:p>
                      <a:pPr algn="ctr"/>
                      <a:r>
                        <a:rPr lang="ru-RU" sz="2400" dirty="0" smtClean="0"/>
                        <a:t>Сходство средневековой</a:t>
                      </a:r>
                    </a:p>
                    <a:p>
                      <a:pPr algn="ctr"/>
                      <a:r>
                        <a:rPr lang="ru-RU" sz="2400" dirty="0" smtClean="0"/>
                        <a:t>и ренессансной культуры</a:t>
                      </a:r>
                      <a:endParaRPr lang="ru-RU" sz="2400" dirty="0"/>
                    </a:p>
                  </a:txBody>
                  <a:tcPr>
                    <a:solidFill>
                      <a:schemeClr val="accent5">
                        <a:lumMod val="20000"/>
                        <a:lumOff val="80000"/>
                      </a:schemeClr>
                    </a:solidFill>
                  </a:tcPr>
                </a:tc>
                <a:tc>
                  <a:txBody>
                    <a:bodyPr/>
                    <a:lstStyle/>
                    <a:p>
                      <a:pPr algn="ctr"/>
                      <a:r>
                        <a:rPr lang="ru-RU" sz="2400" dirty="0" smtClean="0"/>
                        <a:t>Памятники искусства</a:t>
                      </a:r>
                      <a:endParaRPr lang="ru-RU" sz="2400" dirty="0"/>
                    </a:p>
                  </a:txBody>
                  <a:tcPr>
                    <a:solidFill>
                      <a:schemeClr val="accent5">
                        <a:lumMod val="20000"/>
                        <a:lumOff val="80000"/>
                      </a:schemeClr>
                    </a:solidFill>
                  </a:tcPr>
                </a:tc>
                <a:tc>
                  <a:txBody>
                    <a:bodyPr/>
                    <a:lstStyle/>
                    <a:p>
                      <a:pPr algn="ctr"/>
                      <a:r>
                        <a:rPr lang="ru-RU" sz="2400" dirty="0" smtClean="0"/>
                        <a:t>Различия средневековой</a:t>
                      </a:r>
                    </a:p>
                    <a:p>
                      <a:pPr algn="ctr"/>
                      <a:r>
                        <a:rPr lang="ru-RU" sz="2400" dirty="0" smtClean="0"/>
                        <a:t>и ренессансной культуры</a:t>
                      </a:r>
                      <a:endParaRPr lang="ru-RU" sz="2400" dirty="0"/>
                    </a:p>
                  </a:txBody>
                  <a:tcPr>
                    <a:solidFill>
                      <a:schemeClr val="accent5">
                        <a:lumMod val="20000"/>
                        <a:lumOff val="80000"/>
                      </a:schemeClr>
                    </a:solidFill>
                  </a:tcPr>
                </a:tc>
              </a:tr>
              <a:tr h="370840">
                <a:tc>
                  <a:txBody>
                    <a:bodyPr/>
                    <a:lstStyle/>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p>
                    <a:p>
                      <a:r>
                        <a:rPr lang="en-US" sz="2400" dirty="0" smtClean="0"/>
                        <a:t>______________</a:t>
                      </a:r>
                      <a:endParaRPr lang="ru-RU" sz="2400" dirty="0" smtClean="0"/>
                    </a:p>
                  </a:txBody>
                  <a:tcPr>
                    <a:solidFill>
                      <a:schemeClr val="accent4">
                        <a:lumMod val="20000"/>
                        <a:lumOff val="80000"/>
                      </a:schemeClr>
                    </a:solidFill>
                  </a:tcPr>
                </a:tc>
              </a:tr>
            </a:tbl>
          </a:graphicData>
        </a:graphic>
      </p:graphicFrame>
      <p:sp>
        <p:nvSpPr>
          <p:cNvPr id="9" name="Заголовок 8"/>
          <p:cNvSpPr>
            <a:spLocks noGrp="1"/>
          </p:cNvSpPr>
          <p:nvPr>
            <p:ph type="title"/>
          </p:nvPr>
        </p:nvSpPr>
        <p:spPr/>
        <p:txBody>
          <a:bodyPr>
            <a:normAutofit fontScale="90000"/>
          </a:bodyPr>
          <a:lstStyle/>
          <a:p>
            <a:pPr fontAlgn="auto">
              <a:spcAft>
                <a:spcPts val="0"/>
              </a:spcAft>
              <a:defRPr/>
            </a:pPr>
            <a:r>
              <a:rPr lang="ru-RU" dirty="0" smtClean="0"/>
              <a:t>КРАСОТА ЖИЗНИ</a:t>
            </a:r>
            <a:endParaRPr lang="ru-RU" dirty="0"/>
          </a:p>
        </p:txBody>
      </p:sp>
      <p:pic>
        <p:nvPicPr>
          <p:cNvPr id="10" name="Рисунок 9" descr="767px-Maria_Laach_de04.jpg"/>
          <p:cNvPicPr>
            <a:picLocks/>
          </p:cNvPicPr>
          <p:nvPr/>
        </p:nvPicPr>
        <p:blipFill>
          <a:blip r:embed="rId5"/>
          <a:srcRect/>
          <a:stretch>
            <a:fillRect/>
          </a:stretch>
        </p:blipFill>
        <p:spPr>
          <a:xfrm>
            <a:off x="3132138" y="4535488"/>
            <a:ext cx="1439862" cy="2197100"/>
          </a:xfrm>
          <a:prstGeom prst="rect">
            <a:avLst/>
          </a:prstGeom>
          <a:ln>
            <a:solidFill>
              <a:schemeClr val="bg1">
                <a:lumMod val="50000"/>
              </a:schemeClr>
            </a:solidFill>
          </a:ln>
        </p:spPr>
      </p:pic>
      <p:pic>
        <p:nvPicPr>
          <p:cNvPr id="11" name="Рисунок 10" descr="Santa_Maria_del_Fiore.jpg"/>
          <p:cNvPicPr>
            <a:picLocks noChangeAspect="1"/>
          </p:cNvPicPr>
          <p:nvPr/>
        </p:nvPicPr>
        <p:blipFill>
          <a:blip r:embed="rId6"/>
          <a:srcRect/>
          <a:stretch>
            <a:fillRect/>
          </a:stretch>
        </p:blipFill>
        <p:spPr>
          <a:xfrm>
            <a:off x="4572000" y="4535488"/>
            <a:ext cx="1439863" cy="2197100"/>
          </a:xfrm>
          <a:prstGeom prst="rect">
            <a:avLst/>
          </a:prstGeom>
          <a:ln>
            <a:solidFill>
              <a:schemeClr val="bg1">
                <a:lumMod val="50000"/>
              </a:schemeClr>
            </a:solid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19307</TotalTime>
  <Words>1406</Words>
  <Application>Microsoft Office PowerPoint</Application>
  <PresentationFormat>Экран (4:3)</PresentationFormat>
  <Paragraphs>193</Paragraphs>
  <Slides>16</Slides>
  <Notes>15</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Тема1</vt:lpstr>
      <vt:lpstr>ИТАЛЬЯНСКОЕ ВОЗРОЖДЕНИЕ</vt:lpstr>
      <vt:lpstr>ОПРЕДЕЛЯЕМ ПРОБЛЕМУ</vt:lpstr>
      <vt:lpstr>ОПРЕДЕЛЯЕМ ПРОБЛЕМУ</vt:lpstr>
      <vt:lpstr>ВСПОМИНАЕМ ТО, ЧТО ЗНАЕМ</vt:lpstr>
      <vt:lpstr>ОТКРЫВАЕМ НОВЫЕ ЗНАНИЯ</vt:lpstr>
      <vt:lpstr>ВОЗРОЖДЕНИЕ РАЗДРОБЛЕННОЙ СТРАНЫ</vt:lpstr>
      <vt:lpstr>ВОЗРОЖДЕНИЕ РАЗДРОБЛЕННОЙ СТРАНЫ</vt:lpstr>
      <vt:lpstr>ВЕЛИЧИЕ ЧЕЛОВЕКА</vt:lpstr>
      <vt:lpstr>КРАСОТА ЖИЗНИ</vt:lpstr>
      <vt:lpstr>КРАСОТА ЖИЗНИ</vt:lpstr>
      <vt:lpstr>КРАСОТА ЖИЗНИ</vt:lpstr>
      <vt:lpstr>ОТКРЫВАЕМ НОВЫЕ ЗНАНИЯ</vt:lpstr>
      <vt:lpstr>ПРИМЕНЯЕМ НОВЫЕ ЗНАНИЯ</vt:lpstr>
      <vt:lpstr>ПРИМЕНЯЕМ НОВЫЕ ЗНАНИЯ</vt:lpstr>
      <vt:lpstr>ПРИМЕНЯЕМ НОВЫЕ ЗНАНИЯ</vt:lpstr>
      <vt:lpstr>ПРИМЕНЯЕМ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ИТАЛЬЯНСКОЕ ВОЗРОЖДЕНИЕ</dc:title>
  <dc:creator>Telli</dc:creator>
  <cp:lastModifiedBy>Светлана</cp:lastModifiedBy>
  <cp:revision>709</cp:revision>
  <dcterms:created xsi:type="dcterms:W3CDTF">2012-04-06T18:00:09Z</dcterms:created>
  <dcterms:modified xsi:type="dcterms:W3CDTF">2013-11-29T11:27:28Z</dcterms:modified>
</cp:coreProperties>
</file>