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305" r:id="rId2"/>
    <p:sldId id="307" r:id="rId3"/>
    <p:sldId id="267" r:id="rId4"/>
    <p:sldId id="314" r:id="rId5"/>
    <p:sldId id="316" r:id="rId6"/>
    <p:sldId id="309" r:id="rId7"/>
    <p:sldId id="290" r:id="rId8"/>
    <p:sldId id="319" r:id="rId9"/>
    <p:sldId id="318" r:id="rId10"/>
    <p:sldId id="320" r:id="rId11"/>
    <p:sldId id="321" r:id="rId12"/>
    <p:sldId id="306" r:id="rId13"/>
    <p:sldId id="310" r:id="rId14"/>
    <p:sldId id="323" r:id="rId15"/>
    <p:sldId id="324" r:id="rId16"/>
    <p:sldId id="313" r:id="rId17"/>
    <p:sldId id="322" r:id="rId18"/>
    <p:sldId id="311" r:id="rId19"/>
    <p:sldId id="325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0403"/>
    <a:srgbClr val="B2B2B2"/>
    <a:srgbClr val="990000"/>
    <a:srgbClr val="0000CC"/>
    <a:srgbClr val="FFDDBF"/>
    <a:srgbClr val="EBBB8A"/>
    <a:srgbClr val="E7B98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736" autoAdjust="0"/>
    <p:restoredTop sz="79888" autoAdjust="0"/>
  </p:normalViewPr>
  <p:slideViewPr>
    <p:cSldViewPr>
      <p:cViewPr varScale="1">
        <p:scale>
          <a:sx n="48" d="100"/>
          <a:sy n="48" d="100"/>
        </p:scale>
        <p:origin x="-141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B43C027-7916-4468-BBBB-C482508F2546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FF75E99-0040-4F90-967F-E6BC29018C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58221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– журнал Новый солдат № 162  Король Артур и англо-саксонские войны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BADACC-E4D9-4B48-BBB1-70547F80FE6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8B4234-29F3-45F8-A936-9C4D5C6296D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sq-AL" smtClean="0"/>
              <a:t>http://www.infbez.net/images/stories/rizar/rizar%20(20).jpg</a:t>
            </a: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4808D1-4983-4025-9861-54AD895605C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рисунков со страниц 22 и 46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760807-1256-4DF6-9B14-70341A45FF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C8AE1EC-FA1C-4909-A94F-47DD93D74C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30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6E7B0F-1DF1-49AD-9324-FC10D5A52BB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60CA40-7E4B-4775-83E8-458CA023F31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71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671F454-FDBD-493C-B5D5-B3A349D481E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рисунка </a:t>
            </a:r>
            <a:r>
              <a:rPr lang="sq-AL" smtClean="0"/>
              <a:t>http://upload.wikimedia.org/wikipedia/commons/thumb/e/e5/Hommage_au_Moyen_Age_-_miniature.jpg/800px-Hommage_au_Moyen_Age_-_miniature.jpg</a:t>
            </a:r>
            <a:endParaRPr lang="ru-RU" smtClean="0"/>
          </a:p>
        </p:txBody>
      </p:sp>
      <p:sp>
        <p:nvSpPr>
          <p:cNvPr id="491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E7D2C3-9573-41C3-A4BB-BDCD0DFD367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512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3163950-EFC5-4CB0-87B4-C581631E31DC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0763801-EE2A-493E-9915-D6DBB9A7EB1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1791A15-C52E-4B81-AE35-FE1A9001D9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AF3FC3-C39B-4E5D-8216-2185075503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326A81-B5FD-42AA-B87A-CAA522E1D50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179A8A-440F-470A-BD24-A1A92386F3C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7E98867-FA55-4994-9B2A-F610EF93E6D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3F22C6-51A1-4A62-B5D9-73004B32928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Выполнение задания в режиме просмотра осуществляется при помощи встроенных средств </a:t>
            </a:r>
            <a:r>
              <a:rPr lang="en-US" smtClean="0"/>
              <a:t>Microsoft PPT</a:t>
            </a:r>
            <a:endParaRPr lang="ru-RU" smtClean="0"/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6009C2-E947-4166-8501-892E672E947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C9604-0DF7-44AD-99D6-C02E4F4B7022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31A36-8247-404A-A4D9-A0A820DA3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F6ADD-F528-4BB9-B8A9-14BC43A3548E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81319-660B-4B18-B9DC-50831A06D4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809DF5-99B3-46E5-B08E-D888477F785B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E895-E18A-4139-B724-D9EFD0CEBF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A798B-1CB4-4349-A39D-554504790ED7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560D2-F649-4AB5-A69C-5A471E509C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461BC-7382-445B-81FF-BE1D100A1D64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CE5599-171A-4E98-9BA8-E965AA146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2B42F9-92F8-4C1C-9039-A7AC260CB720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2212D-01C6-4A32-B98E-47B202D52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100E2-A964-4DFC-8DFE-142A6EC5F1C7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FB490-AB09-422E-868D-4A515A577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A9CCA-4BB1-4943-8AF7-67BC072DB570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B5999-7A0D-403B-9CB5-7456923E93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57DA9-69C1-41D3-AEFF-57C467746F1C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62BC8-9756-4B9E-B111-CF0EDAC247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15027A-9756-465A-B3F3-139080C6B3FC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4AD68-47CE-474D-AF78-77CFD64117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4A9DD-9F1B-4DCA-A09D-52CF3AF9CC7D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3EFBD-64DA-4C4A-96E7-3C3DCE53E2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DB76D5B-3791-4F24-A6E7-9BE9F11F3848}" type="datetimeFigureOut">
              <a:rPr lang="ru-RU"/>
              <a:pPr>
                <a:defRPr/>
              </a:pPr>
              <a:t>28.08.2013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F2D3ED-8CAE-4841-AA5A-1AC0E94C1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17.png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6.jpe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6.jpeg"/><Relationship Id="rId7" Type="http://schemas.openxmlformats.org/officeDocument/2006/relationships/image" Target="../media/image22.pn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/>
          </a:p>
        </p:txBody>
      </p:sp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30513" y="1800225"/>
            <a:ext cx="3481387" cy="481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веков. </a:t>
            </a:r>
            <a:r>
              <a:rPr lang="ru-RU" sz="1200">
                <a:solidFill>
                  <a:srgbClr val="400000"/>
                </a:solidFill>
                <a:cs typeface="Arial" charset="0"/>
              </a:rPr>
              <a:t>§ 2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РОЖДЕНИЕ ФЕОДАЛЬНОЙ ЕВРОПЫ</a:t>
            </a:r>
            <a:endParaRPr lang="ru-RU" dirty="0"/>
          </a:p>
        </p:txBody>
      </p:sp>
      <p:pic>
        <p:nvPicPr>
          <p:cNvPr id="14342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233861" y="959475"/>
            <a:ext cx="8640000" cy="112371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30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000">
                <a:latin typeface="Comic Sans MS" pitchFamily="66" charset="0"/>
              </a:rPr>
              <a:t>Составь и запиши определения.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84663" y="2420938"/>
            <a:ext cx="4606925" cy="397033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rIns="3600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Феодал – 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Сеньор – 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Вассал - 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251994" y="2304000"/>
            <a:ext cx="3761950" cy="4212000"/>
          </a:xfrm>
          <a:prstGeom prst="roundRect">
            <a:avLst>
              <a:gd name="adj" fmla="val 1046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«КЛЯНУСЬ СЛУЖИТЬ ТЕБЕ!»</a:t>
            </a:r>
          </a:p>
        </p:txBody>
      </p:sp>
      <p:pic>
        <p:nvPicPr>
          <p:cNvPr id="31751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252480" y="980728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Укажи права и обязанности сеньоров и вассалов.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dirty="0"/>
              <a:t>«КЛЯНУСЬ СЛУЖИТЬ ТЕБЕ!»</a:t>
            </a:r>
            <a:endParaRPr lang="ru-RU" sz="4000" spc="-15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/>
          </a:blip>
          <a:srcRect/>
          <a:stretch>
            <a:fillRect/>
          </a:stretch>
        </p:blipFill>
        <p:spPr bwMode="auto">
          <a:xfrm>
            <a:off x="251994" y="2276872"/>
            <a:ext cx="3761950" cy="4212000"/>
          </a:xfrm>
          <a:prstGeom prst="roundRect">
            <a:avLst>
              <a:gd name="adj" fmla="val 1046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284663" y="2276475"/>
          <a:ext cx="4608512" cy="4114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4000"/>
                <a:gridCol w="2304512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ПРАВА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Сеньор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Вассал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ОБЯЗАННОСТИ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</a:p>
                    <a:p>
                      <a:r>
                        <a:rPr lang="ru-RU" sz="2400" dirty="0" smtClean="0"/>
                        <a:t>___________</a:t>
                      </a:r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3817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869" name="Group 29"/>
          <p:cNvGraphicFramePr>
            <a:graphicFrameLocks noGrp="1"/>
          </p:cNvGraphicFramePr>
          <p:nvPr/>
        </p:nvGraphicFramePr>
        <p:xfrm>
          <a:off x="1476375" y="2757488"/>
          <a:ext cx="6119813" cy="3840480"/>
        </p:xfrm>
        <a:graphic>
          <a:graphicData uri="http://schemas.openxmlformats.org/drawingml/2006/table">
            <a:tbl>
              <a:tblPr/>
              <a:tblGrid>
                <a:gridCol w="1150938"/>
                <a:gridCol w="2449512"/>
                <a:gridCol w="2519363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Пози-ция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хорошим было то, что 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плохим было то, что_____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 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Аргу-менты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532334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Чем, на твой взгляд, хороши и чем плохи феодальные отношения</a:t>
            </a:r>
          </a:p>
          <a:p>
            <a:pPr indent="350838"/>
            <a:r>
              <a:rPr lang="ru-RU" sz="2800">
                <a:latin typeface="Comic Sans MS" pitchFamily="66" charset="0"/>
              </a:rPr>
              <a:t>сеньоров и вассалов?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«КЛЯНУСЬ СЛУЖИТЬ ТЕБЕ!»</a:t>
            </a:r>
            <a:endParaRPr lang="ru-RU" dirty="0"/>
          </a:p>
        </p:txBody>
      </p:sp>
      <p:pic>
        <p:nvPicPr>
          <p:cNvPr id="35859" name="Рисунок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924175"/>
            <a:ext cx="165100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0" name="Рисунок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6188" y="2924175"/>
            <a:ext cx="1489075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1" name="Picture 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/>
          </a:blip>
          <a:srcRect/>
          <a:stretch>
            <a:fillRect/>
          </a:stretch>
        </p:blipFill>
        <p:spPr bwMode="auto">
          <a:xfrm>
            <a:off x="252002" y="980728"/>
            <a:ext cx="4746757" cy="2844000"/>
          </a:xfrm>
          <a:prstGeom prst="roundRect">
            <a:avLst>
              <a:gd name="adj" fmla="val 836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РАБОТНИКИ И ГОСПОДА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/>
          </a:blip>
          <a:srcRect/>
          <a:stretch/>
        </p:blipFill>
        <p:spPr bwMode="auto">
          <a:xfrm>
            <a:off x="4139952" y="3929605"/>
            <a:ext cx="4746756" cy="2844000"/>
          </a:xfrm>
          <a:prstGeom prst="roundRect">
            <a:avLst>
              <a:gd name="adj" fmla="val 820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2" name="Скругленный прямоугольник 1"/>
          <p:cNvSpPr/>
          <p:nvPr/>
        </p:nvSpPr>
        <p:spPr>
          <a:xfrm>
            <a:off x="252413" y="5130800"/>
            <a:ext cx="3743325" cy="91916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Феодальное владение рыцаря IX века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78425" y="2151063"/>
            <a:ext cx="3497263" cy="91916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Вилла знатного римлянина IV века</a:t>
            </a:r>
          </a:p>
        </p:txBody>
      </p:sp>
      <p:pic>
        <p:nvPicPr>
          <p:cNvPr id="37894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>
            <a:grpSpLocks/>
          </p:cNvGrpSpPr>
          <p:nvPr/>
        </p:nvGrpSpPr>
        <p:grpSpPr bwMode="auto">
          <a:xfrm>
            <a:off x="252413" y="3381375"/>
            <a:ext cx="8639175" cy="1055688"/>
            <a:chOff x="252000" y="3381504"/>
            <a:chExt cx="8640000" cy="105560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252000" y="3381504"/>
              <a:ext cx="8640000" cy="1055608"/>
            </a:xfrm>
            <a:prstGeom prst="roundRect">
              <a:avLst/>
            </a:prstGeom>
            <a:blipFill>
              <a:blip r:embed="rId6" cstate="print">
                <a:extLst/>
              </a:blip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Сравни с римской виллой (с. 22): какие произошли изменения?</a:t>
              </a:r>
            </a:p>
          </p:txBody>
        </p:sp>
        <p:sp>
          <p:nvSpPr>
            <p:cNvPr id="9" name="Овал 8"/>
            <p:cNvSpPr>
              <a:spLocks noChangeAspect="1"/>
            </p:cNvSpPr>
            <p:nvPr/>
          </p:nvSpPr>
          <p:spPr>
            <a:xfrm>
              <a:off x="791608" y="3573016"/>
              <a:ext cx="252000" cy="252000"/>
            </a:xfrm>
            <a:prstGeom prst="ellipse">
              <a:avLst/>
            </a:prstGeom>
            <a:solidFill>
              <a:srgbClr val="00B0F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432000" y="1700808"/>
            <a:ext cx="8280000" cy="5025282"/>
          </a:xfrm>
          <a:prstGeom prst="roundRect">
            <a:avLst>
              <a:gd name="adj" fmla="val 853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544830"/>
          </a:xfrm>
          <a:prstGeom prst="roundRect">
            <a:avLst/>
          </a:prstGeom>
          <a:blipFill>
            <a:blip r:embed="rId4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600" dirty="0">
                <a:latin typeface="+mn-lt"/>
              </a:rPr>
              <a:t>Подпиши части рисунка.</a:t>
            </a:r>
            <a:endParaRPr lang="ru-RU" sz="2600" i="1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РАБОТНИКИ И ГОСПОДА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6453816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92080" y="3645024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91980" y="2852936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2000" y="2492896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5496" y="4509120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92280" y="5589240"/>
            <a:ext cx="1800200" cy="360040"/>
          </a:xfrm>
          <a:prstGeom prst="roundRect">
            <a:avLst/>
          </a:prstGeom>
          <a:solidFill>
            <a:schemeClr val="accent4">
              <a:lumMod val="20000"/>
              <a:lumOff val="80000"/>
              <a:alpha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3996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/>
          </a:blip>
          <a:srcRect/>
          <a:stretch>
            <a:fillRect/>
          </a:stretch>
        </p:blipFill>
        <p:spPr bwMode="auto">
          <a:xfrm>
            <a:off x="432000" y="1700808"/>
            <a:ext cx="8280000" cy="5025282"/>
          </a:xfrm>
          <a:prstGeom prst="roundRect">
            <a:avLst>
              <a:gd name="adj" fmla="val 853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987504"/>
          </a:xfrm>
          <a:prstGeom prst="roundRect">
            <a:avLst/>
          </a:prstGeom>
          <a:blipFill>
            <a:blip r:embed="rId4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Докажи, что феодальное поместье живёт в условиях самообеспечения.</a:t>
            </a:r>
            <a:endParaRPr lang="ru-RU" sz="2600" i="1">
              <a:latin typeface="Comic Sans MS" pitchFamily="66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РАБОТНИКИ И ГОСПОДА</a:t>
            </a:r>
          </a:p>
        </p:txBody>
      </p:sp>
      <p:pic>
        <p:nvPicPr>
          <p:cNvPr id="4199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600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ЗАПАДНОЙ ЕВРОПЕ МЕЖДУ ЛЮДЬМИ СЛОЖИЛИСЬ ФЕОДАЛЬНЫЕ ОТНОШЕНИЯ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44035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узел суммирования 3"/>
          <p:cNvSpPr/>
          <p:nvPr/>
        </p:nvSpPr>
        <p:spPr>
          <a:xfrm>
            <a:off x="252000" y="2556000"/>
            <a:ext cx="8640000" cy="4248000"/>
          </a:xfrm>
          <a:prstGeom prst="flowChartSummingJuncti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464231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Заполни схему, указав изменения, произошедшие во всех сферах жизни общества.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6088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532334"/>
          </a:xfrm>
          <a:prstGeom prst="roundRect">
            <a:avLst/>
          </a:prstGeom>
          <a:blipFill>
            <a:blip r:embed="rId3" cstate="print">
              <a:extLst/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По тексту параграфа попробуй составить определение понятия «феодальные отношения». </a:t>
            </a:r>
            <a:endParaRPr lang="ru-RU" sz="2600" dirty="0">
              <a:latin typeface="+mn-lt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48133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1583668" y="2636912"/>
            <a:ext cx="5976664" cy="4108955"/>
          </a:xfrm>
          <a:prstGeom prst="roundRect">
            <a:avLst>
              <a:gd name="adj" fmla="val 12459"/>
            </a:avLst>
          </a:prstGeom>
          <a:ln>
            <a:solidFill>
              <a:schemeClr val="bg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218" name="Group 42"/>
          <p:cNvGraphicFramePr>
            <a:graphicFrameLocks noGrp="1"/>
          </p:cNvGraphicFramePr>
          <p:nvPr/>
        </p:nvGraphicFramePr>
        <p:xfrm>
          <a:off x="252413" y="979488"/>
          <a:ext cx="8640762" cy="5508943"/>
        </p:xfrm>
        <a:graphic>
          <a:graphicData uri="http://schemas.openxmlformats.org/drawingml/2006/table">
            <a:tbl>
              <a:tblPr/>
              <a:tblGrid>
                <a:gridCol w="1871662"/>
                <a:gridCol w="863600"/>
                <a:gridCol w="5905500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Феодал, получающий землю за военную службу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73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Сеньор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Принудительный труд зависимого  крестьянина в хозяйстве феодала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46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Вассал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Земельное владение, выдаваемое за военную службу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Барщина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Феодал, предоставляющий землю за военную службу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Хозяйство, в котором всё необходимое производится для себя, а не на продажу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Натуральное хозяйство</a:t>
                      </a:r>
                    </a:p>
                  </a:txBody>
                  <a:tcPr marL="36000" marR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Часть урожая и других доходов, которую крестьянин должен был выплачивать владельцу земли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83719" y="2738754"/>
            <a:ext cx="8640000" cy="2009061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недостающие понятия.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50215" name="Picture 10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>
            <a:off x="2268538" y="1268413"/>
            <a:ext cx="682625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464050"/>
          </a:xfrm>
        </p:spPr>
        <p:txBody>
          <a:bodyPr lIns="36000" rIns="36000" anchor="ctr">
            <a:noAutofit/>
          </a:bodyPr>
          <a:lstStyle/>
          <a:p>
            <a:pPr marL="88900" indent="0" algn="ctr">
              <a:spcBef>
                <a:spcPct val="0"/>
              </a:spcBef>
              <a:buFont typeface="Comic Sans MS" pitchFamily="66" charset="0"/>
              <a:buNone/>
            </a:pPr>
            <a:r>
              <a:rPr lang="ru-RU" sz="2400" i="1" smtClean="0"/>
              <a:t>Справочные сведения</a:t>
            </a:r>
          </a:p>
          <a:p>
            <a:pPr marL="88900" indent="0">
              <a:spcBef>
                <a:spcPct val="0"/>
              </a:spcBef>
            </a:pPr>
            <a:r>
              <a:rPr lang="ru-RU" sz="2600" smtClean="0"/>
              <a:t> Когда по средневековым дорогам проезжали на лошадях знатные рыцари, крестьяне падали на колени и кричали: «Слава господину нашему!»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749959"/>
            <a:ext cx="8640000" cy="919401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исторические факты. Какое наблюдается противоречие?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7616" y="5893975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99" name="Объект 1"/>
          <p:cNvSpPr>
            <a:spLocks noGrp="1"/>
          </p:cNvSpPr>
          <p:nvPr>
            <p:ph sz="half" idx="1"/>
          </p:nvPr>
        </p:nvSpPr>
        <p:spPr>
          <a:xfrm>
            <a:off x="252413" y="981075"/>
            <a:ext cx="3598862" cy="4464050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 anchor="ctr"/>
          <a:lstStyle/>
          <a:p>
            <a:pPr marL="88900" indent="358775">
              <a:lnSpc>
                <a:spcPct val="90000"/>
              </a:lnSpc>
              <a:spcBef>
                <a:spcPct val="0"/>
              </a:spcBef>
            </a:pPr>
            <a:r>
              <a:rPr lang="ru-RU" sz="2600" smtClean="0"/>
              <a:t>Представь, что по дороге едет дорогая машина явно очень богатого человека или кортеж машин с «мигалками», сопровождающий высокопоставлен-ного чиновника. Как ты будешь себя вести?    </a:t>
            </a:r>
          </a:p>
        </p:txBody>
      </p:sp>
      <p:pic>
        <p:nvPicPr>
          <p:cNvPr id="16400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В СРЕДНЕВЕКОВОМ ОБЩЕСТВЕ ЛЮДИ БЫЛИ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НЕРАВНЫ МЕЖДУ </a:t>
            </a: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СОБОЙ?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39221" y="1763258"/>
            <a:ext cx="864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цифр укажи признаки первобытности (1) и цивилизации (2).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/>
          </a:blip>
          <a:stretch>
            <a:fillRect/>
          </a:stretch>
        </p:blipFill>
        <p:spPr>
          <a:xfrm>
            <a:off x="6660232" y="2880000"/>
            <a:ext cx="150192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/>
          </a:blip>
          <a:stretch>
            <a:fillRect/>
          </a:stretch>
        </p:blipFill>
        <p:spPr>
          <a:xfrm>
            <a:off x="971600" y="2880000"/>
            <a:ext cx="150036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email">
            <a:extLst/>
          </a:blip>
          <a:stretch>
            <a:fillRect/>
          </a:stretch>
        </p:blipFill>
        <p:spPr>
          <a:xfrm>
            <a:off x="3744000" y="288000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email">
            <a:extLst/>
          </a:blip>
          <a:stretch>
            <a:fillRect/>
          </a:stretch>
        </p:blipFill>
        <p:spPr>
          <a:xfrm>
            <a:off x="2317428" y="414000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email">
            <a:extLst/>
          </a:blip>
          <a:stretch>
            <a:fillRect/>
          </a:stretch>
        </p:blipFill>
        <p:spPr>
          <a:xfrm>
            <a:off x="5292080" y="4140000"/>
            <a:ext cx="136137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email">
            <a:extLst/>
          </a:blip>
          <a:stretch>
            <a:fillRect/>
          </a:stretch>
        </p:blipFill>
        <p:spPr>
          <a:xfrm>
            <a:off x="971600" y="540000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email">
            <a:extLst/>
          </a:blip>
          <a:stretch>
            <a:fillRect/>
          </a:stretch>
        </p:blipFill>
        <p:spPr>
          <a:xfrm>
            <a:off x="4067944" y="5400000"/>
            <a:ext cx="115248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email">
            <a:extLst/>
          </a:blip>
          <a:stretch>
            <a:fillRect/>
          </a:stretch>
        </p:blipFill>
        <p:spPr>
          <a:xfrm>
            <a:off x="6444208" y="5400000"/>
            <a:ext cx="16800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93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>
              <a:extLst/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Укажи названия четырёх сфер жизни общества.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18" name="TextBox 17"/>
          <p:cNvSpPr txBox="1"/>
          <p:nvPr/>
        </p:nvSpPr>
        <p:spPr>
          <a:xfrm>
            <a:off x="2309813" y="2330450"/>
            <a:ext cx="4494212" cy="5222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Средневековое общество</a:t>
            </a:r>
          </a:p>
        </p:txBody>
      </p:sp>
      <p:sp>
        <p:nvSpPr>
          <p:cNvPr id="4" name="Блок-схема: узел суммирования 3"/>
          <p:cNvSpPr/>
          <p:nvPr/>
        </p:nvSpPr>
        <p:spPr>
          <a:xfrm>
            <a:off x="252000" y="2732155"/>
            <a:ext cx="8640000" cy="3744416"/>
          </a:xfrm>
          <a:prstGeom prst="flowChartSummingJunction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bg1">
                <a:lumMod val="50000"/>
              </a:schemeClr>
            </a:solidFill>
          </a:ln>
          <a:scene3d>
            <a:camera prst="perspectiveAbove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253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7807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«Нет человека без господина!»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8" y="307395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«Клянусь служить тебе!»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8" y="4298087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Работники и господа</a:t>
            </a:r>
          </a:p>
        </p:txBody>
      </p:sp>
      <p:pic>
        <p:nvPicPr>
          <p:cNvPr id="24581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лилиния 4"/>
          <p:cNvSpPr/>
          <p:nvPr/>
        </p:nvSpPr>
        <p:spPr>
          <a:xfrm>
            <a:off x="3045982" y="5601833"/>
            <a:ext cx="3052035" cy="1171086"/>
          </a:xfrm>
          <a:custGeom>
            <a:avLst/>
            <a:gdLst>
              <a:gd name="connsiteX0" fmla="*/ 0 w 3052035"/>
              <a:gd name="connsiteY0" fmla="*/ 195185 h 1171086"/>
              <a:gd name="connsiteX1" fmla="*/ 195185 w 3052035"/>
              <a:gd name="connsiteY1" fmla="*/ 0 h 1171086"/>
              <a:gd name="connsiteX2" fmla="*/ 2856850 w 3052035"/>
              <a:gd name="connsiteY2" fmla="*/ 0 h 1171086"/>
              <a:gd name="connsiteX3" fmla="*/ 3052035 w 3052035"/>
              <a:gd name="connsiteY3" fmla="*/ 195185 h 1171086"/>
              <a:gd name="connsiteX4" fmla="*/ 3052035 w 3052035"/>
              <a:gd name="connsiteY4" fmla="*/ 975901 h 1171086"/>
              <a:gd name="connsiteX5" fmla="*/ 2856850 w 3052035"/>
              <a:gd name="connsiteY5" fmla="*/ 1171086 h 1171086"/>
              <a:gd name="connsiteX6" fmla="*/ 195185 w 3052035"/>
              <a:gd name="connsiteY6" fmla="*/ 1171086 h 1171086"/>
              <a:gd name="connsiteX7" fmla="*/ 0 w 3052035"/>
              <a:gd name="connsiteY7" fmla="*/ 975901 h 1171086"/>
              <a:gd name="connsiteX8" fmla="*/ 0 w 3052035"/>
              <a:gd name="connsiteY8" fmla="*/ 195185 h 1171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2035" h="1171086">
                <a:moveTo>
                  <a:pt x="0" y="195185"/>
                </a:moveTo>
                <a:cubicBezTo>
                  <a:pt x="0" y="87387"/>
                  <a:pt x="87387" y="0"/>
                  <a:pt x="195185" y="0"/>
                </a:cubicBezTo>
                <a:lnTo>
                  <a:pt x="2856850" y="0"/>
                </a:lnTo>
                <a:cubicBezTo>
                  <a:pt x="2964648" y="0"/>
                  <a:pt x="3052035" y="87387"/>
                  <a:pt x="3052035" y="195185"/>
                </a:cubicBezTo>
                <a:lnTo>
                  <a:pt x="3052035" y="975901"/>
                </a:lnTo>
                <a:cubicBezTo>
                  <a:pt x="3052035" y="1083699"/>
                  <a:pt x="2964648" y="1171086"/>
                  <a:pt x="2856850" y="1171086"/>
                </a:cubicBezTo>
                <a:lnTo>
                  <a:pt x="195185" y="1171086"/>
                </a:lnTo>
                <a:cubicBezTo>
                  <a:pt x="87387" y="1171086"/>
                  <a:pt x="0" y="1083699"/>
                  <a:pt x="0" y="975901"/>
                </a:cubicBezTo>
                <a:lnTo>
                  <a:pt x="0" y="195185"/>
                </a:lnTo>
                <a:close/>
              </a:path>
            </a:pathLst>
          </a:custGeom>
          <a:blipFill rotWithShape="0">
            <a:blip r:embed="rId3"/>
            <a:stretch>
              <a:fillRect/>
            </a:stretch>
          </a:blip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95903" tIns="95903" rIns="95903" bIns="95903" spcCol="1270" anchor="ctr"/>
          <a:lstStyle/>
          <a:p>
            <a:pPr algn="ctr" defTabSz="27114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6100" dirty="0"/>
          </a:p>
        </p:txBody>
      </p:sp>
      <p:sp>
        <p:nvSpPr>
          <p:cNvPr id="6" name="Стрелка влево 5"/>
          <p:cNvSpPr/>
          <p:nvPr/>
        </p:nvSpPr>
        <p:spPr>
          <a:xfrm rot="12471421">
            <a:off x="1199502" y="5361453"/>
            <a:ext cx="1926040" cy="528502"/>
          </a:xfrm>
          <a:prstGeom prst="leftArrow">
            <a:avLst>
              <a:gd name="adj1" fmla="val 60000"/>
              <a:gd name="adj2" fmla="val 50000"/>
            </a:avLst>
          </a:prstGeom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rgbClr r="0" g="0" b="0"/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Полилиния 6"/>
          <p:cNvSpPr/>
          <p:nvPr/>
        </p:nvSpPr>
        <p:spPr>
          <a:xfrm>
            <a:off x="252000" y="4220686"/>
            <a:ext cx="3243012" cy="1081005"/>
          </a:xfrm>
          <a:custGeom>
            <a:avLst/>
            <a:gdLst>
              <a:gd name="connsiteX0" fmla="*/ 0 w 3243012"/>
              <a:gd name="connsiteY0" fmla="*/ 108101 h 1081005"/>
              <a:gd name="connsiteX1" fmla="*/ 108101 w 3243012"/>
              <a:gd name="connsiteY1" fmla="*/ 0 h 1081005"/>
              <a:gd name="connsiteX2" fmla="*/ 3134912 w 3243012"/>
              <a:gd name="connsiteY2" fmla="*/ 0 h 1081005"/>
              <a:gd name="connsiteX3" fmla="*/ 3243013 w 3243012"/>
              <a:gd name="connsiteY3" fmla="*/ 108101 h 1081005"/>
              <a:gd name="connsiteX4" fmla="*/ 3243012 w 3243012"/>
              <a:gd name="connsiteY4" fmla="*/ 972905 h 1081005"/>
              <a:gd name="connsiteX5" fmla="*/ 3134911 w 3243012"/>
              <a:gd name="connsiteY5" fmla="*/ 1081006 h 1081005"/>
              <a:gd name="connsiteX6" fmla="*/ 108101 w 3243012"/>
              <a:gd name="connsiteY6" fmla="*/ 1081005 h 1081005"/>
              <a:gd name="connsiteX7" fmla="*/ 0 w 3243012"/>
              <a:gd name="connsiteY7" fmla="*/ 972904 h 1081005"/>
              <a:gd name="connsiteX8" fmla="*/ 0 w 3243012"/>
              <a:gd name="connsiteY8" fmla="*/ 108101 h 108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3012" h="1081005">
                <a:moveTo>
                  <a:pt x="0" y="108101"/>
                </a:moveTo>
                <a:cubicBezTo>
                  <a:pt x="0" y="48398"/>
                  <a:pt x="48398" y="0"/>
                  <a:pt x="108101" y="0"/>
                </a:cubicBezTo>
                <a:lnTo>
                  <a:pt x="3134912" y="0"/>
                </a:lnTo>
                <a:cubicBezTo>
                  <a:pt x="3194615" y="0"/>
                  <a:pt x="3243013" y="48398"/>
                  <a:pt x="3243013" y="108101"/>
                </a:cubicBezTo>
                <a:cubicBezTo>
                  <a:pt x="3243013" y="396369"/>
                  <a:pt x="3243012" y="684637"/>
                  <a:pt x="3243012" y="972905"/>
                </a:cubicBezTo>
                <a:cubicBezTo>
                  <a:pt x="3243012" y="1032608"/>
                  <a:pt x="3194614" y="1081006"/>
                  <a:pt x="3134911" y="1081006"/>
                </a:cubicBezTo>
                <a:lnTo>
                  <a:pt x="108101" y="1081005"/>
                </a:lnTo>
                <a:cubicBezTo>
                  <a:pt x="48398" y="1081005"/>
                  <a:pt x="0" y="1032607"/>
                  <a:pt x="0" y="972904"/>
                </a:cubicBezTo>
                <a:lnTo>
                  <a:pt x="0" y="10810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817" tIns="128817" rIns="128817" bIns="128817" spcCol="1270" anchor="ctr"/>
          <a:lstStyle/>
          <a:p>
            <a:pPr algn="ctr" defTabSz="22669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5100" dirty="0"/>
          </a:p>
        </p:txBody>
      </p:sp>
      <p:sp>
        <p:nvSpPr>
          <p:cNvPr id="8" name="Стрелка влево 7"/>
          <p:cNvSpPr/>
          <p:nvPr/>
        </p:nvSpPr>
        <p:spPr>
          <a:xfrm rot="16200000">
            <a:off x="3580250" y="4230391"/>
            <a:ext cx="1983498" cy="528502"/>
          </a:xfrm>
          <a:prstGeom prst="leftArrow">
            <a:avLst>
              <a:gd name="adj1" fmla="val 60000"/>
              <a:gd name="adj2" fmla="val 50000"/>
            </a:avLst>
          </a:prstGeom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rgbClr r="0" g="0" b="0"/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Полилиния 8"/>
          <p:cNvSpPr/>
          <p:nvPr/>
        </p:nvSpPr>
        <p:spPr>
          <a:xfrm>
            <a:off x="2950493" y="2962390"/>
            <a:ext cx="3243012" cy="1081005"/>
          </a:xfrm>
          <a:custGeom>
            <a:avLst/>
            <a:gdLst>
              <a:gd name="connsiteX0" fmla="*/ 0 w 3243012"/>
              <a:gd name="connsiteY0" fmla="*/ 108101 h 1081005"/>
              <a:gd name="connsiteX1" fmla="*/ 108101 w 3243012"/>
              <a:gd name="connsiteY1" fmla="*/ 0 h 1081005"/>
              <a:gd name="connsiteX2" fmla="*/ 3134912 w 3243012"/>
              <a:gd name="connsiteY2" fmla="*/ 0 h 1081005"/>
              <a:gd name="connsiteX3" fmla="*/ 3243013 w 3243012"/>
              <a:gd name="connsiteY3" fmla="*/ 108101 h 1081005"/>
              <a:gd name="connsiteX4" fmla="*/ 3243012 w 3243012"/>
              <a:gd name="connsiteY4" fmla="*/ 972905 h 1081005"/>
              <a:gd name="connsiteX5" fmla="*/ 3134911 w 3243012"/>
              <a:gd name="connsiteY5" fmla="*/ 1081006 h 1081005"/>
              <a:gd name="connsiteX6" fmla="*/ 108101 w 3243012"/>
              <a:gd name="connsiteY6" fmla="*/ 1081005 h 1081005"/>
              <a:gd name="connsiteX7" fmla="*/ 0 w 3243012"/>
              <a:gd name="connsiteY7" fmla="*/ 972904 h 1081005"/>
              <a:gd name="connsiteX8" fmla="*/ 0 w 3243012"/>
              <a:gd name="connsiteY8" fmla="*/ 108101 h 108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3012" h="1081005">
                <a:moveTo>
                  <a:pt x="0" y="108101"/>
                </a:moveTo>
                <a:cubicBezTo>
                  <a:pt x="0" y="48398"/>
                  <a:pt x="48398" y="0"/>
                  <a:pt x="108101" y="0"/>
                </a:cubicBezTo>
                <a:lnTo>
                  <a:pt x="3134912" y="0"/>
                </a:lnTo>
                <a:cubicBezTo>
                  <a:pt x="3194615" y="0"/>
                  <a:pt x="3243013" y="48398"/>
                  <a:pt x="3243013" y="108101"/>
                </a:cubicBezTo>
                <a:cubicBezTo>
                  <a:pt x="3243013" y="396369"/>
                  <a:pt x="3243012" y="684637"/>
                  <a:pt x="3243012" y="972905"/>
                </a:cubicBezTo>
                <a:cubicBezTo>
                  <a:pt x="3243012" y="1032608"/>
                  <a:pt x="3194614" y="1081006"/>
                  <a:pt x="3134911" y="1081006"/>
                </a:cubicBezTo>
                <a:lnTo>
                  <a:pt x="108101" y="1081005"/>
                </a:lnTo>
                <a:cubicBezTo>
                  <a:pt x="48398" y="1081005"/>
                  <a:pt x="0" y="1032607"/>
                  <a:pt x="0" y="972904"/>
                </a:cubicBezTo>
                <a:lnTo>
                  <a:pt x="0" y="10810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817" tIns="128817" rIns="128817" bIns="128817" spcCol="1270" anchor="ctr"/>
          <a:lstStyle/>
          <a:p>
            <a:pPr algn="ctr" defTabSz="22669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5100"/>
          </a:p>
        </p:txBody>
      </p:sp>
      <p:sp>
        <p:nvSpPr>
          <p:cNvPr id="10" name="Стрелка влево 9"/>
          <p:cNvSpPr/>
          <p:nvPr/>
        </p:nvSpPr>
        <p:spPr>
          <a:xfrm rot="19928954">
            <a:off x="6018695" y="5361597"/>
            <a:ext cx="1925763" cy="528502"/>
          </a:xfrm>
          <a:prstGeom prst="leftArrow">
            <a:avLst>
              <a:gd name="adj1" fmla="val 60000"/>
              <a:gd name="adj2" fmla="val 50000"/>
            </a:avLst>
          </a:prstGeom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-152400" extrusionH="63500" prstMaterial="matte">
            <a:bevelT w="25400" h="6350" prst="relaxedInset"/>
            <a:contourClr>
              <a:schemeClr val="bg1"/>
            </a:contourClr>
          </a:sp3d>
        </p:spPr>
        <p:style>
          <a:lnRef idx="0">
            <a:scrgbClr r="0" g="0" b="0"/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2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Полилиния 10"/>
          <p:cNvSpPr/>
          <p:nvPr/>
        </p:nvSpPr>
        <p:spPr>
          <a:xfrm>
            <a:off x="5648987" y="4221062"/>
            <a:ext cx="3243012" cy="1081005"/>
          </a:xfrm>
          <a:custGeom>
            <a:avLst/>
            <a:gdLst>
              <a:gd name="connsiteX0" fmla="*/ 0 w 3243012"/>
              <a:gd name="connsiteY0" fmla="*/ 108101 h 1081005"/>
              <a:gd name="connsiteX1" fmla="*/ 108101 w 3243012"/>
              <a:gd name="connsiteY1" fmla="*/ 0 h 1081005"/>
              <a:gd name="connsiteX2" fmla="*/ 3134912 w 3243012"/>
              <a:gd name="connsiteY2" fmla="*/ 0 h 1081005"/>
              <a:gd name="connsiteX3" fmla="*/ 3243013 w 3243012"/>
              <a:gd name="connsiteY3" fmla="*/ 108101 h 1081005"/>
              <a:gd name="connsiteX4" fmla="*/ 3243012 w 3243012"/>
              <a:gd name="connsiteY4" fmla="*/ 972905 h 1081005"/>
              <a:gd name="connsiteX5" fmla="*/ 3134911 w 3243012"/>
              <a:gd name="connsiteY5" fmla="*/ 1081006 h 1081005"/>
              <a:gd name="connsiteX6" fmla="*/ 108101 w 3243012"/>
              <a:gd name="connsiteY6" fmla="*/ 1081005 h 1081005"/>
              <a:gd name="connsiteX7" fmla="*/ 0 w 3243012"/>
              <a:gd name="connsiteY7" fmla="*/ 972904 h 1081005"/>
              <a:gd name="connsiteX8" fmla="*/ 0 w 3243012"/>
              <a:gd name="connsiteY8" fmla="*/ 108101 h 108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3012" h="1081005">
                <a:moveTo>
                  <a:pt x="0" y="108101"/>
                </a:moveTo>
                <a:cubicBezTo>
                  <a:pt x="0" y="48398"/>
                  <a:pt x="48398" y="0"/>
                  <a:pt x="108101" y="0"/>
                </a:cubicBezTo>
                <a:lnTo>
                  <a:pt x="3134912" y="0"/>
                </a:lnTo>
                <a:cubicBezTo>
                  <a:pt x="3194615" y="0"/>
                  <a:pt x="3243013" y="48398"/>
                  <a:pt x="3243013" y="108101"/>
                </a:cubicBezTo>
                <a:cubicBezTo>
                  <a:pt x="3243013" y="396369"/>
                  <a:pt x="3243012" y="684637"/>
                  <a:pt x="3243012" y="972905"/>
                </a:cubicBezTo>
                <a:cubicBezTo>
                  <a:pt x="3243012" y="1032608"/>
                  <a:pt x="3194614" y="1081006"/>
                  <a:pt x="3134911" y="1081006"/>
                </a:cubicBezTo>
                <a:lnTo>
                  <a:pt x="108101" y="1081005"/>
                </a:lnTo>
                <a:cubicBezTo>
                  <a:pt x="48398" y="1081005"/>
                  <a:pt x="0" y="1032607"/>
                  <a:pt x="0" y="972904"/>
                </a:cubicBezTo>
                <a:lnTo>
                  <a:pt x="0" y="108101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28817" tIns="128817" rIns="128817" bIns="128817" spcCol="1270" anchor="ctr"/>
          <a:lstStyle/>
          <a:p>
            <a:pPr algn="ctr" defTabSz="22669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51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 smtClean="0"/>
              <a:t>«НЕТ ЧЕЛОВЕКА БЕЗ ГОСПОДИНА!»</a:t>
            </a:r>
            <a:endParaRPr lang="ru-RU" sz="3500" spc="-15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3861" y="959475"/>
            <a:ext cx="8640000" cy="1872853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На основе текста на       с. 41-42 определи, как свободные люди превращались в зависимых крестьян, и заполни схему.</a:t>
            </a:r>
          </a:p>
        </p:txBody>
      </p:sp>
      <p:pic>
        <p:nvPicPr>
          <p:cNvPr id="25626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 smtClean="0"/>
              <a:t>«НЕТ ЧЕЛОВЕКА БЕЗ ГОСПОДИНА!»</a:t>
            </a:r>
            <a:endParaRPr lang="ru-RU" sz="3500" spc="-15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33861" y="959475"/>
            <a:ext cx="8640000" cy="98750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Дополни схему на слайде названиями сословий.</a:t>
            </a: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913" y="3068638"/>
            <a:ext cx="2860675" cy="248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3038475"/>
            <a:ext cx="2982912" cy="248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4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67025" y="5724525"/>
            <a:ext cx="3373438" cy="11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7" cstate="email">
            <a:extLst/>
          </a:blip>
          <a:srcRect/>
          <a:stretch>
            <a:fillRect/>
          </a:stretch>
        </p:blipFill>
        <p:spPr bwMode="auto">
          <a:xfrm>
            <a:off x="3635896" y="6084000"/>
            <a:ext cx="1828571" cy="70095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8" cstate="email">
            <a:extLst/>
          </a:blip>
          <a:srcRect/>
          <a:stretch>
            <a:fillRect/>
          </a:stretch>
        </p:blipFill>
        <p:spPr bwMode="auto">
          <a:xfrm>
            <a:off x="3407904" y="2040692"/>
            <a:ext cx="560148" cy="1000265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9" cstate="email">
            <a:extLst/>
          </a:blip>
          <a:srcRect/>
          <a:stretch>
            <a:fillRect/>
          </a:stretch>
        </p:blipFill>
        <p:spPr bwMode="auto">
          <a:xfrm>
            <a:off x="2583299" y="3006663"/>
            <a:ext cx="450119" cy="870231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6" name="Picture 8"/>
          <p:cNvPicPr>
            <a:picLocks noChangeAspect="1" noChangeArrowheads="1"/>
          </p:cNvPicPr>
          <p:nvPr/>
        </p:nvPicPr>
        <p:blipFill>
          <a:blip r:embed="rId10" cstate="email">
            <a:extLst/>
          </a:blip>
          <a:srcRect/>
          <a:stretch>
            <a:fillRect/>
          </a:stretch>
        </p:blipFill>
        <p:spPr bwMode="auto">
          <a:xfrm>
            <a:off x="1613213" y="3789040"/>
            <a:ext cx="450119" cy="880233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7" name="Picture 9"/>
          <p:cNvPicPr>
            <a:picLocks noChangeAspect="1" noChangeArrowheads="1"/>
          </p:cNvPicPr>
          <p:nvPr/>
        </p:nvPicPr>
        <p:blipFill>
          <a:blip r:embed="rId11" cstate="email">
            <a:extLst/>
          </a:blip>
          <a:srcRect/>
          <a:stretch>
            <a:fillRect/>
          </a:stretch>
        </p:blipFill>
        <p:spPr bwMode="auto">
          <a:xfrm>
            <a:off x="5183412" y="2056703"/>
            <a:ext cx="540143" cy="940249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8" name="Picture 10"/>
          <p:cNvPicPr>
            <a:picLocks noChangeAspect="1" noChangeArrowheads="1"/>
          </p:cNvPicPr>
          <p:nvPr/>
        </p:nvPicPr>
        <p:blipFill>
          <a:blip r:embed="rId12" cstate="email">
            <a:extLst/>
          </a:blip>
          <a:srcRect/>
          <a:stretch>
            <a:fillRect/>
          </a:stretch>
        </p:blipFill>
        <p:spPr bwMode="auto">
          <a:xfrm>
            <a:off x="6168104" y="2930472"/>
            <a:ext cx="510476" cy="906667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9" name="Picture 11"/>
          <p:cNvPicPr>
            <a:picLocks noChangeAspect="1" noChangeArrowheads="1"/>
          </p:cNvPicPr>
          <p:nvPr/>
        </p:nvPicPr>
        <p:blipFill>
          <a:blip r:embed="rId13" cstate="email">
            <a:extLst/>
          </a:blip>
          <a:srcRect/>
          <a:stretch>
            <a:fillRect/>
          </a:stretch>
        </p:blipFill>
        <p:spPr bwMode="auto">
          <a:xfrm>
            <a:off x="7018464" y="3702885"/>
            <a:ext cx="1060281" cy="950251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/>
        </p:spPr>
      </p:pic>
      <p:pic>
        <p:nvPicPr>
          <p:cNvPr id="27663" name="Picture 9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413" y="981075"/>
            <a:ext cx="8640762" cy="463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500" spc="-150" dirty="0" smtClean="0"/>
              <a:t>«НЕТ ЧЕЛОВЕКА БЕЗ ГОСПОДИНА!»</a:t>
            </a:r>
            <a:endParaRPr lang="ru-RU" sz="3500" spc="-150" dirty="0"/>
          </a:p>
        </p:txBody>
      </p:sp>
      <p:grpSp>
        <p:nvGrpSpPr>
          <p:cNvPr id="29699" name="Группа 3"/>
          <p:cNvGrpSpPr>
            <a:grpSpLocks/>
          </p:cNvGrpSpPr>
          <p:nvPr/>
        </p:nvGrpSpPr>
        <p:grpSpPr bwMode="auto">
          <a:xfrm>
            <a:off x="252413" y="5856288"/>
            <a:ext cx="8639175" cy="885825"/>
            <a:chOff x="252000" y="5856019"/>
            <a:chExt cx="8640000" cy="88534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5856019"/>
              <a:ext cx="8640000" cy="885349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300" dirty="0">
                  <a:latin typeface="+mn-lt"/>
                </a:rPr>
                <a:t>	Из каких групп населения в Средние века сложились слои землевладельцев и зависимых крестьян? </a:t>
              </a:r>
            </a:p>
          </p:txBody>
        </p:sp>
        <p:sp>
          <p:nvSpPr>
            <p:cNvPr id="9" name="Овал 8"/>
            <p:cNvSpPr>
              <a:spLocks noChangeAspect="1"/>
            </p:cNvSpPr>
            <p:nvPr/>
          </p:nvSpPr>
          <p:spPr>
            <a:xfrm>
              <a:off x="828000" y="6012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pic>
        <p:nvPicPr>
          <p:cNvPr id="29700" name="Picture 9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12346</TotalTime>
  <Words>776</Words>
  <Application>Microsoft Office PowerPoint</Application>
  <PresentationFormat>Экран (4:3)</PresentationFormat>
  <Paragraphs>136</Paragraphs>
  <Slides>19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Тема1</vt:lpstr>
      <vt:lpstr>РОЖДЕНИЕ ФЕОДАЛЬНОЙ ЕВРОПЫ</vt:lpstr>
      <vt:lpstr>ОПРЕДЕЛЯЕМ ПРОБЛЕМУ</vt:lpstr>
      <vt:lpstr>ОПРЕДЕЛЯЕМ ПРОБЛЕМУ</vt:lpstr>
      <vt:lpstr>ВСПОМИНАЕМ ТО, ЧТО ЗНАЕМ</vt:lpstr>
      <vt:lpstr>ВСПОМИНАЕМ ТО, ЧТО ЗНАЕМ</vt:lpstr>
      <vt:lpstr>ОТКРЫВАЕМ НОВЫЕ ЗНАНИЯ</vt:lpstr>
      <vt:lpstr>«НЕТ ЧЕЛОВЕКА БЕЗ ГОСПОДИНА!»</vt:lpstr>
      <vt:lpstr>«НЕТ ЧЕЛОВЕКА БЕЗ ГОСПОДИНА!»</vt:lpstr>
      <vt:lpstr>«НЕТ ЧЕЛОВЕКА БЕЗ ГОСПОДИНА!»</vt:lpstr>
      <vt:lpstr>«КЛЯНУСЬ СЛУЖИТЬ ТЕБЕ!»</vt:lpstr>
      <vt:lpstr>«КЛЯНУСЬ СЛУЖИТЬ ТЕБЕ!»</vt:lpstr>
      <vt:lpstr>«КЛЯНУСЬ СЛУЖИТЬ ТЕБЕ!»</vt:lpstr>
      <vt:lpstr>РАБОТНИКИ И ГОСПОДА</vt:lpstr>
      <vt:lpstr>РАБОТНИКИ И ГОСПОДА</vt:lpstr>
      <vt:lpstr>РАБОТНИКИ И ГОСПОДА</vt:lpstr>
      <vt:lpstr>ОТКРЫВАЕМ НОВЫЕ ЗНАНИЯ</vt:lpstr>
      <vt:lpstr>ПРИМЕНЯЕМ НОВЫЕ ЗНАНИЯ</vt:lpstr>
      <vt:lpstr>ПРИМЕНЯЕМ НОВЫЕ ЗНАНИЯ</vt:lpstr>
      <vt:lpstr>ПРИМЕНЯЕМ НОВЫЕ ЗНАНИЯ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РОЖДЕНИЕ ФЕОДАЛЬНОЙ ЕВРОПЫ</dc:title>
  <dc:creator>Telli</dc:creator>
  <cp:lastModifiedBy>Светлана</cp:lastModifiedBy>
  <cp:revision>301</cp:revision>
  <dcterms:created xsi:type="dcterms:W3CDTF">2012-04-06T18:00:09Z</dcterms:created>
  <dcterms:modified xsi:type="dcterms:W3CDTF">2013-08-28T16:07:29Z</dcterms:modified>
</cp:coreProperties>
</file>